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3"/>
  </p:notesMasterIdLst>
  <p:sldIdLst>
    <p:sldId id="282" r:id="rId2"/>
    <p:sldId id="312" r:id="rId3"/>
    <p:sldId id="309" r:id="rId4"/>
    <p:sldId id="307" r:id="rId5"/>
    <p:sldId id="259" r:id="rId6"/>
    <p:sldId id="260" r:id="rId7"/>
    <p:sldId id="301" r:id="rId8"/>
    <p:sldId id="261" r:id="rId9"/>
    <p:sldId id="304" r:id="rId10"/>
    <p:sldId id="308" r:id="rId11"/>
    <p:sldId id="262" r:id="rId12"/>
    <p:sldId id="263" r:id="rId13"/>
    <p:sldId id="264" r:id="rId14"/>
    <p:sldId id="265" r:id="rId15"/>
    <p:sldId id="266" r:id="rId16"/>
    <p:sldId id="294" r:id="rId17"/>
    <p:sldId id="268" r:id="rId18"/>
    <p:sldId id="272" r:id="rId19"/>
    <p:sldId id="303" r:id="rId20"/>
    <p:sldId id="310" r:id="rId21"/>
    <p:sldId id="31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009900"/>
    <a:srgbClr val="00CC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6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110D5-1E75-4999-A696-041C1D5ECE5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82EB9-C75E-4E75-AE6C-8F4FAE9F3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908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88640"/>
            <a:ext cx="8970148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100" b="1" cap="none" spc="0" dirty="0" smtClean="0">
                <a:ln w="11430">
                  <a:solidFill>
                    <a:schemeClr val="accent4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ГАРМОНІЧНІ КОЛИВАННЯ</a:t>
            </a:r>
          </a:p>
          <a:p>
            <a:pPr algn="ctr"/>
            <a:r>
              <a:rPr lang="ru-RU" sz="5100" b="1" cap="none" spc="0" dirty="0" smtClean="0">
                <a:ln w="11430">
                  <a:solidFill>
                    <a:schemeClr val="accent4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МАТЕМАТИЦІ</a:t>
            </a:r>
            <a:endParaRPr lang="uk-UA" sz="5100" b="1" cap="none" spc="0" dirty="0">
              <a:ln w="11430">
                <a:solidFill>
                  <a:schemeClr val="accent4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8622" y="6113728"/>
            <a:ext cx="6765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  проектом працювали учні 11-А класу </a:t>
            </a:r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Users\Admin\Desktop\МАтем і фізика\Моравецька\МАТЕМАТИКА\P42901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6605" y="1850633"/>
            <a:ext cx="653178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332656"/>
                <a:ext cx="8435280" cy="6273013"/>
              </a:xfrm>
            </p:spPr>
            <p:txBody>
              <a:bodyPr>
                <a:normAutofit fontScale="90000"/>
              </a:bodyPr>
              <a:lstStyle/>
              <a:p>
                <a:r>
                  <a:rPr lang="uk-UA" sz="40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40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4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4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40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40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4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4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40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40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4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4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Доведемо, що функція </a:t>
                </a:r>
                <a:r>
                  <a:rPr lang="en-US" sz="33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y=3sin2x+4cos2x</a:t>
                </a:r>
                <a:r>
                  <a:rPr lang="en-US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є функцією гармонічного коливання.</a:t>
                </a:r>
                <a:b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33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Доведення.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Запишемо вираз </a:t>
                </a:r>
                <a:r>
                  <a:rPr lang="en-US" sz="33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3sin2x+4cos2x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у вигляді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33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k-UA" sz="3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uk-UA" sz="3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𝑠𝑖𝑛</m:t>
                        </m:r>
                        <m:r>
                          <a:rPr lang="en-US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33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k-UA" sz="3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uk-UA" sz="3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uk-UA" sz="3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𝑐𝑜𝑠</m:t>
                        </m:r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=5(</m:t>
                    </m:r>
                    <m:f>
                      <m:fPr>
                        <m:ctrlP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𝑠𝑖𝑛</m:t>
                    </m:r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uk-UA" sz="33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𝑐𝑜𝑠</m:t>
                    </m:r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uk-UA" sz="3300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uk-UA" sz="33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Оскільки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uk-UA" sz="33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33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uk-UA" sz="33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2  </m:t>
                        </m:r>
                      </m:sup>
                    </m:sSup>
                    <m:r>
                      <a:rPr lang="uk-UA" sz="3300" i="1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uk-UA" sz="33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33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uk-UA" sz="33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2 </m:t>
                        </m:r>
                      </m:sup>
                    </m:sSup>
                    <m:r>
                      <a:rPr lang="uk-UA" sz="3300" i="1">
                        <a:solidFill>
                          <a:srgbClr val="0000FF"/>
                        </a:solidFill>
                        <a:latin typeface="Cambria Math"/>
                      </a:rPr>
                      <m:t>=1</m:t>
                    </m:r>
                    <m:r>
                      <a:rPr lang="uk-UA" sz="3300" b="0" i="1" smtClean="0">
                        <a:solidFill>
                          <a:srgbClr val="0000FF"/>
                        </a:solidFill>
                        <a:latin typeface="Cambria Math"/>
                      </a:rPr>
                      <m:t>, то </m:t>
                    </m:r>
                  </m:oMath>
                </a14:m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існує такий кут </a:t>
                </a:r>
                <a:r>
                  <a:rPr lang="el-GR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α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, що </a:t>
                </a:r>
                <a:r>
                  <a:rPr lang="en-US" sz="3300" dirty="0" err="1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cos</a:t>
                </a:r>
                <a:r>
                  <a:rPr lang="el-GR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α</a:t>
                </a:r>
                <a:r>
                  <a:rPr lang="en-US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=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uk-UA" sz="3300" b="0" i="0" smtClean="0">
                        <a:solidFill>
                          <a:srgbClr val="0000FF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el-GR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α</a:t>
                </a:r>
                <a:r>
                  <a:rPr lang="en-US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=</a:t>
                </a: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3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uk-UA" sz="33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br>
                  <a:rPr lang="en-US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Тоді маємо: </a:t>
                </a:r>
                <a:r>
                  <a:rPr lang="en-US" sz="33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y=5(sin2xcos</a:t>
                </a:r>
                <a:r>
                  <a:rPr lang="el-GR" sz="3300" dirty="0" smtClean="0">
                    <a:solidFill>
                      <a:schemeClr val="tx1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α</a:t>
                </a:r>
                <a:r>
                  <a:rPr lang="en-US" sz="3300" dirty="0" smtClean="0">
                    <a:solidFill>
                      <a:schemeClr val="tx1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+cos2xsin</a:t>
                </a:r>
                <a:r>
                  <a:rPr lang="el-GR" sz="3300" dirty="0" smtClean="0">
                    <a:solidFill>
                      <a:schemeClr val="tx1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α</a:t>
                </a:r>
                <a:r>
                  <a:rPr lang="en-US" sz="3300" dirty="0" smtClean="0">
                    <a:solidFill>
                      <a:schemeClr val="tx1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)=5sin(2x+</a:t>
                </a:r>
                <a:r>
                  <a:rPr lang="el-GR" sz="3300" dirty="0" smtClean="0">
                    <a:solidFill>
                      <a:schemeClr val="tx1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α</a:t>
                </a:r>
                <a:r>
                  <a:rPr lang="en-US" sz="3300" dirty="0" smtClean="0">
                    <a:solidFill>
                      <a:schemeClr val="tx1"/>
                    </a:solidFill>
                    <a:latin typeface="Times New Roman" pitchFamily="18" charset="0"/>
                    <a:ea typeface="Adobe Fangsong Std R"/>
                    <a:cs typeface="Times New Roman" pitchFamily="18" charset="0"/>
                  </a:rPr>
                  <a:t>)</a:t>
                </a:r>
                <a:r>
                  <a:rPr lang="uk-UA" sz="33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uk-UA" sz="33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uk-UA" sz="3300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Отже, дана функція є функцією гармонічного коливання, амплітуда якого дорівнює 5, а циклічна частота коливання – 2.</a:t>
                </a:r>
                <a:endParaRPr lang="uk-UA" sz="33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332656"/>
                <a:ext cx="8435280" cy="6273013"/>
              </a:xfrm>
              <a:blipFill rotWithShape="1">
                <a:blip r:embed="rId2" cstate="print"/>
                <a:stretch>
                  <a:fillRect l="-2890" t="-2430" r="-3396" b="-379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447841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714356"/>
            <a:ext cx="8329642" cy="4357718"/>
          </a:xfrm>
        </p:spPr>
        <p:txBody>
          <a:bodyPr>
            <a:normAutofit/>
          </a:bodyPr>
          <a:lstStyle/>
          <a:p>
            <a:r>
              <a:rPr lang="ru-RU" sz="5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Дослідити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графік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f(x) =2sin (3x –</a:t>
            </a:r>
            <a:r>
              <a:rPr lang="ru-RU" sz="5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¾π</a:t>
            </a:r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координат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хОу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4929198"/>
            <a:ext cx="8572560" cy="192880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</a:t>
            </a:r>
            <a:r>
              <a:rPr lang="uk-UA" sz="5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бачите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5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екрані</a:t>
            </a:r>
            <a:r>
              <a:rPr lang="ru-RU" sz="5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5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acher\Рабочий стол\готовые графики\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229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3968" y="18864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07048" y="263691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9992" y="263691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27089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8064" y="270892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½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8264" y="2780928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3/2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56376" y="278092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1880" y="2708920"/>
            <a:ext cx="590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-½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99792" y="2708920"/>
            <a:ext cx="399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691680" y="2780928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3/2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2780928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-2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1960" y="2060848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1960" y="299695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5976" y="0"/>
            <a:ext cx="49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^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33310" y="2276872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&gt;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62068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0070C0"/>
                </a:solidFill>
              </a:rPr>
              <a:t>f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ru-RU" sz="3600" b="1" dirty="0" err="1" smtClean="0">
                <a:solidFill>
                  <a:srgbClr val="0070C0"/>
                </a:solidFill>
              </a:rPr>
              <a:t>x</a:t>
            </a:r>
            <a:r>
              <a:rPr lang="ru-RU" sz="3600" b="1" dirty="0" smtClean="0">
                <a:solidFill>
                  <a:srgbClr val="0070C0"/>
                </a:solidFill>
              </a:rPr>
              <a:t>)</a:t>
            </a:r>
            <a:r>
              <a:rPr lang="ru-RU" sz="3600" b="1" dirty="0" err="1" smtClean="0">
                <a:solidFill>
                  <a:srgbClr val="0070C0"/>
                </a:solidFill>
              </a:rPr>
              <a:t>=sin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</a:rPr>
              <a:t>x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508" y="5103674"/>
            <a:ext cx="9065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Графік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якої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функції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додався</a:t>
            </a:r>
            <a:r>
              <a:rPr lang="ru-RU" sz="2800" b="1" dirty="0">
                <a:solidFill>
                  <a:srgbClr val="FF0000"/>
                </a:solidFill>
              </a:rPr>
              <a:t> до основного?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За </a:t>
            </a:r>
            <a:r>
              <a:rPr lang="ru-RU" sz="2800" b="1" dirty="0" err="1">
                <a:solidFill>
                  <a:srgbClr val="FF0000"/>
                </a:solidFill>
              </a:rPr>
              <a:t>допомогою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якого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перетворення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був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отриманий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 smtClean="0">
                <a:solidFill>
                  <a:srgbClr val="FF0000"/>
                </a:solidFill>
              </a:rPr>
              <a:t>цей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графік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Teacher\Рабочий стол\готовые графики\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08" y="0"/>
            <a:ext cx="9144000" cy="50851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33310" y="2204864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&gt;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07048" y="256490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0"/>
            <a:ext cx="49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^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18864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9992" y="2492896"/>
            <a:ext cx="22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2040" y="256490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¹/³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2120" y="256490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²</a:t>
            </a:r>
            <a:r>
              <a:rPr lang="el-GR" dirty="0" smtClean="0">
                <a:solidFill>
                  <a:schemeClr val="bg1"/>
                </a:solidFill>
              </a:rPr>
              <a:t>/³π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00192" y="256490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2564904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-¹/³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131840" y="2564904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-²</a:t>
            </a:r>
            <a:r>
              <a:rPr lang="el-GR" dirty="0" smtClean="0">
                <a:solidFill>
                  <a:schemeClr val="bg1"/>
                </a:solidFill>
              </a:rPr>
              <a:t>/³π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483768" y="2564904"/>
            <a:ext cx="399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51520" y="908720"/>
            <a:ext cx="2061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=sin3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3968" y="1844824"/>
            <a:ext cx="280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1960" y="270892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-1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32240" y="692696"/>
            <a:ext cx="1944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=sin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6611" y="3501008"/>
            <a:ext cx="82089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стиску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графіка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3 рази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уздовж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абсцис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График какой функции вы видите на экране?</a:t>
            </a:r>
          </a:p>
          <a:p>
            <a:endParaRPr lang="ru-RU" dirty="0"/>
          </a:p>
        </p:txBody>
      </p:sp>
      <p:pic>
        <p:nvPicPr>
          <p:cNvPr id="4098" name="Picture 2" descr="C:\Documents and Settings\Teacher\Рабочий стол\готовые графики\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571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723692" y="2348880"/>
            <a:ext cx="420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0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2492896"/>
            <a:ext cx="22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807048" y="2636912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18864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263691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¼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263691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63888" y="263691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¼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760" y="2636912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1960" y="28529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3968" y="1988840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692696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f(x)=sin(3x - ¾</a:t>
            </a:r>
            <a:r>
              <a:rPr lang="el-GR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20272" y="692696"/>
            <a:ext cx="1728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=sin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48264" y="1412776"/>
            <a:ext cx="1818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=sin3x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5157193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Графік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якої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функції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додався</a:t>
            </a:r>
            <a:r>
              <a:rPr lang="ru-RU" sz="2800" b="1" dirty="0">
                <a:solidFill>
                  <a:srgbClr val="FF0000"/>
                </a:solidFill>
              </a:rPr>
              <a:t> до </a:t>
            </a:r>
            <a:r>
              <a:rPr lang="ru-RU" sz="2800" b="1" dirty="0" err="1">
                <a:solidFill>
                  <a:srgbClr val="FF0000"/>
                </a:solidFill>
              </a:rPr>
              <a:t>попередніх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За </a:t>
            </a:r>
            <a:r>
              <a:rPr lang="ru-RU" sz="2800" b="1" dirty="0" err="1">
                <a:solidFill>
                  <a:srgbClr val="FF0000"/>
                </a:solidFill>
              </a:rPr>
              <a:t>допомогою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яких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перетворень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можна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отримати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 smtClean="0">
                <a:solidFill>
                  <a:srgbClr val="FF0000"/>
                </a:solidFill>
              </a:rPr>
              <a:t>цей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графік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0976" y="4122658"/>
            <a:ext cx="89575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Паралельне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вздовж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абсцис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додатньому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апрямі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/4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5157192"/>
            <a:ext cx="8868020" cy="1512168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Графік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якої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функції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зображений</a:t>
            </a:r>
            <a:r>
              <a:rPr lang="ru-RU" sz="2800" b="1" dirty="0">
                <a:solidFill>
                  <a:srgbClr val="FF0000"/>
                </a:solidFill>
              </a:rPr>
              <a:t> на </a:t>
            </a:r>
            <a:r>
              <a:rPr lang="ru-RU" sz="2800" b="1" dirty="0" err="1">
                <a:solidFill>
                  <a:srgbClr val="FF0000"/>
                </a:solidFill>
              </a:rPr>
              <a:t>слайді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За </a:t>
            </a:r>
            <a:r>
              <a:rPr lang="ru-RU" sz="2800" b="1" dirty="0" err="1">
                <a:solidFill>
                  <a:srgbClr val="FF0000"/>
                </a:solidFill>
              </a:rPr>
              <a:t>допомогою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яких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перетворень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можна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отримати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 smtClean="0">
                <a:solidFill>
                  <a:srgbClr val="FF0000"/>
                </a:solidFill>
              </a:rPr>
              <a:t>графік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цієї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функції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Teacher\Рабочий стол\готовые графики\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0851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99992" y="2492896"/>
            <a:ext cx="22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7048" y="2564904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54150" y="2276872"/>
            <a:ext cx="389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18864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0"/>
            <a:ext cx="4235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1484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1960" y="3284984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2040" y="256490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¼</a:t>
            </a:r>
            <a:r>
              <a:rPr lang="el-GR" dirty="0" smtClean="0">
                <a:solidFill>
                  <a:schemeClr val="bg1"/>
                </a:solidFill>
              </a:rPr>
              <a:t>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80112" y="2564904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π/12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8064" y="188640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=sin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25874" y="332656"/>
            <a:ext cx="1818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=sin3x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24128" y="1052736"/>
            <a:ext cx="27350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f(x)=sin(3x - ¾</a:t>
            </a:r>
            <a:r>
              <a:rPr lang="el-GR" sz="2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764704"/>
            <a:ext cx="3004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f(x)=2 sin(3x - ¾</a:t>
            </a:r>
            <a:r>
              <a:rPr lang="el-GR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07" y="3861048"/>
            <a:ext cx="914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За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розтягу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графіка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2 рази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вздовж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ординат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708920"/>
            <a:ext cx="8424936" cy="1941760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залишилося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незмінним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перетворень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9832" y="1484784"/>
            <a:ext cx="3675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Змінився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вигляд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4509120"/>
            <a:ext cx="17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792" y="499899"/>
            <a:ext cx="796564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змінилося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графіку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04664"/>
            <a:ext cx="9144000" cy="5572164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rgbClr val="FFFF00"/>
                </a:solidFill>
              </a:rPr>
              <a:t>При перетвореннях "форма" кривої </a:t>
            </a:r>
            <a:r>
              <a:rPr lang="uk-UA" sz="4000" b="1" dirty="0" smtClean="0">
                <a:solidFill>
                  <a:srgbClr val="FFFF00"/>
                </a:solidFill>
              </a:rPr>
              <a:t>зберігається так</a:t>
            </a:r>
            <a:r>
              <a:rPr lang="uk-UA" sz="4000" b="1" dirty="0">
                <a:solidFill>
                  <a:srgbClr val="FFFF00"/>
                </a:solidFill>
              </a:rPr>
              <a:t> </a:t>
            </a:r>
            <a:r>
              <a:rPr lang="uk-UA" sz="4000" b="1" dirty="0" smtClean="0">
                <a:solidFill>
                  <a:srgbClr val="FFFF00"/>
                </a:solidFill>
              </a:rPr>
              <a:t>само</a:t>
            </a:r>
            <a:r>
              <a:rPr lang="en-US" sz="4000" b="1" dirty="0" smtClean="0">
                <a:solidFill>
                  <a:srgbClr val="FFFF00"/>
                </a:solidFill>
              </a:rPr>
              <a:t>,</a:t>
            </a:r>
            <a:r>
              <a:rPr lang="uk-UA" sz="4000" b="1" dirty="0" smtClean="0">
                <a:solidFill>
                  <a:srgbClr val="FFFF00"/>
                </a:solidFill>
              </a:rPr>
              <a:t> як</a:t>
            </a:r>
            <a:r>
              <a:rPr lang="uk-UA" sz="4000" b="1" dirty="0">
                <a:solidFill>
                  <a:srgbClr val="FFFF00"/>
                </a:solidFill>
              </a:rPr>
              <a:t> при рухах і </a:t>
            </a:r>
            <a:endParaRPr lang="uk-UA" sz="4000" b="1" dirty="0" smtClean="0">
              <a:solidFill>
                <a:srgbClr val="FFFF00"/>
              </a:solidFill>
            </a:endParaRPr>
          </a:p>
          <a:p>
            <a:pPr algn="ctr"/>
            <a:r>
              <a:rPr lang="uk-UA" sz="4000" b="1" dirty="0" smtClean="0">
                <a:solidFill>
                  <a:srgbClr val="FFFF00"/>
                </a:solidFill>
              </a:rPr>
              <a:t>перетвореннях</a:t>
            </a:r>
            <a:r>
              <a:rPr lang="uk-UA" sz="4000" b="1" dirty="0">
                <a:solidFill>
                  <a:srgbClr val="FFFF00"/>
                </a:solidFill>
              </a:rPr>
              <a:t> </a:t>
            </a:r>
            <a:r>
              <a:rPr lang="uk-UA" sz="4000" b="1" dirty="0" smtClean="0">
                <a:solidFill>
                  <a:srgbClr val="FFFF00"/>
                </a:solidFill>
              </a:rPr>
              <a:t>подібності.</a:t>
            </a:r>
            <a:r>
              <a:rPr lang="uk-UA" sz="4000" b="1" dirty="0">
                <a:solidFill>
                  <a:srgbClr val="FFFF00"/>
                </a:solidFill>
              </a:rPr>
              <a:t> </a:t>
            </a:r>
            <a:r>
              <a:rPr lang="uk-UA" sz="4000" b="1" dirty="0" smtClean="0">
                <a:solidFill>
                  <a:srgbClr val="FFFF00"/>
                </a:solidFill>
              </a:rPr>
              <a:t>Тому </a:t>
            </a:r>
            <a:r>
              <a:rPr lang="uk-UA" sz="4000" b="1" dirty="0" err="1" smtClean="0">
                <a:solidFill>
                  <a:srgbClr val="FFFF00"/>
                </a:solidFill>
              </a:rPr>
              <a:t>синусоїдою</a:t>
            </a:r>
            <a:r>
              <a:rPr lang="uk-UA" sz="4000" b="1" dirty="0" err="1">
                <a:solidFill>
                  <a:srgbClr val="FFFF00"/>
                </a:solidFill>
              </a:rPr>
              <a:t> назива</a:t>
            </a:r>
            <a:r>
              <a:rPr lang="uk-UA" sz="4000" b="1" dirty="0">
                <a:solidFill>
                  <a:srgbClr val="FFFF00"/>
                </a:solidFill>
              </a:rPr>
              <a:t>ють не лише </a:t>
            </a:r>
            <a:r>
              <a:rPr lang="uk-UA" sz="4000" b="1" dirty="0" smtClean="0">
                <a:solidFill>
                  <a:srgbClr val="FFFF00"/>
                </a:solidFill>
              </a:rPr>
              <a:t>        графік</a:t>
            </a:r>
            <a:r>
              <a:rPr lang="uk-UA" sz="4000" b="1" dirty="0">
                <a:solidFill>
                  <a:srgbClr val="FFFF00"/>
                </a:solidFill>
              </a:rPr>
              <a:t> синуса, але і </a:t>
            </a:r>
            <a:r>
              <a:rPr lang="uk-UA" sz="4000" b="1" dirty="0" smtClean="0">
                <a:solidFill>
                  <a:srgbClr val="FFFF00"/>
                </a:solidFill>
              </a:rPr>
              <a:t>будь-яку</a:t>
            </a:r>
            <a:r>
              <a:rPr lang="uk-UA" sz="4000" b="1" dirty="0">
                <a:solidFill>
                  <a:srgbClr val="FFFF00"/>
                </a:solidFill>
              </a:rPr>
              <a:t> криву</a:t>
            </a:r>
            <a:r>
              <a:rPr lang="uk-UA" sz="4000" b="1" dirty="0" smtClean="0">
                <a:solidFill>
                  <a:srgbClr val="FFFF00"/>
                </a:solidFill>
              </a:rPr>
              <a:t>,</a:t>
            </a:r>
          </a:p>
          <a:p>
            <a:pPr algn="ctr"/>
            <a:r>
              <a:rPr lang="uk-UA" sz="4000" b="1" dirty="0" smtClean="0">
                <a:solidFill>
                  <a:srgbClr val="FFFF00"/>
                </a:solidFill>
              </a:rPr>
              <a:t>отриману</a:t>
            </a:r>
            <a:r>
              <a:rPr lang="uk-UA" sz="4000" b="1" dirty="0">
                <a:solidFill>
                  <a:srgbClr val="FFFF00"/>
                </a:solidFill>
              </a:rPr>
              <a:t> з нього за </a:t>
            </a:r>
            <a:r>
              <a:rPr lang="uk-UA" sz="4000" b="1" dirty="0" smtClean="0">
                <a:solidFill>
                  <a:srgbClr val="FFFF00"/>
                </a:solidFill>
              </a:rPr>
              <a:t>допомогою стиску(розтягу)</a:t>
            </a:r>
            <a:r>
              <a:rPr lang="uk-UA" sz="4000" b="1" dirty="0">
                <a:solidFill>
                  <a:srgbClr val="FFFF00"/>
                </a:solidFill>
              </a:rPr>
              <a:t> уздовж </a:t>
            </a:r>
            <a:r>
              <a:rPr lang="uk-UA" sz="4000" b="1" dirty="0" smtClean="0">
                <a:solidFill>
                  <a:srgbClr val="FFFF00"/>
                </a:solidFill>
              </a:rPr>
              <a:t>осей</a:t>
            </a:r>
            <a:r>
              <a:rPr lang="en-US" sz="4000" b="1" dirty="0" smtClean="0">
                <a:solidFill>
                  <a:srgbClr val="FFFF00"/>
                </a:solidFill>
              </a:rPr>
              <a:t>,</a:t>
            </a:r>
            <a:r>
              <a:rPr lang="uk-UA" sz="4000" b="1" dirty="0">
                <a:solidFill>
                  <a:srgbClr val="FFFF00"/>
                </a:solidFill>
              </a:rPr>
              <a:t> </a:t>
            </a:r>
            <a:r>
              <a:rPr lang="uk-UA" sz="4000" b="1" dirty="0" smtClean="0">
                <a:solidFill>
                  <a:srgbClr val="FFFF00"/>
                </a:solidFill>
              </a:rPr>
              <a:t>             </a:t>
            </a:r>
            <a:r>
              <a:rPr lang="uk-UA" sz="4000" b="1" dirty="0" err="1" smtClean="0">
                <a:solidFill>
                  <a:srgbClr val="FFFF00"/>
                </a:solidFill>
              </a:rPr>
              <a:t>подальших</a:t>
            </a:r>
            <a:r>
              <a:rPr lang="uk-UA" sz="4000" b="1" dirty="0">
                <a:solidFill>
                  <a:srgbClr val="FFFF00"/>
                </a:solidFill>
              </a:rPr>
              <a:t> рухів </a:t>
            </a:r>
            <a:r>
              <a:rPr lang="uk-UA" sz="4000" b="1" dirty="0" smtClean="0">
                <a:solidFill>
                  <a:srgbClr val="FFFF00"/>
                </a:solidFill>
              </a:rPr>
              <a:t>або   перетворень</a:t>
            </a:r>
            <a:r>
              <a:rPr lang="uk-UA" sz="4000" b="1" dirty="0">
                <a:solidFill>
                  <a:srgbClr val="FFFF00"/>
                </a:solidFill>
              </a:rPr>
              <a:t> </a:t>
            </a:r>
            <a:endParaRPr lang="uk-UA" sz="4000" b="1" dirty="0" smtClean="0">
              <a:solidFill>
                <a:srgbClr val="FFFF00"/>
              </a:solidFill>
            </a:endParaRPr>
          </a:p>
          <a:p>
            <a:pPr algn="ctr"/>
            <a:r>
              <a:rPr lang="uk-UA" sz="4000" b="1" dirty="0" smtClean="0">
                <a:solidFill>
                  <a:srgbClr val="FFFF00"/>
                </a:solidFill>
              </a:rPr>
              <a:t>подібності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Екатерина\Desktop\открытый урок\QuestionGu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15206" cy="6858000"/>
          </a:xfrm>
          <a:prstGeom prst="rect">
            <a:avLst/>
          </a:prstGeom>
          <a:noFill/>
        </p:spPr>
      </p:pic>
      <p:pic>
        <p:nvPicPr>
          <p:cNvPr id="5122" name="Picture 2" descr="G:\открытый урок\8a46414077f469e97388ea41ba218ae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0"/>
            <a:ext cx="1928794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87424"/>
            <a:ext cx="9252520" cy="7239339"/>
          </a:xfrm>
        </p:spPr>
        <p:txBody>
          <a:bodyPr>
            <a:noAutofit/>
          </a:bodyPr>
          <a:lstStyle/>
          <a:p>
            <a:r>
              <a:rPr lang="uk-UA" sz="4400" dirty="0" smtClean="0"/>
              <a:t>   </a:t>
            </a:r>
            <a:r>
              <a:rPr lang="uk-U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Спробуйте розв’язати самостійно.</a:t>
            </a:r>
            <a:br>
              <a:rPr lang="uk-U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Гармонічне коливання задається функцією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y=-2sin(4x-</a:t>
            </a:r>
            <a:r>
              <a:rPr lang="el-G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/2)</a:t>
            </a:r>
            <a:r>
              <a:rPr lang="uk-UA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uk-UA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Визначте амплітуду А, циклічну </a:t>
            </a:r>
            <a:r>
              <a:rPr lang="uk-UA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часто-ту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побудуйте графік цих коливань.</a:t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Доведіть, що функція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y=5sinx/4+12cosx/4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функцією гармонічних коливань.</a:t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Вкажіть амплітуду та циклічну частоту цього коливання.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7739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1268760"/>
            <a:ext cx="7772400" cy="4536504"/>
          </a:xfrm>
        </p:spPr>
        <p:txBody>
          <a:bodyPr>
            <a:noAutofit/>
          </a:bodyPr>
          <a:lstStyle/>
          <a:p>
            <a:r>
              <a:rPr lang="uk-UA" sz="4000" dirty="0" smtClean="0"/>
              <a:t>	Функції потрібні не лише натуралістові, без них тепер не обійдеться і соціологія.</a:t>
            </a:r>
          </a:p>
          <a:p>
            <a:r>
              <a:rPr lang="uk-UA" sz="4000" dirty="0" smtClean="0"/>
              <a:t>	Взагалі, нині немає жодної галузі людського знання, куди не входили б поняття про функції та їх графічне зображення </a:t>
            </a:r>
          </a:p>
          <a:p>
            <a:pPr algn="r"/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К.Ф. </a:t>
            </a:r>
            <a:r>
              <a:rPr lang="uk-U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Лебенцев</a:t>
            </a:r>
            <a:endParaRPr lang="uk-U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7043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27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Висновок</a:t>
            </a:r>
            <a:endParaRPr lang="uk-UA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3600" dirty="0" smtClean="0"/>
              <a:t>В математиці періодично змінюються функції синуса, косинуса, тангенса і котангенса. Проте зміну координати тіла, яке здійснює коливальний рух, можуть описувати функції </a:t>
            </a:r>
            <a:r>
              <a:rPr lang="en-US" sz="3600" dirty="0" smtClean="0">
                <a:solidFill>
                  <a:schemeClr val="bg1"/>
                </a:solidFill>
              </a:rPr>
              <a:t>y=</a:t>
            </a:r>
            <a:r>
              <a:rPr lang="en-US" sz="3600" dirty="0" err="1" smtClean="0">
                <a:solidFill>
                  <a:schemeClr val="bg1"/>
                </a:solidFill>
              </a:rPr>
              <a:t>sinx</a:t>
            </a:r>
            <a:r>
              <a:rPr lang="en-US" sz="3600" dirty="0" smtClean="0">
                <a:solidFill>
                  <a:schemeClr val="bg1"/>
                </a:solidFill>
              </a:rPr>
              <a:t> i y=</a:t>
            </a:r>
            <a:r>
              <a:rPr lang="en-US" sz="3600" dirty="0" err="1" smtClean="0">
                <a:solidFill>
                  <a:schemeClr val="bg1"/>
                </a:solidFill>
              </a:rPr>
              <a:t>cosx</a:t>
            </a:r>
            <a:r>
              <a:rPr lang="uk-UA" sz="3600" dirty="0" smtClean="0"/>
              <a:t>. Цими функціями можна описувати будь-який коливальний рух фізичної величини, а їхні графіки наочно показують ці коливання. Розділ математики, який вивчає гармонічні коливання</a:t>
            </a:r>
            <a:r>
              <a:rPr lang="en-US" sz="3600" dirty="0" smtClean="0"/>
              <a:t>,</a:t>
            </a:r>
            <a:r>
              <a:rPr lang="uk-UA" sz="3600" dirty="0" smtClean="0"/>
              <a:t> називають «Гармонічний аналіз». Якщо ми пов’яжемо своє майбутнє з математикою, фізикою, технікою, то зможемо ознайомитись з цим розділом у вищому навчальному закладі.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8425003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Використана література</a:t>
            </a:r>
            <a:endParaRPr lang="uk-UA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uk-UA" dirty="0"/>
              <a:t>Підручник  10 кл. « Алгебра і початки аналізу</a:t>
            </a:r>
            <a:r>
              <a:rPr lang="uk-UA" dirty="0" smtClean="0"/>
              <a:t>» </a:t>
            </a:r>
            <a:r>
              <a:rPr lang="uk-UA" dirty="0"/>
              <a:t>(профільний рівень</a:t>
            </a:r>
            <a:r>
              <a:rPr lang="uk-UA" dirty="0" smtClean="0"/>
              <a:t>) А.Т. Мерзляк, Д.А. </a:t>
            </a:r>
            <a:r>
              <a:rPr lang="uk-UA" dirty="0" err="1" smtClean="0"/>
              <a:t>Номіровський</a:t>
            </a:r>
            <a:r>
              <a:rPr lang="uk-UA" dirty="0" smtClean="0"/>
              <a:t>, В.Б. Полонський, М.С. Якір.</a:t>
            </a:r>
            <a:endParaRPr lang="uk-UA" dirty="0"/>
          </a:p>
          <a:p>
            <a:pPr marL="514350" indent="-514350">
              <a:buFontTx/>
              <a:buAutoNum type="arabicPeriod"/>
              <a:defRPr/>
            </a:pPr>
            <a:endParaRPr lang="uk-UA" dirty="0"/>
          </a:p>
          <a:p>
            <a:pPr marL="0" indent="0" algn="ctr">
              <a:buFontTx/>
              <a:buNone/>
              <a:defRPr/>
            </a:pPr>
            <a:r>
              <a:rPr lang="uk-UA" sz="5400" b="1" i="1" dirty="0">
                <a:solidFill>
                  <a:srgbClr val="FF0000"/>
                </a:solidFill>
                <a:latin typeface="Monotype Corsiva" pitchFamily="66" charset="0"/>
              </a:rPr>
              <a:t>ІНТЕРНЕТ-РЕСУРСИ</a:t>
            </a:r>
            <a:endParaRPr lang="uk-UA" sz="5400" dirty="0">
              <a:solidFill>
                <a:srgbClr val="FF0000"/>
              </a:solidFill>
              <a:latin typeface="Monotype Corsiva" pitchFamily="66" charset="0"/>
            </a:endParaRP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3200" dirty="0"/>
              <a:t>www.uk.wikipedia.org</a:t>
            </a:r>
            <a:endParaRPr lang="uk-UA" sz="3200" dirty="0"/>
          </a:p>
          <a:p>
            <a:pPr lvl="2">
              <a:buFont typeface="Courier New" pitchFamily="49" charset="0"/>
              <a:buChar char="o"/>
              <a:defRPr/>
            </a:pPr>
            <a:r>
              <a:rPr lang="en-US" sz="3200" dirty="0"/>
              <a:t>www.900igr.net/prezentatsii</a:t>
            </a:r>
            <a:endParaRPr lang="uk-UA" sz="3200" dirty="0"/>
          </a:p>
          <a:p>
            <a:pPr lvl="2">
              <a:buFont typeface="Courier New" pitchFamily="49" charset="0"/>
              <a:buChar char="o"/>
              <a:defRPr/>
            </a:pPr>
            <a:r>
              <a:rPr lang="en-US" sz="3200" dirty="0"/>
              <a:t>www.uchportal.ru</a:t>
            </a:r>
            <a:endParaRPr lang="uk-UA" sz="3200" dirty="0"/>
          </a:p>
          <a:p>
            <a:pPr lvl="2">
              <a:buFont typeface="Courier New" pitchFamily="49" charset="0"/>
              <a:buChar char="o"/>
              <a:defRPr/>
            </a:pPr>
            <a:r>
              <a:rPr lang="en-US" sz="3200" dirty="0"/>
              <a:t>www.school.xvatit.com</a:t>
            </a:r>
            <a:endParaRPr lang="uk-UA" sz="3200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6396637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772400" cy="1002416"/>
          </a:xfrm>
        </p:spPr>
        <p:txBody>
          <a:bodyPr/>
          <a:lstStyle/>
          <a:p>
            <a:pPr algn="ctr"/>
            <a:r>
              <a:rPr lang="uk-UA" dirty="0" smtClean="0"/>
              <a:t>Ми досліджували: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8496944" cy="41764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4000" dirty="0" smtClean="0"/>
              <a:t> функції </a:t>
            </a:r>
            <a:r>
              <a:rPr lang="uk-UA" sz="4000" dirty="0"/>
              <a:t>гармонічних коливань, їх основні характеристики; </a:t>
            </a:r>
          </a:p>
          <a:p>
            <a:pPr>
              <a:buFont typeface="Wingdings" pitchFamily="2" charset="2"/>
              <a:buChar char="ü"/>
            </a:pPr>
            <a:r>
              <a:rPr lang="uk-UA" sz="4000" dirty="0" smtClean="0"/>
              <a:t> основні </a:t>
            </a:r>
            <a:r>
              <a:rPr lang="uk-UA" sz="4000" dirty="0"/>
              <a:t>етапи побудови графіка функції гармонічних коливань; </a:t>
            </a:r>
          </a:p>
          <a:p>
            <a:pPr>
              <a:buFont typeface="Wingdings" pitchFamily="2" charset="2"/>
              <a:buChar char="ü"/>
            </a:pPr>
            <a:r>
              <a:rPr lang="uk-UA" sz="4000" dirty="0" smtClean="0"/>
              <a:t> створення </a:t>
            </a:r>
            <a:r>
              <a:rPr lang="uk-UA" sz="4000" dirty="0"/>
              <a:t>математичної моделі коливальних рухів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8835486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ln w="38100" cap="flat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r>
              <a:rPr lang="uk-UA" sz="2800" b="1" dirty="0" smtClean="0">
                <a:solidFill>
                  <a:srgbClr val="FF0066"/>
                </a:solidFill>
              </a:rPr>
              <a:t>Всі ці коливні процеси можна описати простими рівняннями при умові, що коливання - гармонічні</a:t>
            </a:r>
            <a:endParaRPr lang="ru-RU" sz="2800" b="1" dirty="0" smtClean="0">
              <a:solidFill>
                <a:srgbClr val="FF0066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18716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dirty="0" smtClean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 b="1" i="1" dirty="0" smtClean="0">
                <a:solidFill>
                  <a:srgbClr val="0000FF"/>
                </a:solidFill>
              </a:rPr>
              <a:t>Рухи, які точно або приблизно повторюються за рівні проміжки</a:t>
            </a:r>
            <a:r>
              <a:rPr lang="en-US" sz="2800" b="1" i="1" dirty="0" smtClean="0">
                <a:solidFill>
                  <a:srgbClr val="0000FF"/>
                </a:solidFill>
              </a:rPr>
              <a:t>,</a:t>
            </a:r>
            <a:r>
              <a:rPr lang="uk-UA" sz="2800" b="1" i="1" dirty="0" smtClean="0">
                <a:solidFill>
                  <a:srgbClr val="0000FF"/>
                </a:solidFill>
              </a:rPr>
              <a:t> називаються</a:t>
            </a:r>
            <a:r>
              <a:rPr lang="uk-UA" b="1" dirty="0" smtClean="0">
                <a:solidFill>
                  <a:srgbClr val="0000FF"/>
                </a:solidFill>
              </a:rPr>
              <a:t> </a:t>
            </a:r>
            <a:r>
              <a:rPr lang="uk-UA" sz="2800" b="1" i="1" u="sng" dirty="0" smtClean="0">
                <a:solidFill>
                  <a:srgbClr val="0000FF"/>
                </a:solidFill>
              </a:rPr>
              <a:t>коливаннями</a:t>
            </a:r>
            <a:r>
              <a:rPr lang="uk-UA" b="1" u="sng" dirty="0" smtClean="0">
                <a:solidFill>
                  <a:srgbClr val="0000FF"/>
                </a:solidFill>
              </a:rPr>
              <a:t>.</a:t>
            </a:r>
            <a:r>
              <a:rPr lang="uk-UA" sz="2800" b="1" dirty="0" smtClean="0">
                <a:solidFill>
                  <a:srgbClr val="0066CC"/>
                </a:solidFill>
              </a:rPr>
              <a:t>	</a:t>
            </a:r>
            <a:endParaRPr lang="uk-UA" sz="2800" b="1" i="1" u="sng" dirty="0" smtClean="0">
              <a:solidFill>
                <a:srgbClr val="00CC00"/>
              </a:solidFill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50825" y="4652963"/>
            <a:ext cx="7488238" cy="123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uk-UA" sz="2400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Коливання , які відбуваються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uk-UA" sz="2400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законами синуса і </a:t>
            </a:r>
            <a:r>
              <a:rPr lang="uk-UA" sz="2400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косинуса</a:t>
            </a:r>
            <a:r>
              <a:rPr lang="en-US" sz="2400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uk-UA" sz="2400" i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uk-UA" sz="2400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називаються </a:t>
            </a:r>
            <a:r>
              <a:rPr lang="uk-UA" sz="2400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гармонічними</a:t>
            </a:r>
          </a:p>
        </p:txBody>
      </p:sp>
      <p:sp>
        <p:nvSpPr>
          <p:cNvPr id="5120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4868863"/>
            <a:ext cx="1042988" cy="1042987"/>
          </a:xfrm>
          <a:prstGeom prst="actionButtonInformation">
            <a:avLst/>
          </a:prstGeom>
          <a:solidFill>
            <a:srgbClr val="89BF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524750" y="4365625"/>
            <a:ext cx="1254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400" dirty="0">
                <a:solidFill>
                  <a:srgbClr val="0000FF"/>
                </a:solidFill>
              </a:rPr>
              <a:t>Задача</a:t>
            </a:r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51209" name="Picture 9" descr="Gyro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989138"/>
            <a:ext cx="1368425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10" name="Picture 10" descr="Pendulum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213100"/>
            <a:ext cx="136842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30082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80"/>
                            </p:stCondLst>
                            <p:childTnLst>
                              <p:par>
                                <p:cTn id="1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3 -0.02533  0.007 -0.04933  0.015 -0.04933  C 0.024 -0.04933  0.027 -0.02533  0.03 0  C 0.034 0.028  0.037 0.056  0.047 0.056  C 0.056 0.056  0.059 0.028  0.063 0  C 0.065 -0.02533  0.069 -0.04933  0.078 -0.04933  C 0.086 -0.04933  0.09 -0.02533  0.093 0  C 0.096 0.028  0.1 0.056  0.109 0.056  C 0.118 0.056  0.125 0  0.125 0  C 0.128 -0.02533  0.131 -0.04933  0.14 -0.04933  C 0.149 -0.04933  0.152 -0.02533  0.155 0  C 0.159 0.028  0.162 0.056  0.172 0.056  C 0.181 0.056  0.184 0.028  0.187 0  C 0.191 -0.02533  0.194 -0.04933  0.203 -0.04933  C 0.211 -0.04933  0.215 -0.02533  0.218 0  C 0.221 0.028  0.225 0.056  0.234 0.056  C 0.243 0.056  0.246 0.028  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3 -0.02533  0.007 -0.04933  0.015 -0.04933  C 0.024 -0.04933  0.027 -0.02533  0.03 0  C 0.034 0.028  0.037 0.056  0.047 0.056  C 0.056 0.056  0.059 0.028  0.063 0  C 0.065 -0.02533  0.069 -0.04933  0.078 -0.04933  C 0.086 -0.04933  0.09 -0.02533  0.093 0  C 0.096 0.028  0.1 0.056  0.109 0.056  C 0.118 0.056  0.125 0  0.125 0  C 0.128 -0.02533  0.131 -0.04933  0.14 -0.04933  C 0.149 -0.04933  0.152 -0.02533  0.155 0  C 0.159 0.028  0.162 0.056  0.172 0.056  C 0.181 0.056  0.184 0.028  0.187 0  C 0.191 -0.02533  0.194 -0.04933  0.203 -0.04933  C 0.211 -0.04933  0.215 -0.02533  0.218 0  C 0.221 0.028  0.225 0.056  0.234 0.056  C 0.243 0.056  0.246 0.028 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3 -0.02533  0.007 -0.04933  0.015 -0.04933  C 0.024 -0.04933  0.027 -0.02533  0.03 0  C 0.034 0.028  0.037 0.056  0.047 0.056  C 0.056 0.056  0.059 0.028  0.063 0  C 0.065 -0.02533  0.069 -0.04933  0.078 -0.04933  C 0.086 -0.04933  0.09 -0.02533  0.093 0  C 0.096 0.028  0.1 0.056  0.109 0.056  C 0.118 0.056  0.125 0  0.125 0  C 0.128 -0.02533  0.131 -0.04933  0.14 -0.04933  C 0.149 -0.04933  0.152 -0.02533  0.155 0  C 0.159 0.028  0.162 0.056  0.172 0.056  C 0.181 0.056  0.184 0.028  0.187 0  C 0.191 -0.02533  0.194 -0.04933  0.203 -0.04933  C 0.211 -0.04933  0.215 -0.02533  0.218 0  C 0.221 0.028  0.225 0.056  0.234 0.056  C 0.243 0.056  0.246 0.028 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357166"/>
            <a:ext cx="8401080" cy="54292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величин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періодично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змінюються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описані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тригонометричних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endParaRPr lang="ru-RU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Y=A sin(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 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або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ea typeface="Adobe Fangsong Std R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A, k, </a:t>
            </a:r>
            <a:r>
              <a:rPr lang="el-GR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–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задані числа, А≠0,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k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≠0.</a:t>
            </a:r>
          </a:p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Такі тригонометричні функції називають функціями гармонічного коливання</a:t>
            </a:r>
          </a:p>
          <a:p>
            <a:pPr algn="ctr"/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/>
          <p:cNvSpPr>
            <a:spLocks noGrp="1"/>
          </p:cNvSpPr>
          <p:nvPr>
            <p:ph type="body" idx="1"/>
          </p:nvPr>
        </p:nvSpPr>
        <p:spPr>
          <a:xfrm>
            <a:off x="0" y="32779"/>
            <a:ext cx="9144000" cy="63367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Якщо у функції гармонічного коливання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Y=A sin(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36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 </a:t>
            </a:r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або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Y=A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36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</a:t>
            </a: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числа А і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k </a:t>
            </a: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є додатними, то число </a:t>
            </a:r>
          </a:p>
          <a:p>
            <a:pPr algn="ctr">
              <a:spcBef>
                <a:spcPts val="0"/>
              </a:spcBef>
            </a:pP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А – амплітуда гармонічного коливання, </a:t>
            </a:r>
          </a:p>
          <a:p>
            <a:pPr algn="ctr">
              <a:spcBef>
                <a:spcPts val="0"/>
              </a:spcBef>
            </a:pP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а число 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k</a:t>
            </a: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– циклічна частота; </a:t>
            </a:r>
          </a:p>
          <a:p>
            <a:pPr algn="ctr">
              <a:spcBef>
                <a:spcPts val="0"/>
              </a:spcBef>
            </a:pP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kx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+</a:t>
            </a:r>
            <a:r>
              <a:rPr lang="el-GR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– фаза коливань; </a:t>
            </a:r>
          </a:p>
          <a:p>
            <a:pPr algn="ctr">
              <a:spcBef>
                <a:spcPts val="0"/>
              </a:spcBef>
            </a:pPr>
            <a:r>
              <a:rPr lang="el-GR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– початкова фаза. </a:t>
            </a:r>
          </a:p>
          <a:p>
            <a:pPr algn="ctr">
              <a:spcBef>
                <a:spcPts val="0"/>
              </a:spcBef>
            </a:pP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Тригонометричні функції набувають значень з проміжку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[-A;A]</a:t>
            </a: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, то амплітуда гармонічного коливання показує найбільше значення функції гармонічного коливання</a:t>
            </a:r>
            <a:endParaRPr lang="uk-UA" sz="36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116632" y="86424"/>
            <a:ext cx="10823027" cy="7879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Головний період функції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Y=A sin(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 </a:t>
            </a:r>
            <a:endParaRPr lang="uk-UA" sz="4000" b="1" dirty="0" smtClean="0">
              <a:solidFill>
                <a:srgbClr val="FF0000"/>
              </a:solidFill>
              <a:latin typeface="Times New Roman" pitchFamily="18" charset="0"/>
              <a:ea typeface="Adobe Fangsong Std R"/>
              <a:cs typeface="Times New Roman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або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дорівнює  Т=2</a:t>
            </a:r>
            <a:r>
              <a:rPr lang="el-GR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π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k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що в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k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разів відрізняється від </a:t>
            </a: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головного періоду функцій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</a:t>
            </a:r>
            <a:endParaRPr lang="uk-UA" sz="4000" b="1" dirty="0" smtClean="0">
              <a:solidFill>
                <a:srgbClr val="FF0000"/>
              </a:solidFill>
              <a:latin typeface="Times New Roman" pitchFamily="18" charset="0"/>
              <a:ea typeface="Adobe Fangsong Std R"/>
              <a:cs typeface="Times New Roman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і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 циклічна частота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показує кількість головних періодів </a:t>
            </a: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функції гармонічного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коливання  в </a:t>
            </a: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одному періоді функції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 </a:t>
            </a:r>
            <a:r>
              <a:rPr lang="uk-UA" sz="40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і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Aft>
                <a:spcPts val="1200"/>
              </a:spcAft>
            </a:pPr>
            <a:endParaRPr lang="uk-UA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ea typeface="Adobe Fangsong Std 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2426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429784" cy="6525344"/>
          </a:xfrm>
        </p:spPr>
        <p:txBody>
          <a:bodyPr>
            <a:noAutofit/>
          </a:bodyPr>
          <a:lstStyle/>
          <a:p>
            <a:r>
              <a:rPr lang="uk-UA" sz="4400" dirty="0"/>
              <a:t>Якщо, наприклад, матеріальну </a:t>
            </a:r>
            <a:r>
              <a:rPr lang="uk-UA" sz="4400" dirty="0" smtClean="0"/>
              <a:t>точ-ку</a:t>
            </a:r>
            <a:r>
              <a:rPr lang="uk-UA" sz="4400" dirty="0"/>
              <a:t>, що висить </a:t>
            </a:r>
            <a:r>
              <a:rPr lang="uk-UA" sz="4400" dirty="0" err="1" smtClean="0"/>
              <a:t>напружині</a:t>
            </a:r>
            <a:r>
              <a:rPr lang="uk-UA" sz="4400" dirty="0"/>
              <a:t>, вивести з положення </a:t>
            </a:r>
            <a:r>
              <a:rPr lang="uk-UA" sz="4400" dirty="0" smtClean="0"/>
              <a:t>рівноваги</a:t>
            </a:r>
            <a:r>
              <a:rPr lang="uk-UA" sz="4400" dirty="0"/>
              <a:t>, то </a:t>
            </a:r>
            <a:r>
              <a:rPr lang="uk-UA" sz="4400" dirty="0" smtClean="0"/>
              <a:t> вона</a:t>
            </a:r>
            <a:r>
              <a:rPr lang="uk-UA" sz="4400" dirty="0"/>
              <a:t> </a:t>
            </a:r>
            <a:r>
              <a:rPr lang="en-US" sz="4400" dirty="0" smtClean="0"/>
              <a:t>  </a:t>
            </a:r>
          </a:p>
          <a:p>
            <a:r>
              <a:rPr lang="uk-UA" sz="4400" dirty="0" smtClean="0"/>
              <a:t>починає </a:t>
            </a:r>
            <a:r>
              <a:rPr lang="uk-UA" sz="4400" dirty="0" smtClean="0"/>
              <a:t>здійснювати</a:t>
            </a:r>
            <a:r>
              <a:rPr lang="uk-UA" sz="4400" dirty="0"/>
              <a:t> </a:t>
            </a:r>
            <a:endParaRPr lang="uk-UA" sz="4400" dirty="0" smtClean="0"/>
          </a:p>
          <a:p>
            <a:r>
              <a:rPr lang="uk-UA" sz="4400" dirty="0" smtClean="0"/>
              <a:t>вертикальні</a:t>
            </a:r>
            <a:r>
              <a:rPr lang="uk-UA" sz="4400" dirty="0"/>
              <a:t> коливання</a:t>
            </a:r>
            <a:r>
              <a:rPr lang="uk-UA" sz="4400" dirty="0" smtClean="0"/>
              <a:t>,</a:t>
            </a:r>
            <a:r>
              <a:rPr lang="uk-UA" sz="4400" dirty="0"/>
              <a:t> </a:t>
            </a:r>
            <a:r>
              <a:rPr lang="uk-UA" sz="4400" dirty="0" smtClean="0"/>
              <a:t>при</a:t>
            </a:r>
            <a:r>
              <a:rPr lang="en-US" sz="4400" dirty="0" smtClean="0"/>
              <a:t>-</a:t>
            </a:r>
            <a:r>
              <a:rPr lang="uk-UA" sz="4400" dirty="0" err="1" smtClean="0"/>
              <a:t>чому</a:t>
            </a:r>
            <a:r>
              <a:rPr lang="uk-UA" sz="4400" dirty="0" err="1"/>
              <a:t> закон</a:t>
            </a:r>
            <a:r>
              <a:rPr lang="uk-UA" sz="4400" dirty="0"/>
              <a:t> </a:t>
            </a:r>
            <a:r>
              <a:rPr lang="uk-UA" sz="4400" dirty="0" smtClean="0"/>
              <a:t>руху виражається</a:t>
            </a:r>
            <a:r>
              <a:rPr lang="uk-UA" sz="4400" dirty="0"/>
              <a:t> </a:t>
            </a:r>
            <a:endParaRPr lang="en-US" sz="4400" dirty="0" smtClean="0"/>
          </a:p>
          <a:p>
            <a:r>
              <a:rPr lang="uk-UA" sz="4400" dirty="0" smtClean="0"/>
              <a:t>формулою</a:t>
            </a:r>
            <a:r>
              <a:rPr lang="uk-UA" sz="4400" dirty="0"/>
              <a:t> 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f(x)=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Asin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44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α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Adobe Fangsong Std R"/>
                <a:cs typeface="Times New Roman" pitchFamily="18" charset="0"/>
              </a:rPr>
              <a:t>)</a:t>
            </a:r>
            <a:r>
              <a:rPr lang="uk-UA" sz="4400" dirty="0" smtClean="0"/>
              <a:t>,</a:t>
            </a:r>
            <a:r>
              <a:rPr lang="uk-UA" sz="4400" dirty="0"/>
              <a:t> де </a:t>
            </a:r>
            <a:endParaRPr lang="en-US" sz="4400" dirty="0" smtClean="0"/>
          </a:p>
          <a:p>
            <a:r>
              <a:rPr lang="uk-UA" sz="4400" dirty="0" smtClean="0"/>
              <a:t>х</a:t>
            </a:r>
            <a:r>
              <a:rPr lang="uk-UA" sz="4400" dirty="0"/>
              <a:t> </a:t>
            </a:r>
            <a:r>
              <a:rPr lang="en-US" sz="4400" dirty="0" smtClean="0"/>
              <a:t>-</a:t>
            </a:r>
            <a:r>
              <a:rPr lang="uk-UA" sz="4400" dirty="0" smtClean="0"/>
              <a:t>час, а </a:t>
            </a:r>
            <a:r>
              <a:rPr lang="en-US" sz="4400" dirty="0" smtClean="0"/>
              <a:t>f(x) </a:t>
            </a:r>
            <a:r>
              <a:rPr lang="uk-UA" sz="4400" dirty="0" smtClean="0"/>
              <a:t>відхилення </a:t>
            </a:r>
            <a:r>
              <a:rPr lang="uk-UA" sz="4400" dirty="0" err="1" smtClean="0"/>
              <a:t>м</a:t>
            </a:r>
            <a:r>
              <a:rPr lang="uk-UA" sz="4400" dirty="0" err="1" smtClean="0"/>
              <a:t>атеріаль</a:t>
            </a:r>
            <a:r>
              <a:rPr lang="en-US" sz="4400" dirty="0" smtClean="0"/>
              <a:t>-</a:t>
            </a:r>
            <a:r>
              <a:rPr lang="uk-UA" sz="4400" dirty="0" err="1" smtClean="0"/>
              <a:t>ної</a:t>
            </a:r>
            <a:r>
              <a:rPr lang="uk-UA" sz="4400" dirty="0" smtClean="0"/>
              <a:t> точки від положення рівноваги.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E:\открытый урок\Simple_harmonic_oscillato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2000240"/>
            <a:ext cx="1071570" cy="30727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85728"/>
            <a:ext cx="9036496" cy="674136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>
                <a:solidFill>
                  <a:srgbClr val="0000FF"/>
                </a:solidFill>
              </a:rPr>
              <a:t>Нехай гармонічне коливання задається </a:t>
            </a:r>
            <a:r>
              <a:rPr lang="uk-UA" sz="4000" dirty="0" smtClean="0">
                <a:solidFill>
                  <a:srgbClr val="0000FF"/>
                </a:solidFill>
              </a:rPr>
              <a:t>функцією  </a:t>
            </a:r>
            <a:r>
              <a:rPr lang="en-US" sz="4000" dirty="0" smtClean="0">
                <a:solidFill>
                  <a:schemeClr val="bg1"/>
                </a:solidFill>
              </a:rPr>
              <a:t>Y</a:t>
            </a:r>
            <a:r>
              <a:rPr lang="en-US" sz="4000" dirty="0">
                <a:solidFill>
                  <a:schemeClr val="bg1"/>
                </a:solidFill>
              </a:rPr>
              <a:t>=-3sin(</a:t>
            </a:r>
            <a:r>
              <a:rPr lang="el-GR" sz="4000" dirty="0">
                <a:solidFill>
                  <a:schemeClr val="bg1"/>
                </a:solidFill>
              </a:rPr>
              <a:t>π/4-4</a:t>
            </a:r>
            <a:r>
              <a:rPr lang="en-US" sz="4000" dirty="0">
                <a:solidFill>
                  <a:schemeClr val="bg1"/>
                </a:solidFill>
              </a:rPr>
              <a:t>x),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uk-UA" sz="4000" dirty="0">
                <a:solidFill>
                  <a:srgbClr val="0000FF"/>
                </a:solidFill>
              </a:rPr>
              <a:t>тоді вираз функції можна перетворити так:</a:t>
            </a:r>
            <a:br>
              <a:rPr lang="uk-UA" sz="4000" dirty="0">
                <a:solidFill>
                  <a:srgbClr val="0000FF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Y=-3sin(</a:t>
            </a:r>
            <a:r>
              <a:rPr lang="el-GR" sz="4000" dirty="0">
                <a:solidFill>
                  <a:schemeClr val="bg1"/>
                </a:solidFill>
              </a:rPr>
              <a:t>π/4-4</a:t>
            </a:r>
            <a:r>
              <a:rPr lang="en-US" sz="4000" dirty="0">
                <a:solidFill>
                  <a:schemeClr val="bg1"/>
                </a:solidFill>
              </a:rPr>
              <a:t>x)=3sin(4x-</a:t>
            </a:r>
            <a:r>
              <a:rPr lang="el-GR" sz="4000" dirty="0">
                <a:solidFill>
                  <a:schemeClr val="bg1"/>
                </a:solidFill>
              </a:rPr>
              <a:t>π/4), </a:t>
            </a:r>
            <a:r>
              <a:rPr lang="uk-UA" sz="4000" dirty="0">
                <a:solidFill>
                  <a:srgbClr val="0000FF"/>
                </a:solidFill>
              </a:rPr>
              <a:t>то амплітуда і </a:t>
            </a:r>
            <a:br>
              <a:rPr lang="uk-UA" sz="4000" dirty="0">
                <a:solidFill>
                  <a:srgbClr val="0000FF"/>
                </a:solidFill>
              </a:rPr>
            </a:br>
            <a:r>
              <a:rPr lang="uk-UA" sz="4000" dirty="0">
                <a:solidFill>
                  <a:srgbClr val="0000FF"/>
                </a:solidFill>
              </a:rPr>
              <a:t>циклічна частота відповідно дорівнюють</a:t>
            </a:r>
            <a:r>
              <a:rPr lang="uk-UA" sz="4000" dirty="0" smtClean="0">
                <a:solidFill>
                  <a:srgbClr val="0000FF"/>
                </a:solidFill>
              </a:rPr>
              <a:t>:</a:t>
            </a:r>
            <a:br>
              <a:rPr lang="uk-UA" sz="4000" dirty="0" smtClean="0">
                <a:solidFill>
                  <a:srgbClr val="0000FF"/>
                </a:solidFill>
              </a:rPr>
            </a:br>
            <a:r>
              <a:rPr lang="uk-UA" sz="4000" dirty="0" smtClean="0">
                <a:solidFill>
                  <a:srgbClr val="0000FF"/>
                </a:solidFill>
              </a:rPr>
              <a:t> </a:t>
            </a:r>
            <a:r>
              <a:rPr lang="uk-UA" sz="4000" dirty="0">
                <a:solidFill>
                  <a:srgbClr val="0000FF"/>
                </a:solidFill>
              </a:rPr>
              <a:t>А=3, </a:t>
            </a:r>
            <a:r>
              <a:rPr lang="en-US" sz="4000" dirty="0" smtClean="0">
                <a:solidFill>
                  <a:srgbClr val="0000FF"/>
                </a:solidFill>
              </a:rPr>
              <a:t>k=4</a:t>
            </a:r>
            <a:r>
              <a:rPr lang="uk-UA" sz="4000" dirty="0" smtClean="0">
                <a:solidFill>
                  <a:srgbClr val="0000FF"/>
                </a:solidFill>
              </a:rPr>
              <a:t/>
            </a:r>
            <a:br>
              <a:rPr lang="uk-UA" sz="4000" dirty="0" smtClean="0">
                <a:solidFill>
                  <a:srgbClr val="0000FF"/>
                </a:solidFill>
              </a:rPr>
            </a:br>
            <a:r>
              <a:rPr lang="uk-UA" sz="4000" dirty="0" smtClean="0">
                <a:solidFill>
                  <a:srgbClr val="0000FF"/>
                </a:solidFill>
              </a:rPr>
              <a:t>Якщо гармонічне коливання задається функцією</a:t>
            </a:r>
            <a:r>
              <a:rPr lang="uk-UA" sz="4000" dirty="0" smtClean="0"/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y=-6cos(</a:t>
            </a:r>
            <a:r>
              <a:rPr lang="el-GR" sz="4000" dirty="0" smtClean="0">
                <a:solidFill>
                  <a:schemeClr val="bg1"/>
                </a:solidFill>
              </a:rPr>
              <a:t>π</a:t>
            </a:r>
            <a:r>
              <a:rPr lang="en-US" sz="4000" dirty="0" smtClean="0">
                <a:solidFill>
                  <a:schemeClr val="bg1"/>
                </a:solidFill>
              </a:rPr>
              <a:t>/8-x/2)</a:t>
            </a:r>
            <a:r>
              <a:rPr lang="en-US" sz="4000" dirty="0" smtClean="0">
                <a:solidFill>
                  <a:srgbClr val="0000FF"/>
                </a:solidFill>
              </a:rPr>
              <a:t>, </a:t>
            </a:r>
            <a:r>
              <a:rPr lang="uk-UA" sz="4000" dirty="0" smtClean="0">
                <a:solidFill>
                  <a:srgbClr val="0000FF"/>
                </a:solidFill>
              </a:rPr>
              <a:t/>
            </a:r>
            <a:br>
              <a:rPr lang="uk-UA" sz="4000" dirty="0" smtClean="0">
                <a:solidFill>
                  <a:srgbClr val="0000FF"/>
                </a:solidFill>
              </a:rPr>
            </a:br>
            <a:r>
              <a:rPr lang="uk-UA" sz="4000" dirty="0" smtClean="0">
                <a:solidFill>
                  <a:srgbClr val="0000FF"/>
                </a:solidFill>
              </a:rPr>
              <a:t>тоді можна записати так: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 </a:t>
            </a:r>
            <a:r>
              <a:rPr lang="en-US" sz="4000" dirty="0">
                <a:solidFill>
                  <a:schemeClr val="bg1"/>
                </a:solidFill>
              </a:rPr>
              <a:t>y=-6cos(</a:t>
            </a:r>
            <a:r>
              <a:rPr lang="el-GR" sz="4000" dirty="0">
                <a:solidFill>
                  <a:schemeClr val="bg1"/>
                </a:solidFill>
              </a:rPr>
              <a:t>π</a:t>
            </a:r>
            <a:r>
              <a:rPr lang="en-US" sz="4000" dirty="0">
                <a:solidFill>
                  <a:schemeClr val="bg1"/>
                </a:solidFill>
              </a:rPr>
              <a:t>/8-x/2</a:t>
            </a:r>
            <a:r>
              <a:rPr lang="en-US" sz="4000" dirty="0" smtClean="0">
                <a:solidFill>
                  <a:schemeClr val="bg1"/>
                </a:solidFill>
              </a:rPr>
              <a:t>)</a:t>
            </a:r>
            <a:r>
              <a:rPr lang="uk-UA" sz="4000" dirty="0" smtClean="0">
                <a:solidFill>
                  <a:schemeClr val="bg1"/>
                </a:solidFill>
              </a:rPr>
              <a:t>=6</a:t>
            </a:r>
            <a:r>
              <a:rPr lang="en-US" sz="4000" dirty="0" err="1" smtClean="0">
                <a:solidFill>
                  <a:schemeClr val="bg1"/>
                </a:solidFill>
              </a:rPr>
              <a:t>cos</a:t>
            </a:r>
            <a:r>
              <a:rPr lang="en-US" sz="4000" dirty="0" smtClean="0">
                <a:solidFill>
                  <a:schemeClr val="bg1"/>
                </a:solidFill>
              </a:rPr>
              <a:t>(</a:t>
            </a:r>
            <a:r>
              <a:rPr lang="el-GR" sz="4000" dirty="0">
                <a:solidFill>
                  <a:schemeClr val="bg1"/>
                </a:solidFill>
              </a:rPr>
              <a:t>π</a:t>
            </a:r>
            <a:r>
              <a:rPr lang="en-US" sz="4000" dirty="0" smtClean="0">
                <a:solidFill>
                  <a:schemeClr val="bg1"/>
                </a:solidFill>
              </a:rPr>
              <a:t>/8-x/2+</a:t>
            </a:r>
            <a:r>
              <a:rPr lang="el-GR" sz="4000" dirty="0" smtClean="0">
                <a:solidFill>
                  <a:schemeClr val="bg1"/>
                </a:solidFill>
              </a:rPr>
              <a:t>π</a:t>
            </a:r>
            <a:r>
              <a:rPr lang="en-US" sz="4000" dirty="0" smtClean="0">
                <a:solidFill>
                  <a:schemeClr val="bg1"/>
                </a:solidFill>
              </a:rPr>
              <a:t>)=</a:t>
            </a:r>
            <a:r>
              <a:rPr lang="uk-UA" sz="4000" dirty="0" smtClean="0">
                <a:solidFill>
                  <a:schemeClr val="bg1"/>
                </a:solidFill>
              </a:rPr>
              <a:t/>
            </a:r>
            <a:br>
              <a:rPr lang="uk-UA" sz="4000" dirty="0" smtClean="0">
                <a:solidFill>
                  <a:schemeClr val="bg1"/>
                </a:solidFill>
              </a:rPr>
            </a:br>
            <a:r>
              <a:rPr lang="uk-UA" sz="4000" dirty="0" smtClean="0">
                <a:solidFill>
                  <a:schemeClr val="bg1"/>
                </a:solidFill>
              </a:rPr>
              <a:t>=</a:t>
            </a:r>
            <a:r>
              <a:rPr lang="en-US" sz="4000" dirty="0" smtClean="0">
                <a:solidFill>
                  <a:schemeClr val="bg1"/>
                </a:solidFill>
              </a:rPr>
              <a:t>6cos(x/2-9</a:t>
            </a:r>
            <a:r>
              <a:rPr lang="el-GR" sz="4000" dirty="0" smtClean="0">
                <a:solidFill>
                  <a:schemeClr val="bg1"/>
                </a:solidFill>
              </a:rPr>
              <a:t>π</a:t>
            </a:r>
            <a:r>
              <a:rPr lang="en-US" sz="4000" dirty="0" smtClean="0">
                <a:solidFill>
                  <a:schemeClr val="bg1"/>
                </a:solidFill>
              </a:rPr>
              <a:t>/8)</a:t>
            </a:r>
            <a:r>
              <a:rPr lang="uk-UA" sz="4000" dirty="0" smtClean="0">
                <a:solidFill>
                  <a:schemeClr val="bg1"/>
                </a:solidFill>
              </a:rPr>
              <a:t/>
            </a:r>
            <a:br>
              <a:rPr lang="uk-UA" sz="4000" dirty="0" smtClean="0">
                <a:solidFill>
                  <a:schemeClr val="bg1"/>
                </a:solidFill>
              </a:rPr>
            </a:br>
            <a:r>
              <a:rPr lang="uk-UA" sz="4000" dirty="0" smtClean="0">
                <a:solidFill>
                  <a:srgbClr val="0000FF"/>
                </a:solidFill>
              </a:rPr>
              <a:t>Отже</a:t>
            </a:r>
            <a:r>
              <a:rPr lang="en-US" sz="4000" dirty="0" smtClean="0">
                <a:solidFill>
                  <a:srgbClr val="0000FF"/>
                </a:solidFill>
              </a:rPr>
              <a:t>,</a:t>
            </a:r>
            <a:r>
              <a:rPr lang="uk-UA" sz="4000" dirty="0" smtClean="0">
                <a:solidFill>
                  <a:srgbClr val="0000FF"/>
                </a:solidFill>
              </a:rPr>
              <a:t> А=6, </a:t>
            </a:r>
            <a:r>
              <a:rPr lang="en-US" sz="4000" dirty="0" smtClean="0">
                <a:solidFill>
                  <a:srgbClr val="0000FF"/>
                </a:solidFill>
              </a:rPr>
              <a:t>k</a:t>
            </a:r>
            <a:r>
              <a:rPr lang="uk-UA" sz="4000" dirty="0" smtClean="0">
                <a:solidFill>
                  <a:srgbClr val="0000FF"/>
                </a:solidFill>
              </a:rPr>
              <a:t>=1/2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1501207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1170</TotalTime>
  <Words>512</Words>
  <Application>Microsoft Office PowerPoint</Application>
  <PresentationFormat>Экран (4:3)</PresentationFormat>
  <Paragraphs>135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Слайд 1</vt:lpstr>
      <vt:lpstr>Слайд 2</vt:lpstr>
      <vt:lpstr>Ми досліджували:</vt:lpstr>
      <vt:lpstr>Всі ці коливні процеси можна описати простими рівняннями при умові, що коливання - гармонічні</vt:lpstr>
      <vt:lpstr>Слайд 5</vt:lpstr>
      <vt:lpstr>Слайд 6</vt:lpstr>
      <vt:lpstr>Слайд 7</vt:lpstr>
      <vt:lpstr>Слайд 8</vt:lpstr>
      <vt:lpstr>Нехай гармонічне коливання задається функцією  Y=-3sin(π/4-4x), тоді вираз функції можна перетворити так: Y=-3sin(π/4-4x)=3sin(4x-π/4), то амплітуда і  циклічна частота відповідно дорівнюють:  А=3, k=4 Якщо гармонічне коливання задається функцією y=-6cos(π/8-x/2),  тоді можна записати так:  y=-6cos(π/8-x/2)=6cos(π/8-x/2+π)= =6cos(x/2-9π/8) Отже, А=6, k=1/2 </vt:lpstr>
      <vt:lpstr> 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  Спробуйте розв’язати самостійно. 1. Гармонічне коливання задається функцією y=-2sin(4x-π/2). Визначте амплітуду А, циклічну часто-ту k та побудуйте графік цих коливань. 2. Доведіть, що функція y=5sinx/4+12cosx/4 є функцією гармонічних коливань. Вкажіть амплітуду та циклічну частоту цього коливання.</vt:lpstr>
      <vt:lpstr>Висновок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образовательное учреждение начального профессионального образования профессиональный лицей №13</dc:title>
  <dc:creator>Екатерина</dc:creator>
  <cp:lastModifiedBy>Гость</cp:lastModifiedBy>
  <cp:revision>192</cp:revision>
  <dcterms:created xsi:type="dcterms:W3CDTF">2012-02-09T17:35:25Z</dcterms:created>
  <dcterms:modified xsi:type="dcterms:W3CDTF">2013-05-15T14:04:25Z</dcterms:modified>
</cp:coreProperties>
</file>