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uk-UA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7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>
                <a:solidFill>
                  <a:srgbClr val="90C226"/>
                </a:solidFill>
                <a:latin typeface="Trebuchet MS"/>
              </a:rPr>
              <a:t>Зразок заголовка</a:t>
            </a:r>
            <a:endParaRPr lang="uk-UA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D18CE30-D410-41F6-BC44-22011C87CE55}" type="datetime">
              <a:rPr lang="uk-UA" sz="900" b="0" strike="noStrike" spc="-1">
                <a:solidFill>
                  <a:srgbClr val="8B8B8B"/>
                </a:solidFill>
                <a:latin typeface="Trebuchet MS"/>
              </a:rPr>
              <a:pPr algn="r">
                <a:lnSpc>
                  <a:spcPct val="100000"/>
                </a:lnSpc>
              </a:pPr>
              <a:t>22.03.2023</a:t>
            </a:fld>
            <a:endParaRPr lang="uk-UA" sz="900" b="0" strike="noStrike" spc="-1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7E9FF04-62D3-451F-A8D4-98A8108A12CD}" type="slidenum">
              <a:rPr lang="uk-UA" sz="900" b="0" strike="noStrike" spc="-1">
                <a:solidFill>
                  <a:srgbClr val="90C226"/>
                </a:solid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uk-UA" sz="900" b="0" strike="noStrike" spc="-1"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404040"/>
                </a:solidFill>
                <a:latin typeface="Trebuchet M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400" b="0" strike="noStrike" spc="-1">
                <a:solidFill>
                  <a:srgbClr val="404040"/>
                </a:solidFill>
                <a:latin typeface="Trebuchet M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200" b="0" strike="noStrike" spc="-1">
                <a:solidFill>
                  <a:srgbClr val="404040"/>
                </a:solidFill>
                <a:latin typeface="Trebuchet M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200" b="0" strike="noStrike" spc="-1">
                <a:solidFill>
                  <a:srgbClr val="404040"/>
                </a:solidFill>
                <a:latin typeface="Trebuchet M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53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4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5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6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7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8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9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0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1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2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63" name="PlaceHolder 1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62CD1B7-049D-45D8-B50D-25E8A8A55633}" type="datetime">
              <a:rPr lang="uk-UA" sz="900" b="0" strike="noStrike" spc="-1">
                <a:solidFill>
                  <a:srgbClr val="8B8B8B"/>
                </a:solidFill>
                <a:latin typeface="Trebuchet MS"/>
              </a:rPr>
              <a:pPr algn="r">
                <a:lnSpc>
                  <a:spcPct val="100000"/>
                </a:lnSpc>
              </a:pPr>
              <a:t>22.03.2023</a:t>
            </a:fld>
            <a:endParaRPr lang="uk-UA" sz="900" b="0" strike="noStrike" spc="-1">
              <a:latin typeface="Times New Roman"/>
            </a:endParaRPr>
          </a:p>
        </p:txBody>
      </p:sp>
      <p:sp>
        <p:nvSpPr>
          <p:cNvPr id="64" name="PlaceHolder 1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>
              <a:latin typeface="Times New Roman"/>
            </a:endParaRPr>
          </a:p>
        </p:txBody>
      </p:sp>
      <p:sp>
        <p:nvSpPr>
          <p:cNvPr id="65" name="PlaceHolder 1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06D7B6B-E350-477A-B373-1FB71BA03FDB}" type="slidenum">
              <a:rPr lang="uk-UA" sz="900" b="0" strike="noStrike" spc="-1">
                <a:solidFill>
                  <a:srgbClr val="90C226"/>
                </a:solid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uk-UA" sz="900" b="0" strike="noStrike" spc="-1">
              <a:latin typeface="Times New Roman"/>
            </a:endParaRPr>
          </a:p>
        </p:txBody>
      </p:sp>
      <p:sp>
        <p:nvSpPr>
          <p:cNvPr id="66" name="PlaceHolder 1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uk-UA" sz="1800" b="0" strike="noStrike" spc="-1">
                <a:solidFill>
                  <a:srgbClr val="000000"/>
                </a:solidFill>
                <a:latin typeface="Trebuchet MS"/>
              </a:rPr>
              <a:t>Для правки текста заглавия щёлкните мышью</a:t>
            </a:r>
          </a:p>
        </p:txBody>
      </p:sp>
      <p:sp>
        <p:nvSpPr>
          <p:cNvPr id="67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404040"/>
                </a:solidFill>
                <a:latin typeface="Trebuchet M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400" b="0" strike="noStrike" spc="-1">
                <a:solidFill>
                  <a:srgbClr val="404040"/>
                </a:solidFill>
                <a:latin typeface="Trebuchet M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200" b="0" strike="noStrike" spc="-1">
                <a:solidFill>
                  <a:srgbClr val="404040"/>
                </a:solidFill>
                <a:latin typeface="Trebuchet M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200" b="0" strike="noStrike" spc="-1">
                <a:solidFill>
                  <a:srgbClr val="404040"/>
                </a:solidFill>
                <a:latin typeface="Trebuchet M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05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6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7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8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9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0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1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2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3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4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5" name="Group 12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16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7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CustomShape 1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1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1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1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1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2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2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2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6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uk-UA" sz="5400" b="0" strike="noStrike" spc="-1">
                <a:solidFill>
                  <a:srgbClr val="90C226"/>
                </a:solidFill>
                <a:latin typeface="Trebuchet MS"/>
              </a:rPr>
              <a:t>Зразок заголовка</a:t>
            </a:r>
            <a:endParaRPr lang="uk-UA" sz="5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7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F382274-7A56-4507-81F1-C4207FAFD0B5}" type="datetime">
              <a:rPr lang="uk-UA" sz="900" b="0" strike="noStrike" spc="-1">
                <a:solidFill>
                  <a:srgbClr val="8B8B8B"/>
                </a:solidFill>
                <a:latin typeface="Trebuchet MS"/>
              </a:rPr>
              <a:pPr algn="r">
                <a:lnSpc>
                  <a:spcPct val="100000"/>
                </a:lnSpc>
              </a:pPr>
              <a:t>22.03.2023</a:t>
            </a:fld>
            <a:endParaRPr lang="uk-UA" sz="900" b="0" strike="noStrike" spc="-1">
              <a:latin typeface="Times New Roman"/>
            </a:endParaRPr>
          </a:p>
        </p:txBody>
      </p:sp>
      <p:sp>
        <p:nvSpPr>
          <p:cNvPr id="128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>
              <a:latin typeface="Times New Roman"/>
            </a:endParaRPr>
          </a:p>
        </p:txBody>
      </p:sp>
      <p:sp>
        <p:nvSpPr>
          <p:cNvPr id="129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BB4FCE5-7F96-4CC9-8586-C3BD99AB6127}" type="slidenum">
              <a:rPr lang="uk-UA" sz="900" b="0" strike="noStrike" spc="-1">
                <a:solidFill>
                  <a:srgbClr val="90C226"/>
                </a:solid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uk-UA" sz="900" b="0" strike="noStrike" spc="-1">
              <a:latin typeface="Times New Roman"/>
            </a:endParaRPr>
          </a:p>
        </p:txBody>
      </p:sp>
      <p:sp>
        <p:nvSpPr>
          <p:cNvPr id="130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b="0" strike="noStrike" spc="-1">
                <a:solidFill>
                  <a:srgbClr val="404040"/>
                </a:solidFill>
                <a:latin typeface="Trebuchet M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400" b="0" strike="noStrike" spc="-1">
                <a:solidFill>
                  <a:srgbClr val="404040"/>
                </a:solidFill>
                <a:latin typeface="Trebuchet M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200" b="0" strike="noStrike" spc="-1">
                <a:solidFill>
                  <a:srgbClr val="404040"/>
                </a:solidFill>
                <a:latin typeface="Trebuchet M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200" b="0" strike="noStrike" spc="-1">
                <a:solidFill>
                  <a:srgbClr val="404040"/>
                </a:solidFill>
                <a:latin typeface="Trebuchet M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solidFill>
                  <a:srgbClr val="404040"/>
                </a:solidFill>
                <a:latin typeface="Trebuchet M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92880" y="251640"/>
            <a:ext cx="11260800" cy="61088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3500"/>
          </a:bodyPr>
          <a:lstStyle/>
          <a:p>
            <a:pPr>
              <a:lnSpc>
                <a:spcPct val="100000"/>
              </a:lnSpc>
            </a:pPr>
            <a:br>
              <a:rPr dirty="0"/>
            </a:br>
            <a:r>
              <a:rPr lang="uk-UA" sz="6000" b="0" strike="noStrike" spc="-1" dirty="0">
                <a:solidFill>
                  <a:srgbClr val="90C226"/>
                </a:solidFill>
                <a:latin typeface="Trebuchet MS"/>
              </a:rPr>
              <a:t>             </a:t>
            </a:r>
          </a:p>
          <a:p>
            <a:pPr>
              <a:lnSpc>
                <a:spcPct val="100000"/>
              </a:lnSpc>
            </a:pPr>
            <a:endParaRPr lang="uk-UA" sz="6000" spc="-1" dirty="0">
              <a:solidFill>
                <a:srgbClr val="90C226"/>
              </a:solidFill>
              <a:latin typeface="Trebuchet MS"/>
            </a:endParaRPr>
          </a:p>
          <a:p>
            <a:pPr algn="ctr">
              <a:lnSpc>
                <a:spcPct val="100000"/>
              </a:lnSpc>
            </a:pPr>
            <a:r>
              <a:rPr lang="uk-UA" sz="6700" b="1" strike="noStrike" spc="-1" dirty="0">
                <a:solidFill>
                  <a:srgbClr val="90C226"/>
                </a:solidFill>
                <a:latin typeface="Trebuchet MS"/>
              </a:rPr>
              <a:t>Каталіз</a:t>
            </a:r>
            <a:r>
              <a:rPr lang="ru-RU" sz="6700" b="1" spc="-1" dirty="0" err="1">
                <a:solidFill>
                  <a:srgbClr val="90C226"/>
                </a:solidFill>
                <a:latin typeface="Trebuchet MS"/>
              </a:rPr>
              <a:t>атори</a:t>
            </a:r>
            <a:br>
              <a:rPr dirty="0"/>
            </a:br>
            <a:br>
              <a:rPr dirty="0"/>
            </a:br>
            <a:r>
              <a:rPr lang="uk-UA" sz="6000" b="0" strike="noStrike" spc="-1" dirty="0">
                <a:solidFill>
                  <a:srgbClr val="90C226"/>
                </a:solidFill>
                <a:latin typeface="Trebuchet MS"/>
              </a:rPr>
              <a:t>                      </a:t>
            </a:r>
            <a:br>
              <a:rPr dirty="0"/>
            </a:br>
            <a:br>
              <a:rPr dirty="0"/>
            </a:br>
            <a:endParaRPr lang="uk-UA" sz="6000" b="0" strike="noStrike" spc="-1" dirty="0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18360" y="211320"/>
            <a:ext cx="361476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b="0" strike="noStrike" spc="-1">
                <a:solidFill>
                  <a:srgbClr val="000000"/>
                </a:solidFill>
                <a:latin typeface="Calibri"/>
                <a:ea typeface="Calibri"/>
              </a:rPr>
              <a:t>52% Al + 48% Ni </a:t>
            </a:r>
            <a:endParaRPr lang="uk-UA" sz="4000" b="0" strike="noStrike" spc="-1"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-13320" y="1336320"/>
            <a:ext cx="10453320" cy="74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520">
              <a:lnSpc>
                <a:spcPct val="107000"/>
              </a:lnSpc>
              <a:spcAft>
                <a:spcPts val="799"/>
              </a:spcAft>
            </a:pPr>
            <a:r>
              <a:rPr lang="uk-UA" sz="4000" b="0" strike="noStrike" spc="-1">
                <a:solidFill>
                  <a:srgbClr val="000000"/>
                </a:solidFill>
                <a:latin typeface="Calibri"/>
                <a:ea typeface="Calibri"/>
              </a:rPr>
              <a:t>30% Ni + 10% Co + 11% Mn + 2% Cu  + 47% Al. </a:t>
            </a:r>
            <a:endParaRPr lang="uk-UA" sz="4000" b="0" strike="noStrike" spc="-1">
              <a:latin typeface="Arial"/>
            </a:endParaRPr>
          </a:p>
        </p:txBody>
      </p:sp>
      <p:pic>
        <p:nvPicPr>
          <p:cNvPr id="200" name="Рисунок 4"/>
          <p:cNvPicPr/>
          <p:nvPr/>
        </p:nvPicPr>
        <p:blipFill>
          <a:blip r:embed="rId2"/>
          <a:stretch/>
        </p:blipFill>
        <p:spPr>
          <a:xfrm>
            <a:off x="2225160" y="4572720"/>
            <a:ext cx="5144040" cy="228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0" y="27360"/>
            <a:ext cx="9266400" cy="20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000000"/>
                </a:solidFill>
                <a:latin typeface="Trebuchet MS"/>
              </a:rPr>
              <a:t>В   якості   каталізатора використовувати розроблений склад: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000000"/>
                </a:solidFill>
                <a:latin typeface="Trebuchet MS"/>
              </a:rPr>
              <a:t> 30% Ni + 10% Co + 10% Mn + 5% Cu + 45% Al. 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</p:txBody>
      </p:sp>
      <p:pic>
        <p:nvPicPr>
          <p:cNvPr id="202" name="Рисунок 2"/>
          <p:cNvPicPr/>
          <p:nvPr/>
        </p:nvPicPr>
        <p:blipFill>
          <a:blip r:embed="rId2"/>
          <a:stretch/>
        </p:blipFill>
        <p:spPr>
          <a:xfrm>
            <a:off x="1611000" y="4353480"/>
            <a:ext cx="5637600" cy="25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1290600" y="2811600"/>
            <a:ext cx="784368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7200" b="1" i="1" strike="noStrike" spc="-1">
                <a:solidFill>
                  <a:srgbClr val="000000"/>
                </a:solidFill>
                <a:latin typeface="Trebuchet MS"/>
              </a:rPr>
              <a:t>ДЯКУЮ ЗА УВАГУ</a:t>
            </a:r>
            <a:endParaRPr lang="uk-UA" sz="7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4121640" y="353160"/>
            <a:ext cx="5226840" cy="496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У 1822 р. німецький хімік І. Деберейнер встановив, що водень і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кисень з’єднуються на платині при звичайній температурі. За цим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відбулося відкриття і ряду інших прикладів різкої позитивної дії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речовин на швидкість або виникнення хімічних реакцій. Це привело до виділення особливої групи явищ, названих німецьким хіміком Е. Мічерліхом контактними (1833 р.) і шведським хіміком І. Берцеліусом — каталітичними (1835 р.). В 1831 р. Філіпс запатентував використання платини для окислення двооксиду сірки.</a:t>
            </a:r>
            <a:endParaRPr lang="uk-UA" sz="2000" b="0" strike="noStrike" spc="-1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0" name="Рисунок 3"/>
          <p:cNvPicPr/>
          <p:nvPr/>
        </p:nvPicPr>
        <p:blipFill>
          <a:blip r:embed="rId2"/>
          <a:stretch/>
        </p:blipFill>
        <p:spPr>
          <a:xfrm>
            <a:off x="307800" y="632880"/>
            <a:ext cx="3660840" cy="4430160"/>
          </a:xfrm>
          <a:prstGeom prst="rect">
            <a:avLst/>
          </a:prstGeom>
          <a:ln>
            <a:noFill/>
          </a:ln>
        </p:spPr>
      </p:pic>
      <p:pic>
        <p:nvPicPr>
          <p:cNvPr id="171" name="Рисунок 4"/>
          <p:cNvPicPr/>
          <p:nvPr/>
        </p:nvPicPr>
        <p:blipFill>
          <a:blip r:embed="rId3"/>
          <a:stretch/>
        </p:blipFill>
        <p:spPr>
          <a:xfrm>
            <a:off x="3344400" y="5306400"/>
            <a:ext cx="3492720" cy="1551240"/>
          </a:xfrm>
          <a:prstGeom prst="rect">
            <a:avLst/>
          </a:prstGeom>
          <a:ln>
            <a:noFill/>
          </a:ln>
        </p:spPr>
      </p:pic>
      <p:sp>
        <p:nvSpPr>
          <p:cNvPr id="172" name="CustomShape 3"/>
          <p:cNvSpPr/>
          <p:nvPr/>
        </p:nvSpPr>
        <p:spPr>
          <a:xfrm>
            <a:off x="1157040" y="5073840"/>
            <a:ext cx="1962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2400" b="1" strike="noStrike" spc="-1">
                <a:solidFill>
                  <a:srgbClr val="000000"/>
                </a:solidFill>
                <a:latin typeface="Trebuchet MS"/>
              </a:rPr>
              <a:t>І. Берцеліус</a:t>
            </a:r>
            <a:endParaRPr lang="uk-UA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235440" y="2628720"/>
            <a:ext cx="3753360" cy="375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5628600" y="392328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5" name="CustomShape 3"/>
          <p:cNvSpPr/>
          <p:nvPr/>
        </p:nvSpPr>
        <p:spPr>
          <a:xfrm>
            <a:off x="4881240" y="324432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1191960" y="823320"/>
            <a:ext cx="7562880" cy="398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200" b="1" strike="noStrike" spc="-1">
                <a:solidFill>
                  <a:srgbClr val="000000"/>
                </a:solidFill>
                <a:latin typeface="Trebuchet MS"/>
              </a:rPr>
              <a:t>Технічний прогрес у хімічній, нафтохімічній, нафтопереро-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1" strike="noStrike" spc="-1">
                <a:solidFill>
                  <a:srgbClr val="000000"/>
                </a:solidFill>
                <a:latin typeface="Trebuchet MS"/>
              </a:rPr>
              <a:t>бній та інших галузях промисловості пов'язаний із застосуванням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1" strike="noStrike" spc="-1">
                <a:solidFill>
                  <a:srgbClr val="000000"/>
                </a:solidFill>
                <a:latin typeface="Trebuchet MS"/>
              </a:rPr>
              <a:t>каталізаторів. Вони дозволяють в значній мірі знизити собівар-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1" strike="noStrike" spc="-1">
                <a:solidFill>
                  <a:srgbClr val="000000"/>
                </a:solidFill>
                <a:latin typeface="Trebuchet MS"/>
              </a:rPr>
              <a:t>тість продукції і, як правило, покращують її якість.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177" name="TextShape 5"/>
          <p:cNvSpPr txBox="1"/>
          <p:nvPr/>
        </p:nvSpPr>
        <p:spPr>
          <a:xfrm>
            <a:off x="2414160" y="-82332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>
                <a:solidFill>
                  <a:srgbClr val="90C226"/>
                </a:solidFill>
                <a:latin typeface="Trebuchet MS"/>
              </a:rPr>
              <a:t>Актуальність теми</a:t>
            </a:r>
            <a:endParaRPr lang="uk-UA" sz="5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8" name="CustomShape 6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9" name="CustomShape 7"/>
          <p:cNvSpPr/>
          <p:nvPr/>
        </p:nvSpPr>
        <p:spPr>
          <a:xfrm>
            <a:off x="6927120" y="358524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0" name="CustomShape 8"/>
          <p:cNvSpPr/>
          <p:nvPr/>
        </p:nvSpPr>
        <p:spPr>
          <a:xfrm>
            <a:off x="460440" y="16020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1" name="CustomShape 9"/>
          <p:cNvSpPr/>
          <p:nvPr/>
        </p:nvSpPr>
        <p:spPr>
          <a:xfrm>
            <a:off x="612720" y="31284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10"/>
          <p:cNvSpPr/>
          <p:nvPr/>
        </p:nvSpPr>
        <p:spPr>
          <a:xfrm>
            <a:off x="307800" y="792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Рисунок 12"/>
          <p:cNvPicPr/>
          <p:nvPr/>
        </p:nvPicPr>
        <p:blipFill>
          <a:blip r:embed="rId2"/>
          <a:stretch/>
        </p:blipFill>
        <p:spPr>
          <a:xfrm>
            <a:off x="2798640" y="4925880"/>
            <a:ext cx="4349520" cy="1931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627840" y="857160"/>
            <a:ext cx="9058320" cy="392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2800" b="1" strike="noStrike" spc="-1">
                <a:solidFill>
                  <a:srgbClr val="000000"/>
                </a:solidFill>
                <a:latin typeface="Trebuchet MS"/>
              </a:rPr>
              <a:t>На сучасному етапі поставлено важливу задачу — створити нові хімічні процеси з високоефективними каталітичними системами, які здатні забезпечити значне прискорення хімічних реакцій. Можливість прискорення хімічних реакцій в необхідному</a:t>
            </a:r>
            <a:endParaRPr lang="uk-UA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800" b="1" strike="noStrike" spc="-1">
                <a:solidFill>
                  <a:srgbClr val="000000"/>
                </a:solidFill>
                <a:latin typeface="Trebuchet MS"/>
              </a:rPr>
              <a:t>напрямку без зайвих витрат енергії і без витрати самих речовин каталізатора надають каталізатору велику практичну значність.</a:t>
            </a:r>
            <a:endParaRPr lang="uk-UA" sz="2800" b="0" strike="noStrike" spc="-1">
              <a:latin typeface="Arial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2823840" y="0"/>
            <a:ext cx="5173200" cy="8568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>
                <a:solidFill>
                  <a:srgbClr val="90C226"/>
                </a:solidFill>
                <a:latin typeface="Trebuchet MS"/>
              </a:rPr>
              <a:t>Мета роботи</a:t>
            </a:r>
            <a:endParaRPr lang="uk-UA" sz="5400" b="0" strike="noStrike" spc="-1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86" name="Рисунок 5"/>
          <p:cNvPicPr/>
          <p:nvPr/>
        </p:nvPicPr>
        <p:blipFill>
          <a:blip r:embed="rId2"/>
          <a:stretch/>
        </p:blipFill>
        <p:spPr>
          <a:xfrm>
            <a:off x="2662200" y="5191920"/>
            <a:ext cx="3750480" cy="1665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423000" y="573120"/>
            <a:ext cx="9321120" cy="435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Розвиток науки і техніки в області каталізу йде в наступних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напрямках: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розширення асортименту промислових каталізаторів внаслідок необхідності впровадження каталітичних процесів одержання нових продуктів;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заміна каталізаторів на більш активні і більш селективні;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зниження змісту дорогоцінних металів у твердих каталізаторах шляхом заміни їх на дешеві компоненти;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розвиток і поширення ферментативного каталізу;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подальший розвиток теорії каталізу, що дозволяє прогнозувати створення нових високоефективних каталізаторів і удосконалювання техніки і технології каталітичних процесів;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удосконалювання техніки і технології виробництва промислових каталізаторів.</a:t>
            </a:r>
            <a:endParaRPr lang="uk-UA" sz="2000" b="0" strike="noStrike" spc="-1">
              <a:latin typeface="Arial"/>
            </a:endParaRPr>
          </a:p>
        </p:txBody>
      </p:sp>
      <p:pic>
        <p:nvPicPr>
          <p:cNvPr id="188" name="Рисунок 2"/>
          <p:cNvPicPr/>
          <p:nvPr/>
        </p:nvPicPr>
        <p:blipFill>
          <a:blip r:embed="rId2"/>
          <a:stretch/>
        </p:blipFill>
        <p:spPr>
          <a:xfrm>
            <a:off x="2457360" y="5191920"/>
            <a:ext cx="3750480" cy="1665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518760" y="745560"/>
            <a:ext cx="9088920" cy="374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Каталітичні процеси грають важливу роль у виробництві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миючих засобів, фарбників, лікарських засобів.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Велике значення в житті сучасного суспільства мають такі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продукти хімічної промисловості, як аміак, сульфатна та нітратна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кислоти. Майже всі галузі народного господарства споживають ці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речовини лише завдяки відкриттю відповідних каталізаторів і ро-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зробці методів їх застосування: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виробництво сульфатної кислоти (Н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SО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4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) засноване на за-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стосуванні таких каталізаторів як платина (Рt); оксиду ванадію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(V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5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) з сульфатами лужного металу; оксиду заліза (Fе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3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);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аміаку (NН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3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) – Рt в сплаві з Рd, Rh, Со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4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, Fе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3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 + Сr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3</a:t>
            </a:r>
            <a:endParaRPr lang="uk-UA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- аміаку – Fе з промоторами (К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О, Аl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3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, SiО</a:t>
            </a:r>
            <a:r>
              <a:rPr lang="uk-UA" sz="1400" b="1" strike="noStrike" spc="-1">
                <a:solidFill>
                  <a:srgbClr val="000000"/>
                </a:solidFill>
                <a:latin typeface="Trebuchet MS"/>
              </a:rPr>
              <a:t>2</a:t>
            </a:r>
            <a:r>
              <a:rPr lang="uk-UA" sz="2000" b="1" strike="noStrike" spc="-1">
                <a:solidFill>
                  <a:srgbClr val="000000"/>
                </a:solidFill>
                <a:latin typeface="Trebuchet MS"/>
              </a:rPr>
              <a:t>, СаО).</a:t>
            </a:r>
            <a:endParaRPr lang="uk-UA" sz="2000" b="0" strike="noStrike" spc="-1">
              <a:latin typeface="Arial"/>
            </a:endParaRPr>
          </a:p>
        </p:txBody>
      </p:sp>
      <p:pic>
        <p:nvPicPr>
          <p:cNvPr id="190" name="Рисунок 4"/>
          <p:cNvPicPr/>
          <p:nvPr/>
        </p:nvPicPr>
        <p:blipFill>
          <a:blip r:embed="rId2"/>
          <a:stretch/>
        </p:blipFill>
        <p:spPr>
          <a:xfrm>
            <a:off x="2388960" y="4869720"/>
            <a:ext cx="3492720" cy="1551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82960" y="289440"/>
            <a:ext cx="6095520" cy="466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imesNewRomanPSMT"/>
              </a:rPr>
              <a:t>Загальна швидкість процесу окиснення аміаку визначається швидкістю дифузії аміаку і кисню до поверхні каталізатора. Одночасно із зниженням енергії активації у багатьох випадках відбувається зменшення порядку реакцій. Це пояснюється тим, що у присутності каталізатора реакція проходить через декілька елементарних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imesNewRomanPSMT"/>
              </a:rPr>
              <a:t>стадій. Так, реакція синтезу аміаку (А + В → АВ) у присутності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imesNewRomanPSMT"/>
              </a:rPr>
              <a:t>каталізатора К може йти через наступні елементарні стадії: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imesNewRomanPSMT"/>
              </a:rPr>
              <a:t>А + К = АК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imesNewRomanPSMT"/>
              </a:rPr>
              <a:t>АК + В = АВ0К</a:t>
            </a:r>
            <a:endParaRPr lang="uk-U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TimesNewRomanPSMT"/>
              </a:rPr>
              <a:t>АВ0К = АВ + К</a:t>
            </a:r>
            <a:endParaRPr lang="uk-UA" sz="2000" b="0" strike="noStrike" spc="-1">
              <a:latin typeface="Arial"/>
            </a:endParaRPr>
          </a:p>
        </p:txBody>
      </p:sp>
      <p:pic>
        <p:nvPicPr>
          <p:cNvPr id="192" name="Рисунок 2"/>
          <p:cNvPicPr/>
          <p:nvPr/>
        </p:nvPicPr>
        <p:blipFill>
          <a:blip r:embed="rId2"/>
          <a:stretch/>
        </p:blipFill>
        <p:spPr>
          <a:xfrm>
            <a:off x="3617280" y="5306400"/>
            <a:ext cx="3492720" cy="1551240"/>
          </a:xfrm>
          <a:prstGeom prst="rect">
            <a:avLst/>
          </a:prstGeom>
          <a:ln>
            <a:noFill/>
          </a:ln>
        </p:spPr>
      </p:pic>
      <p:sp>
        <p:nvSpPr>
          <p:cNvPr id="193" name="CustomShape 2"/>
          <p:cNvSpPr/>
          <p:nvPr/>
        </p:nvSpPr>
        <p:spPr>
          <a:xfrm>
            <a:off x="3863160" y="4320720"/>
            <a:ext cx="300060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2000" b="0" i="1" strike="noStrike" spc="-1">
                <a:solidFill>
                  <a:srgbClr val="000000"/>
                </a:solidFill>
                <a:latin typeface="Times New Roman"/>
                <a:ea typeface="TimesNewRomanPS-ItalicMT"/>
              </a:rPr>
              <a:t> </a:t>
            </a:r>
            <a:r>
              <a:rPr lang="uk-UA" sz="2000" b="1" i="1" strike="noStrike" spc="-1">
                <a:solidFill>
                  <a:srgbClr val="000000"/>
                </a:solidFill>
                <a:latin typeface="Times New Roman"/>
                <a:ea typeface="TimesNewRomanPS-ItalicMT"/>
              </a:rPr>
              <a:t>А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1 = </a:t>
            </a:r>
            <a:r>
              <a:rPr lang="uk-UA" sz="2000" b="1" i="1" strike="noStrike" spc="-1">
                <a:solidFill>
                  <a:srgbClr val="000000"/>
                </a:solidFill>
                <a:latin typeface="Times New Roman"/>
                <a:ea typeface="TimesNewRomanPS-ItalicMT"/>
              </a:rPr>
              <a:t>U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кат – </a:t>
            </a:r>
            <a:r>
              <a:rPr lang="uk-UA" sz="2000" b="1" i="1" strike="noStrike" spc="-1">
                <a:solidFill>
                  <a:srgbClr val="000000"/>
                </a:solidFill>
                <a:latin typeface="Times New Roman"/>
                <a:ea typeface="TimesNewRomanPS-ItalicMT"/>
              </a:rPr>
              <a:t>U 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(</a:t>
            </a:r>
            <a:r>
              <a:rPr lang="uk-UA" sz="2000" b="1" i="1" strike="noStrike" spc="-1">
                <a:solidFill>
                  <a:srgbClr val="000000"/>
                </a:solidFill>
                <a:latin typeface="Times New Roman"/>
                <a:ea typeface="TimesNewRomanPS-ItalicMT"/>
              </a:rPr>
              <a:t>l 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– φкат)</a:t>
            </a:r>
            <a:r>
              <a:rPr lang="uk-UA" sz="2000" b="0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</a:t>
            </a:r>
            <a:endParaRPr lang="uk-UA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-900720" y="1914840"/>
            <a:ext cx="10044360" cy="185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7000"/>
              </a:lnSpc>
            </a:pP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             4NН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3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+ 3О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= 2N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+ 6Н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О + 1300 кДж  </a:t>
            </a:r>
            <a:endParaRPr lang="uk-UA" sz="3600" b="0" strike="noStrike" spc="-1">
              <a:latin typeface="Arial"/>
            </a:endParaRPr>
          </a:p>
          <a:p>
            <a:pPr>
              <a:lnSpc>
                <a:spcPct val="107000"/>
              </a:lnSpc>
            </a:pP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             4NН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3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+ 4О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= 2N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О + 6Н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О + 1100 кДж </a:t>
            </a:r>
            <a:endParaRPr lang="uk-UA" sz="3600" b="0" strike="noStrike" spc="-1">
              <a:latin typeface="Arial"/>
            </a:endParaRPr>
          </a:p>
          <a:p>
            <a:pPr>
              <a:lnSpc>
                <a:spcPct val="107000"/>
              </a:lnSpc>
            </a:pP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             4NН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3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+ 5О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 = 4NО + 6Н</a:t>
            </a:r>
            <a:r>
              <a:rPr lang="uk-UA" sz="20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2</a:t>
            </a:r>
            <a:r>
              <a:rPr lang="uk-UA" sz="3600" b="1" strike="noStrike" spc="-1">
                <a:solidFill>
                  <a:srgbClr val="000000"/>
                </a:solidFill>
                <a:latin typeface="Times New Roman"/>
                <a:ea typeface="TimesNewRomanPSMT"/>
              </a:rPr>
              <a:t>О + 900 кДж </a:t>
            </a:r>
            <a:endParaRPr lang="uk-UA" sz="3600" b="0" strike="noStrike" spc="-1">
              <a:latin typeface="Arial"/>
            </a:endParaRPr>
          </a:p>
        </p:txBody>
      </p:sp>
      <p:pic>
        <p:nvPicPr>
          <p:cNvPr id="195" name="Рисунок 2"/>
          <p:cNvPicPr/>
          <p:nvPr/>
        </p:nvPicPr>
        <p:blipFill>
          <a:blip r:embed="rId2"/>
          <a:stretch/>
        </p:blipFill>
        <p:spPr>
          <a:xfrm>
            <a:off x="2730240" y="5306400"/>
            <a:ext cx="3492720" cy="1551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49320" y="2511360"/>
            <a:ext cx="1015560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>
                <a:solidFill>
                  <a:srgbClr val="000000"/>
                </a:solidFill>
                <a:latin typeface="Trebuchet MS"/>
              </a:rPr>
              <a:t>Co, Ni, Cu, Cr, Mo, Si, Al, Mg </a:t>
            </a:r>
            <a:endParaRPr lang="uk-UA" sz="6000" b="0" strike="noStrike" spc="-1">
              <a:latin typeface="Arial"/>
            </a:endParaRPr>
          </a:p>
        </p:txBody>
      </p:sp>
      <p:pic>
        <p:nvPicPr>
          <p:cNvPr id="197" name="Рисунок 2"/>
          <p:cNvPicPr/>
          <p:nvPr/>
        </p:nvPicPr>
        <p:blipFill>
          <a:blip r:embed="rId2"/>
          <a:stretch/>
        </p:blipFill>
        <p:spPr>
          <a:xfrm>
            <a:off x="2521440" y="4542480"/>
            <a:ext cx="5212080" cy="231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334</TotalTime>
  <Words>592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TimesNewRomanPSMT</vt:lpstr>
      <vt:lpstr>Trebuchet MS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subject/>
  <dc:creator>User</dc:creator>
  <dc:description/>
  <cp:lastModifiedBy>Максии Б</cp:lastModifiedBy>
  <cp:revision>35</cp:revision>
  <dcterms:created xsi:type="dcterms:W3CDTF">2021-02-15T07:40:55Z</dcterms:created>
  <dcterms:modified xsi:type="dcterms:W3CDTF">2023-03-22T13:10:03Z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Широкий екран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