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58" r:id="rId4"/>
    <p:sldId id="282" r:id="rId5"/>
    <p:sldId id="283" r:id="rId6"/>
    <p:sldId id="284" r:id="rId7"/>
    <p:sldId id="259" r:id="rId8"/>
    <p:sldId id="263" r:id="rId9"/>
    <p:sldId id="260" r:id="rId10"/>
    <p:sldId id="261" r:id="rId11"/>
    <p:sldId id="278" r:id="rId12"/>
    <p:sldId id="277" r:id="rId13"/>
    <p:sldId id="279" r:id="rId14"/>
    <p:sldId id="281" r:id="rId15"/>
    <p:sldId id="287" r:id="rId16"/>
    <p:sldId id="264" r:id="rId17"/>
    <p:sldId id="265" r:id="rId18"/>
    <p:sldId id="266" r:id="rId19"/>
    <p:sldId id="267" r:id="rId20"/>
    <p:sldId id="270" r:id="rId21"/>
    <p:sldId id="269" r:id="rId22"/>
    <p:sldId id="272" r:id="rId23"/>
    <p:sldId id="273" r:id="rId24"/>
    <p:sldId id="271" r:id="rId25"/>
    <p:sldId id="274" r:id="rId26"/>
    <p:sldId id="275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98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482BE-7F79-4D63-B935-1CCECB94500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0AF48F-ED1A-477D-BC44-AC64B8FC611D}">
      <dgm:prSet phldrT="[Текст]"/>
      <dgm:spPr>
        <a:solidFill>
          <a:srgbClr val="002060"/>
        </a:solidFill>
      </dgm:spPr>
      <dgm:t>
        <a:bodyPr/>
        <a:lstStyle/>
        <a:p>
          <a:r>
            <a:rPr lang="uk-UA" b="1" dirty="0" err="1" smtClean="0"/>
            <a:t>Бенедиктинський</a:t>
          </a:r>
          <a:r>
            <a:rPr lang="uk-UA" dirty="0" smtClean="0"/>
            <a:t> (Св. Бенедикт </a:t>
          </a:r>
          <a:r>
            <a:rPr lang="uk-UA" dirty="0" err="1" smtClean="0"/>
            <a:t>Нурсійський</a:t>
          </a:r>
          <a:r>
            <a:rPr lang="uk-UA" dirty="0" smtClean="0"/>
            <a:t>                 5 – 6 ст.) </a:t>
          </a:r>
          <a:endParaRPr lang="en-US" dirty="0"/>
        </a:p>
      </dgm:t>
    </dgm:pt>
    <dgm:pt modelId="{4A9F8339-58FA-4D48-830B-81A22B7BEC75}" type="parTrans" cxnId="{DBD24D3A-AB8B-47F0-93FE-16CDB791FC1C}">
      <dgm:prSet/>
      <dgm:spPr/>
      <dgm:t>
        <a:bodyPr/>
        <a:lstStyle/>
        <a:p>
          <a:endParaRPr lang="en-US"/>
        </a:p>
      </dgm:t>
    </dgm:pt>
    <dgm:pt modelId="{A323C461-EC56-4C1E-AEF6-2E49F08F156F}" type="sibTrans" cxnId="{DBD24D3A-AB8B-47F0-93FE-16CDB791FC1C}">
      <dgm:prSet/>
      <dgm:spPr/>
      <dgm:t>
        <a:bodyPr/>
        <a:lstStyle/>
        <a:p>
          <a:endParaRPr lang="en-US"/>
        </a:p>
      </dgm:t>
    </dgm:pt>
    <dgm:pt modelId="{4205538E-D905-4E97-B27F-3ADBC246DD49}">
      <dgm:prSet phldrT="[Текст]"/>
      <dgm:spPr/>
      <dgm:t>
        <a:bodyPr/>
        <a:lstStyle/>
        <a:p>
          <a:r>
            <a:rPr lang="uk-UA" b="1" dirty="0" smtClean="0"/>
            <a:t>Три обітниці: </a:t>
          </a:r>
          <a:r>
            <a:rPr lang="uk-UA" dirty="0" smtClean="0"/>
            <a:t>постійне проживання в монастирі, послух і стриманість.</a:t>
          </a:r>
          <a:endParaRPr lang="en-US" dirty="0"/>
        </a:p>
      </dgm:t>
    </dgm:pt>
    <dgm:pt modelId="{D7413768-C888-42F9-BFAB-5BC8CF85E299}" type="parTrans" cxnId="{B9F646E4-8AA0-40CB-8C69-BF0728638CC7}">
      <dgm:prSet/>
      <dgm:spPr/>
      <dgm:t>
        <a:bodyPr/>
        <a:lstStyle/>
        <a:p>
          <a:endParaRPr lang="en-US"/>
        </a:p>
      </dgm:t>
    </dgm:pt>
    <dgm:pt modelId="{342E5A9A-A5D5-42BC-BB07-4F29B02CE1F3}" type="sibTrans" cxnId="{B9F646E4-8AA0-40CB-8C69-BF0728638CC7}">
      <dgm:prSet/>
      <dgm:spPr/>
      <dgm:t>
        <a:bodyPr/>
        <a:lstStyle/>
        <a:p>
          <a:endParaRPr lang="en-US"/>
        </a:p>
      </dgm:t>
    </dgm:pt>
    <dgm:pt modelId="{E4436D07-28DE-42A6-9599-32D8B54D9641}">
      <dgm:prSet phldrT="[Текст]"/>
      <dgm:spPr/>
      <dgm:t>
        <a:bodyPr/>
        <a:lstStyle/>
        <a:p>
          <a:r>
            <a:rPr lang="uk-UA" dirty="0" smtClean="0"/>
            <a:t>Поширювали християнство у Прибалтиці та на землях </a:t>
          </a:r>
          <a:r>
            <a:rPr lang="uk-UA" dirty="0" err="1" smtClean="0"/>
            <a:t>слов</a:t>
          </a:r>
          <a:r>
            <a:rPr lang="uk-UA" dirty="0" err="1" smtClean="0">
              <a:latin typeface="Calibri"/>
            </a:rPr>
            <a:t>´</a:t>
          </a:r>
          <a:r>
            <a:rPr lang="uk-UA" dirty="0" err="1" smtClean="0"/>
            <a:t>ян</a:t>
          </a:r>
          <a:r>
            <a:rPr lang="uk-UA" dirty="0" smtClean="0"/>
            <a:t>.</a:t>
          </a:r>
          <a:endParaRPr lang="en-US" dirty="0"/>
        </a:p>
      </dgm:t>
    </dgm:pt>
    <dgm:pt modelId="{2BC21FE9-A710-4CD4-8DC1-C0E02D01CF9E}" type="parTrans" cxnId="{B9878487-0E99-42AF-8865-AC47274C6DFD}">
      <dgm:prSet/>
      <dgm:spPr/>
      <dgm:t>
        <a:bodyPr/>
        <a:lstStyle/>
        <a:p>
          <a:endParaRPr lang="en-US"/>
        </a:p>
      </dgm:t>
    </dgm:pt>
    <dgm:pt modelId="{29B5F024-AF36-4585-8F7D-1CB035A6AC93}" type="sibTrans" cxnId="{B9878487-0E99-42AF-8865-AC47274C6DFD}">
      <dgm:prSet/>
      <dgm:spPr/>
      <dgm:t>
        <a:bodyPr/>
        <a:lstStyle/>
        <a:p>
          <a:endParaRPr lang="en-US"/>
        </a:p>
      </dgm:t>
    </dgm:pt>
    <dgm:pt modelId="{334E6CC7-9623-41FC-84CF-4E69D6D0FDF1}">
      <dgm:prSet phldrT="[Текст]"/>
      <dgm:spPr>
        <a:solidFill>
          <a:srgbClr val="002060"/>
        </a:solidFill>
      </dgm:spPr>
      <dgm:t>
        <a:bodyPr/>
        <a:lstStyle/>
        <a:p>
          <a:r>
            <a:rPr lang="uk-UA" b="1" dirty="0" err="1" smtClean="0"/>
            <a:t>Цистерціанський</a:t>
          </a:r>
          <a:r>
            <a:rPr lang="uk-UA" dirty="0" smtClean="0"/>
            <a:t> (бернардинський) – абат Робер у м. </a:t>
          </a:r>
          <a:r>
            <a:rPr lang="uk-UA" dirty="0" err="1" smtClean="0"/>
            <a:t>Сіто</a:t>
          </a:r>
          <a:r>
            <a:rPr lang="uk-UA" dirty="0" smtClean="0"/>
            <a:t> 1098 р. </a:t>
          </a:r>
          <a:endParaRPr lang="en-US" dirty="0"/>
        </a:p>
      </dgm:t>
    </dgm:pt>
    <dgm:pt modelId="{0556836C-346C-41A3-B9BD-6EB67F81ED96}" type="parTrans" cxnId="{93291AEB-4D44-4B0C-B6F2-D0431D083573}">
      <dgm:prSet/>
      <dgm:spPr/>
      <dgm:t>
        <a:bodyPr/>
        <a:lstStyle/>
        <a:p>
          <a:endParaRPr lang="en-US"/>
        </a:p>
      </dgm:t>
    </dgm:pt>
    <dgm:pt modelId="{0DC17FC9-511C-43B3-8BE2-709DD0E5939F}" type="sibTrans" cxnId="{93291AEB-4D44-4B0C-B6F2-D0431D083573}">
      <dgm:prSet/>
      <dgm:spPr/>
      <dgm:t>
        <a:bodyPr/>
        <a:lstStyle/>
        <a:p>
          <a:endParaRPr lang="en-US"/>
        </a:p>
      </dgm:t>
    </dgm:pt>
    <dgm:pt modelId="{D9B20E3E-CE84-4739-8439-E931D96E9620}">
      <dgm:prSet phldrT="[Текст]"/>
      <dgm:spPr/>
      <dgm:t>
        <a:bodyPr/>
        <a:lstStyle/>
        <a:p>
          <a:r>
            <a:rPr lang="uk-UA" dirty="0" smtClean="0"/>
            <a:t>Заробляли на життя власною працею, харчувалися винятково рослинною їжею.</a:t>
          </a:r>
          <a:endParaRPr lang="en-US" dirty="0"/>
        </a:p>
      </dgm:t>
    </dgm:pt>
    <dgm:pt modelId="{0AF33400-F863-49B4-B1F1-C037F2C0CD98}" type="parTrans" cxnId="{C752C6C1-9A82-4CB3-AC7B-00125F843A97}">
      <dgm:prSet/>
      <dgm:spPr/>
      <dgm:t>
        <a:bodyPr/>
        <a:lstStyle/>
        <a:p>
          <a:endParaRPr lang="en-US"/>
        </a:p>
      </dgm:t>
    </dgm:pt>
    <dgm:pt modelId="{89B0E8AB-82BA-411D-9686-02E016F3DF5F}" type="sibTrans" cxnId="{C752C6C1-9A82-4CB3-AC7B-00125F843A97}">
      <dgm:prSet/>
      <dgm:spPr/>
      <dgm:t>
        <a:bodyPr/>
        <a:lstStyle/>
        <a:p>
          <a:endParaRPr lang="en-US"/>
        </a:p>
      </dgm:t>
    </dgm:pt>
    <dgm:pt modelId="{545B30C1-DE9C-4717-B659-EE761F71AC7F}">
      <dgm:prSet phldrT="[Текст]"/>
      <dgm:spPr/>
      <dgm:t>
        <a:bodyPr/>
        <a:lstStyle/>
        <a:p>
          <a:r>
            <a:rPr lang="uk-UA" dirty="0" smtClean="0"/>
            <a:t>Вимагали здешевлення релігійних обрядів. Мали монастирі по всій Європі.</a:t>
          </a:r>
          <a:endParaRPr lang="en-US" dirty="0"/>
        </a:p>
      </dgm:t>
    </dgm:pt>
    <dgm:pt modelId="{A97D6FA1-308A-48A0-B958-7A1D5983E555}" type="parTrans" cxnId="{B67C7493-EBEE-40CA-8625-01E75F0D02DE}">
      <dgm:prSet/>
      <dgm:spPr/>
      <dgm:t>
        <a:bodyPr/>
        <a:lstStyle/>
        <a:p>
          <a:endParaRPr lang="en-US"/>
        </a:p>
      </dgm:t>
    </dgm:pt>
    <dgm:pt modelId="{43695A0F-7C52-48F5-A852-C346CE250572}" type="sibTrans" cxnId="{B67C7493-EBEE-40CA-8625-01E75F0D02DE}">
      <dgm:prSet/>
      <dgm:spPr/>
      <dgm:t>
        <a:bodyPr/>
        <a:lstStyle/>
        <a:p>
          <a:endParaRPr lang="en-US"/>
        </a:p>
      </dgm:t>
    </dgm:pt>
    <dgm:pt modelId="{F1AC9ED0-6B4E-40AE-B60A-6EA880A1C029}" type="pres">
      <dgm:prSet presAssocID="{EEA482BE-7F79-4D63-B935-1CCECB9450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0F5BA1-C828-4AF5-A272-575D920690F8}" type="pres">
      <dgm:prSet presAssocID="{4B0AF48F-ED1A-477D-BC44-AC64B8FC611D}" presName="root" presStyleCnt="0"/>
      <dgm:spPr/>
    </dgm:pt>
    <dgm:pt modelId="{E76D9C21-05A6-4F1B-A4ED-2219D9A1E1DE}" type="pres">
      <dgm:prSet presAssocID="{4B0AF48F-ED1A-477D-BC44-AC64B8FC611D}" presName="rootComposite" presStyleCnt="0"/>
      <dgm:spPr/>
    </dgm:pt>
    <dgm:pt modelId="{F7DA3FC5-1EBC-482E-A62F-2268A23FBFC3}" type="pres">
      <dgm:prSet presAssocID="{4B0AF48F-ED1A-477D-BC44-AC64B8FC611D}" presName="rootText" presStyleLbl="node1" presStyleIdx="0" presStyleCnt="2"/>
      <dgm:spPr/>
      <dgm:t>
        <a:bodyPr/>
        <a:lstStyle/>
        <a:p>
          <a:endParaRPr lang="en-US"/>
        </a:p>
      </dgm:t>
    </dgm:pt>
    <dgm:pt modelId="{4FE39D5F-9BAF-4C86-9F13-73569F47EC21}" type="pres">
      <dgm:prSet presAssocID="{4B0AF48F-ED1A-477D-BC44-AC64B8FC611D}" presName="rootConnector" presStyleLbl="node1" presStyleIdx="0" presStyleCnt="2"/>
      <dgm:spPr/>
      <dgm:t>
        <a:bodyPr/>
        <a:lstStyle/>
        <a:p>
          <a:endParaRPr lang="en-US"/>
        </a:p>
      </dgm:t>
    </dgm:pt>
    <dgm:pt modelId="{C33DF123-2FFF-4188-9169-AA8AB92100B0}" type="pres">
      <dgm:prSet presAssocID="{4B0AF48F-ED1A-477D-BC44-AC64B8FC611D}" presName="childShape" presStyleCnt="0"/>
      <dgm:spPr/>
    </dgm:pt>
    <dgm:pt modelId="{1744FF79-CA8C-4919-8D0E-57B94FAE56C2}" type="pres">
      <dgm:prSet presAssocID="{D7413768-C888-42F9-BFAB-5BC8CF85E299}" presName="Name13" presStyleLbl="parChTrans1D2" presStyleIdx="0" presStyleCnt="4"/>
      <dgm:spPr/>
      <dgm:t>
        <a:bodyPr/>
        <a:lstStyle/>
        <a:p>
          <a:endParaRPr lang="en-US"/>
        </a:p>
      </dgm:t>
    </dgm:pt>
    <dgm:pt modelId="{D976FD9B-3709-46C0-825D-0BE4218641C3}" type="pres">
      <dgm:prSet presAssocID="{4205538E-D905-4E97-B27F-3ADBC246DD49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DAD52-A221-4BE7-A91A-F967097F70C0}" type="pres">
      <dgm:prSet presAssocID="{2BC21FE9-A710-4CD4-8DC1-C0E02D01CF9E}" presName="Name13" presStyleLbl="parChTrans1D2" presStyleIdx="1" presStyleCnt="4"/>
      <dgm:spPr/>
      <dgm:t>
        <a:bodyPr/>
        <a:lstStyle/>
        <a:p>
          <a:endParaRPr lang="en-US"/>
        </a:p>
      </dgm:t>
    </dgm:pt>
    <dgm:pt modelId="{564A8D17-8EA9-4EF4-A27D-4BE48B440D0A}" type="pres">
      <dgm:prSet presAssocID="{E4436D07-28DE-42A6-9599-32D8B54D964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69079-11ED-49D7-B4DB-C13038A2FC3C}" type="pres">
      <dgm:prSet presAssocID="{334E6CC7-9623-41FC-84CF-4E69D6D0FDF1}" presName="root" presStyleCnt="0"/>
      <dgm:spPr/>
    </dgm:pt>
    <dgm:pt modelId="{0F6821A0-3A60-43C4-8CD9-536CFF128B18}" type="pres">
      <dgm:prSet presAssocID="{334E6CC7-9623-41FC-84CF-4E69D6D0FDF1}" presName="rootComposite" presStyleCnt="0"/>
      <dgm:spPr/>
    </dgm:pt>
    <dgm:pt modelId="{2A1AA054-77A1-4474-83DA-651A27777751}" type="pres">
      <dgm:prSet presAssocID="{334E6CC7-9623-41FC-84CF-4E69D6D0FDF1}" presName="rootText" presStyleLbl="node1" presStyleIdx="1" presStyleCnt="2"/>
      <dgm:spPr/>
      <dgm:t>
        <a:bodyPr/>
        <a:lstStyle/>
        <a:p>
          <a:endParaRPr lang="en-US"/>
        </a:p>
      </dgm:t>
    </dgm:pt>
    <dgm:pt modelId="{D12E3A95-65A4-4344-849A-97542061B859}" type="pres">
      <dgm:prSet presAssocID="{334E6CC7-9623-41FC-84CF-4E69D6D0FDF1}" presName="rootConnector" presStyleLbl="node1" presStyleIdx="1" presStyleCnt="2"/>
      <dgm:spPr/>
      <dgm:t>
        <a:bodyPr/>
        <a:lstStyle/>
        <a:p>
          <a:endParaRPr lang="en-US"/>
        </a:p>
      </dgm:t>
    </dgm:pt>
    <dgm:pt modelId="{FD0FE8FE-E917-4143-8A77-0D8B5F0843DF}" type="pres">
      <dgm:prSet presAssocID="{334E6CC7-9623-41FC-84CF-4E69D6D0FDF1}" presName="childShape" presStyleCnt="0"/>
      <dgm:spPr/>
    </dgm:pt>
    <dgm:pt modelId="{22A7E17D-CFD8-4E17-B93A-BEA8A30544CD}" type="pres">
      <dgm:prSet presAssocID="{0AF33400-F863-49B4-B1F1-C037F2C0CD98}" presName="Name13" presStyleLbl="parChTrans1D2" presStyleIdx="2" presStyleCnt="4"/>
      <dgm:spPr/>
      <dgm:t>
        <a:bodyPr/>
        <a:lstStyle/>
        <a:p>
          <a:endParaRPr lang="en-US"/>
        </a:p>
      </dgm:t>
    </dgm:pt>
    <dgm:pt modelId="{A8603FE5-EA1E-46DE-8EFE-531888066B7C}" type="pres">
      <dgm:prSet presAssocID="{D9B20E3E-CE84-4739-8439-E931D96E9620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E97AE-7113-4B13-B643-990071C0B410}" type="pres">
      <dgm:prSet presAssocID="{A97D6FA1-308A-48A0-B958-7A1D5983E555}" presName="Name13" presStyleLbl="parChTrans1D2" presStyleIdx="3" presStyleCnt="4"/>
      <dgm:spPr/>
      <dgm:t>
        <a:bodyPr/>
        <a:lstStyle/>
        <a:p>
          <a:endParaRPr lang="en-US"/>
        </a:p>
      </dgm:t>
    </dgm:pt>
    <dgm:pt modelId="{575C786C-8ACF-4E97-9058-80543DAF5364}" type="pres">
      <dgm:prSet presAssocID="{545B30C1-DE9C-4717-B659-EE761F71AC7F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B7DEBA-53B5-4D76-91D0-BE4525C68500}" type="presOf" srcId="{545B30C1-DE9C-4717-B659-EE761F71AC7F}" destId="{575C786C-8ACF-4E97-9058-80543DAF5364}" srcOrd="0" destOrd="0" presId="urn:microsoft.com/office/officeart/2005/8/layout/hierarchy3"/>
    <dgm:cxn modelId="{4615BAFE-D194-4FC1-BF5D-EC80DB507CDA}" type="presOf" srcId="{334E6CC7-9623-41FC-84CF-4E69D6D0FDF1}" destId="{2A1AA054-77A1-4474-83DA-651A27777751}" srcOrd="0" destOrd="0" presId="urn:microsoft.com/office/officeart/2005/8/layout/hierarchy3"/>
    <dgm:cxn modelId="{EF8740CE-AEF3-4B05-87DD-636D6F16CD47}" type="presOf" srcId="{D9B20E3E-CE84-4739-8439-E931D96E9620}" destId="{A8603FE5-EA1E-46DE-8EFE-531888066B7C}" srcOrd="0" destOrd="0" presId="urn:microsoft.com/office/officeart/2005/8/layout/hierarchy3"/>
    <dgm:cxn modelId="{965A0F6B-B4CF-4C0B-A5DA-FDE0B8732EE2}" type="presOf" srcId="{A97D6FA1-308A-48A0-B958-7A1D5983E555}" destId="{0D0E97AE-7113-4B13-B643-990071C0B410}" srcOrd="0" destOrd="0" presId="urn:microsoft.com/office/officeart/2005/8/layout/hierarchy3"/>
    <dgm:cxn modelId="{B67C7493-EBEE-40CA-8625-01E75F0D02DE}" srcId="{334E6CC7-9623-41FC-84CF-4E69D6D0FDF1}" destId="{545B30C1-DE9C-4717-B659-EE761F71AC7F}" srcOrd="1" destOrd="0" parTransId="{A97D6FA1-308A-48A0-B958-7A1D5983E555}" sibTransId="{43695A0F-7C52-48F5-A852-C346CE250572}"/>
    <dgm:cxn modelId="{41F0764C-9010-4587-B7C0-39C2272E88EC}" type="presOf" srcId="{D7413768-C888-42F9-BFAB-5BC8CF85E299}" destId="{1744FF79-CA8C-4919-8D0E-57B94FAE56C2}" srcOrd="0" destOrd="0" presId="urn:microsoft.com/office/officeart/2005/8/layout/hierarchy3"/>
    <dgm:cxn modelId="{93291AEB-4D44-4B0C-B6F2-D0431D083573}" srcId="{EEA482BE-7F79-4D63-B935-1CCECB94500B}" destId="{334E6CC7-9623-41FC-84CF-4E69D6D0FDF1}" srcOrd="1" destOrd="0" parTransId="{0556836C-346C-41A3-B9BD-6EB67F81ED96}" sibTransId="{0DC17FC9-511C-43B3-8BE2-709DD0E5939F}"/>
    <dgm:cxn modelId="{DD805E30-F55E-4C92-A596-12536BEE754D}" type="presOf" srcId="{E4436D07-28DE-42A6-9599-32D8B54D9641}" destId="{564A8D17-8EA9-4EF4-A27D-4BE48B440D0A}" srcOrd="0" destOrd="0" presId="urn:microsoft.com/office/officeart/2005/8/layout/hierarchy3"/>
    <dgm:cxn modelId="{C752C6C1-9A82-4CB3-AC7B-00125F843A97}" srcId="{334E6CC7-9623-41FC-84CF-4E69D6D0FDF1}" destId="{D9B20E3E-CE84-4739-8439-E931D96E9620}" srcOrd="0" destOrd="0" parTransId="{0AF33400-F863-49B4-B1F1-C037F2C0CD98}" sibTransId="{89B0E8AB-82BA-411D-9686-02E016F3DF5F}"/>
    <dgm:cxn modelId="{5A2AB2EB-CF3F-4D11-82FE-71FFAADFAE4C}" type="presOf" srcId="{334E6CC7-9623-41FC-84CF-4E69D6D0FDF1}" destId="{D12E3A95-65A4-4344-849A-97542061B859}" srcOrd="1" destOrd="0" presId="urn:microsoft.com/office/officeart/2005/8/layout/hierarchy3"/>
    <dgm:cxn modelId="{DD2D1D99-E4A5-4323-B406-F367F2D34D0B}" type="presOf" srcId="{4B0AF48F-ED1A-477D-BC44-AC64B8FC611D}" destId="{4FE39D5F-9BAF-4C86-9F13-73569F47EC21}" srcOrd="1" destOrd="0" presId="urn:microsoft.com/office/officeart/2005/8/layout/hierarchy3"/>
    <dgm:cxn modelId="{B9F646E4-8AA0-40CB-8C69-BF0728638CC7}" srcId="{4B0AF48F-ED1A-477D-BC44-AC64B8FC611D}" destId="{4205538E-D905-4E97-B27F-3ADBC246DD49}" srcOrd="0" destOrd="0" parTransId="{D7413768-C888-42F9-BFAB-5BC8CF85E299}" sibTransId="{342E5A9A-A5D5-42BC-BB07-4F29B02CE1F3}"/>
    <dgm:cxn modelId="{4DC4FE73-7633-42DF-9B8A-A257F6120083}" type="presOf" srcId="{EEA482BE-7F79-4D63-B935-1CCECB94500B}" destId="{F1AC9ED0-6B4E-40AE-B60A-6EA880A1C029}" srcOrd="0" destOrd="0" presId="urn:microsoft.com/office/officeart/2005/8/layout/hierarchy3"/>
    <dgm:cxn modelId="{DBD24D3A-AB8B-47F0-93FE-16CDB791FC1C}" srcId="{EEA482BE-7F79-4D63-B935-1CCECB94500B}" destId="{4B0AF48F-ED1A-477D-BC44-AC64B8FC611D}" srcOrd="0" destOrd="0" parTransId="{4A9F8339-58FA-4D48-830B-81A22B7BEC75}" sibTransId="{A323C461-EC56-4C1E-AEF6-2E49F08F156F}"/>
    <dgm:cxn modelId="{D2AAFFD1-8EDA-41D2-ADFB-E85B3D471163}" type="presOf" srcId="{4205538E-D905-4E97-B27F-3ADBC246DD49}" destId="{D976FD9B-3709-46C0-825D-0BE4218641C3}" srcOrd="0" destOrd="0" presId="urn:microsoft.com/office/officeart/2005/8/layout/hierarchy3"/>
    <dgm:cxn modelId="{B91BE500-2C6C-4804-9F62-E34E03522408}" type="presOf" srcId="{4B0AF48F-ED1A-477D-BC44-AC64B8FC611D}" destId="{F7DA3FC5-1EBC-482E-A62F-2268A23FBFC3}" srcOrd="0" destOrd="0" presId="urn:microsoft.com/office/officeart/2005/8/layout/hierarchy3"/>
    <dgm:cxn modelId="{52001C7E-7319-46D3-85A3-B7244413E275}" type="presOf" srcId="{0AF33400-F863-49B4-B1F1-C037F2C0CD98}" destId="{22A7E17D-CFD8-4E17-B93A-BEA8A30544CD}" srcOrd="0" destOrd="0" presId="urn:microsoft.com/office/officeart/2005/8/layout/hierarchy3"/>
    <dgm:cxn modelId="{14EB2927-0580-484D-9D6F-65393F53BE1C}" type="presOf" srcId="{2BC21FE9-A710-4CD4-8DC1-C0E02D01CF9E}" destId="{A82DAD52-A221-4BE7-A91A-F967097F70C0}" srcOrd="0" destOrd="0" presId="urn:microsoft.com/office/officeart/2005/8/layout/hierarchy3"/>
    <dgm:cxn modelId="{B9878487-0E99-42AF-8865-AC47274C6DFD}" srcId="{4B0AF48F-ED1A-477D-BC44-AC64B8FC611D}" destId="{E4436D07-28DE-42A6-9599-32D8B54D9641}" srcOrd="1" destOrd="0" parTransId="{2BC21FE9-A710-4CD4-8DC1-C0E02D01CF9E}" sibTransId="{29B5F024-AF36-4585-8F7D-1CB035A6AC93}"/>
    <dgm:cxn modelId="{C577DC80-68B5-4A89-951C-3DA531E5F1D4}" type="presParOf" srcId="{F1AC9ED0-6B4E-40AE-B60A-6EA880A1C029}" destId="{1E0F5BA1-C828-4AF5-A272-575D920690F8}" srcOrd="0" destOrd="0" presId="urn:microsoft.com/office/officeart/2005/8/layout/hierarchy3"/>
    <dgm:cxn modelId="{77378B3A-53F0-4D7A-8C55-3FADFF04FB3D}" type="presParOf" srcId="{1E0F5BA1-C828-4AF5-A272-575D920690F8}" destId="{E76D9C21-05A6-4F1B-A4ED-2219D9A1E1DE}" srcOrd="0" destOrd="0" presId="urn:microsoft.com/office/officeart/2005/8/layout/hierarchy3"/>
    <dgm:cxn modelId="{7C6DA81D-1BA8-406D-BDB4-B92086D30D4C}" type="presParOf" srcId="{E76D9C21-05A6-4F1B-A4ED-2219D9A1E1DE}" destId="{F7DA3FC5-1EBC-482E-A62F-2268A23FBFC3}" srcOrd="0" destOrd="0" presId="urn:microsoft.com/office/officeart/2005/8/layout/hierarchy3"/>
    <dgm:cxn modelId="{40909B87-C0B4-4DDD-BA44-81296063637F}" type="presParOf" srcId="{E76D9C21-05A6-4F1B-A4ED-2219D9A1E1DE}" destId="{4FE39D5F-9BAF-4C86-9F13-73569F47EC21}" srcOrd="1" destOrd="0" presId="urn:microsoft.com/office/officeart/2005/8/layout/hierarchy3"/>
    <dgm:cxn modelId="{054C0A11-E62F-4C7C-AD61-7AF5D7B4FDD2}" type="presParOf" srcId="{1E0F5BA1-C828-4AF5-A272-575D920690F8}" destId="{C33DF123-2FFF-4188-9169-AA8AB92100B0}" srcOrd="1" destOrd="0" presId="urn:microsoft.com/office/officeart/2005/8/layout/hierarchy3"/>
    <dgm:cxn modelId="{8C6CA4CB-07F1-473F-9C0B-F6FBA9D782D4}" type="presParOf" srcId="{C33DF123-2FFF-4188-9169-AA8AB92100B0}" destId="{1744FF79-CA8C-4919-8D0E-57B94FAE56C2}" srcOrd="0" destOrd="0" presId="urn:microsoft.com/office/officeart/2005/8/layout/hierarchy3"/>
    <dgm:cxn modelId="{AFAAAD9D-4818-4E33-8343-0171227D9AEE}" type="presParOf" srcId="{C33DF123-2FFF-4188-9169-AA8AB92100B0}" destId="{D976FD9B-3709-46C0-825D-0BE4218641C3}" srcOrd="1" destOrd="0" presId="urn:microsoft.com/office/officeart/2005/8/layout/hierarchy3"/>
    <dgm:cxn modelId="{3B58C629-12F5-496D-8601-34B18E6EE05E}" type="presParOf" srcId="{C33DF123-2FFF-4188-9169-AA8AB92100B0}" destId="{A82DAD52-A221-4BE7-A91A-F967097F70C0}" srcOrd="2" destOrd="0" presId="urn:microsoft.com/office/officeart/2005/8/layout/hierarchy3"/>
    <dgm:cxn modelId="{C530ACB7-614D-47CE-8407-267459A12F3E}" type="presParOf" srcId="{C33DF123-2FFF-4188-9169-AA8AB92100B0}" destId="{564A8D17-8EA9-4EF4-A27D-4BE48B440D0A}" srcOrd="3" destOrd="0" presId="urn:microsoft.com/office/officeart/2005/8/layout/hierarchy3"/>
    <dgm:cxn modelId="{1FB28254-EDB8-4EC5-B1EB-7519A6B8D5EC}" type="presParOf" srcId="{F1AC9ED0-6B4E-40AE-B60A-6EA880A1C029}" destId="{A1169079-11ED-49D7-B4DB-C13038A2FC3C}" srcOrd="1" destOrd="0" presId="urn:microsoft.com/office/officeart/2005/8/layout/hierarchy3"/>
    <dgm:cxn modelId="{EB59E4A0-E00C-40F9-8DE7-C3F5B472EEC5}" type="presParOf" srcId="{A1169079-11ED-49D7-B4DB-C13038A2FC3C}" destId="{0F6821A0-3A60-43C4-8CD9-536CFF128B18}" srcOrd="0" destOrd="0" presId="urn:microsoft.com/office/officeart/2005/8/layout/hierarchy3"/>
    <dgm:cxn modelId="{F176B93E-7B22-4E8E-A3DA-32E7E4EDF14F}" type="presParOf" srcId="{0F6821A0-3A60-43C4-8CD9-536CFF128B18}" destId="{2A1AA054-77A1-4474-83DA-651A27777751}" srcOrd="0" destOrd="0" presId="urn:microsoft.com/office/officeart/2005/8/layout/hierarchy3"/>
    <dgm:cxn modelId="{81005653-7C09-4269-9934-BED6312855DA}" type="presParOf" srcId="{0F6821A0-3A60-43C4-8CD9-536CFF128B18}" destId="{D12E3A95-65A4-4344-849A-97542061B859}" srcOrd="1" destOrd="0" presId="urn:microsoft.com/office/officeart/2005/8/layout/hierarchy3"/>
    <dgm:cxn modelId="{BE245B35-347A-4E23-8798-C958D7930564}" type="presParOf" srcId="{A1169079-11ED-49D7-B4DB-C13038A2FC3C}" destId="{FD0FE8FE-E917-4143-8A77-0D8B5F0843DF}" srcOrd="1" destOrd="0" presId="urn:microsoft.com/office/officeart/2005/8/layout/hierarchy3"/>
    <dgm:cxn modelId="{C4A25E29-DB39-4869-915C-200177B809D8}" type="presParOf" srcId="{FD0FE8FE-E917-4143-8A77-0D8B5F0843DF}" destId="{22A7E17D-CFD8-4E17-B93A-BEA8A30544CD}" srcOrd="0" destOrd="0" presId="urn:microsoft.com/office/officeart/2005/8/layout/hierarchy3"/>
    <dgm:cxn modelId="{E392747D-801B-4F56-87D2-A64BCA9360F8}" type="presParOf" srcId="{FD0FE8FE-E917-4143-8A77-0D8B5F0843DF}" destId="{A8603FE5-EA1E-46DE-8EFE-531888066B7C}" srcOrd="1" destOrd="0" presId="urn:microsoft.com/office/officeart/2005/8/layout/hierarchy3"/>
    <dgm:cxn modelId="{B1A29183-B7F4-4EBB-9C09-A0EBA483DDA2}" type="presParOf" srcId="{FD0FE8FE-E917-4143-8A77-0D8B5F0843DF}" destId="{0D0E97AE-7113-4B13-B643-990071C0B410}" srcOrd="2" destOrd="0" presId="urn:microsoft.com/office/officeart/2005/8/layout/hierarchy3"/>
    <dgm:cxn modelId="{8C1FB4B9-8564-44B7-8B61-58EE89E501CF}" type="presParOf" srcId="{FD0FE8FE-E917-4143-8A77-0D8B5F0843DF}" destId="{575C786C-8ACF-4E97-9058-80543DAF5364}" srcOrd="3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CE71-175E-4CBF-B029-DD4D8FDCE3F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2B26-DE86-4A5E-8CBA-E42081F3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CE71-175E-4CBF-B029-DD4D8FDCE3F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2B26-DE86-4A5E-8CBA-E42081F3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CE71-175E-4CBF-B029-DD4D8FDCE3F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2B26-DE86-4A5E-8CBA-E42081F3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CE71-175E-4CBF-B029-DD4D8FDCE3F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2B26-DE86-4A5E-8CBA-E42081F3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CE71-175E-4CBF-B029-DD4D8FDCE3F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2B26-DE86-4A5E-8CBA-E42081F3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CE71-175E-4CBF-B029-DD4D8FDCE3F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2B26-DE86-4A5E-8CBA-E42081F3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CE71-175E-4CBF-B029-DD4D8FDCE3F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2B26-DE86-4A5E-8CBA-E42081F3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CE71-175E-4CBF-B029-DD4D8FDCE3F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2B26-DE86-4A5E-8CBA-E42081F3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CE71-175E-4CBF-B029-DD4D8FDCE3F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2B26-DE86-4A5E-8CBA-E42081F3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CE71-175E-4CBF-B029-DD4D8FDCE3F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2B26-DE86-4A5E-8CBA-E42081F3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CE71-175E-4CBF-B029-DD4D8FDCE3F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2B26-DE86-4A5E-8CBA-E42081F3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BCE71-175E-4CBF-B029-DD4D8FDCE3F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02B26-DE86-4A5E-8CBA-E42081F3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cs typeface="Aparajita" pitchFamily="34" charset="0"/>
              </a:rPr>
              <a:t>Вплив церкви на середньовічне суспільство</a:t>
            </a:r>
            <a:endParaRPr lang="ru-RU" b="1" dirty="0">
              <a:solidFill>
                <a:schemeClr val="bg2">
                  <a:lumMod val="25000"/>
                </a:schemeClr>
              </a:solidFill>
              <a:cs typeface="Aparajita" pitchFamily="34" charset="0"/>
            </a:endParaRPr>
          </a:p>
        </p:txBody>
      </p:sp>
      <p:pic>
        <p:nvPicPr>
          <p:cNvPr id="4" name="Содержимое 3" descr="загружен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7421778" cy="530127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88641"/>
          <a:ext cx="8496944" cy="6480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838451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Західна церква</a:t>
                      </a:r>
                      <a:endParaRPr lang="en-US" sz="36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Східна церква</a:t>
                      </a:r>
                      <a:endParaRPr lang="en-US" sz="36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913296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Священики голилися і виголювали тонзуру.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Священики</a:t>
                      </a:r>
                      <a:r>
                        <a:rPr lang="uk-UA" sz="2400" baseline="0" dirty="0" smtClean="0"/>
                        <a:t> носили бороду.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05424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Богослужіння велося латиною.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Богослужіння велося грецькою або місцевою мовою.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47224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Забороняла розлучення, вихід з духовного сану, встановила монополію духовенства на читання та тлумачення Біблії.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Не визнавала кардиналів і догмат про верховенство папи  як намісника Бога на землі. Не визнавала </a:t>
                      </a:r>
                      <a:r>
                        <a:rPr lang="uk-UA" sz="2000" dirty="0" err="1" smtClean="0"/>
                        <a:t>“благодать”</a:t>
                      </a:r>
                      <a:r>
                        <a:rPr lang="uk-UA" sz="2000" dirty="0" smtClean="0"/>
                        <a:t> (яка продавалася </a:t>
                      </a:r>
                      <a:r>
                        <a:rPr lang="uk-UA" sz="2000" b="1" i="1" dirty="0" smtClean="0"/>
                        <a:t>індульгенціями) </a:t>
                      </a:r>
                      <a:r>
                        <a:rPr lang="uk-UA" sz="2000" dirty="0" smtClean="0"/>
                        <a:t>і </a:t>
                      </a:r>
                      <a:r>
                        <a:rPr lang="uk-UA" sz="2000" dirty="0" err="1" smtClean="0"/>
                        <a:t>“чистилище”</a:t>
                      </a:r>
                      <a:r>
                        <a:rPr lang="uk-UA" sz="2000" dirty="0" smtClean="0"/>
                        <a:t>.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6323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Утвердила догмат про сходження Святого</a:t>
                      </a:r>
                      <a:r>
                        <a:rPr lang="uk-UA" sz="2400" baseline="0" dirty="0" smtClean="0"/>
                        <a:t> Духа не лише від Бога-Отця, а й від Бога-Сина.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Святий Дух сходить лише від Бога Отця.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езультат пошуку зображень за запитом індульген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1199"/>
            <a:ext cx="3314700" cy="4876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lum bright="-2000" contrast="15000"/>
          </a:blip>
          <a:srcRect/>
          <a:stretch>
            <a:fillRect/>
          </a:stretch>
        </p:blipFill>
        <p:spPr bwMode="auto">
          <a:xfrm>
            <a:off x="179512" y="0"/>
            <a:ext cx="5668289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Результат пошуку зображень за запитом індульгенці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85925"/>
            <a:ext cx="4200525" cy="5172075"/>
          </a:xfrm>
          <a:prstGeom prst="rect">
            <a:avLst/>
          </a:prstGeom>
          <a:noFill/>
        </p:spPr>
      </p:pic>
      <p:pic>
        <p:nvPicPr>
          <p:cNvPr id="1031" name="Picture 7" descr="Результат пошуку зображень за запитом індульгенції"/>
          <p:cNvPicPr>
            <a:picLocks noChangeAspect="1" noChangeArrowheads="1"/>
          </p:cNvPicPr>
          <p:nvPr/>
        </p:nvPicPr>
        <p:blipFill>
          <a:blip r:embed="rId5" cstate="print">
            <a:lum bright="-2000" contrast="21000"/>
          </a:blip>
          <a:srcRect/>
          <a:stretch>
            <a:fillRect/>
          </a:stretch>
        </p:blipFill>
        <p:spPr bwMode="auto">
          <a:xfrm>
            <a:off x="6367542" y="0"/>
            <a:ext cx="2776458" cy="3356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652120" cy="778098"/>
          </a:xfrm>
        </p:spPr>
        <p:txBody>
          <a:bodyPr/>
          <a:lstStyle/>
          <a:p>
            <a:r>
              <a:rPr lang="uk-UA" b="1" dirty="0" smtClean="0"/>
              <a:t>Папство</a:t>
            </a:r>
            <a:r>
              <a:rPr lang="uk-UA" dirty="0" smtClean="0"/>
              <a:t> 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80020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На відвойованих  у </a:t>
            </a:r>
            <a:r>
              <a:rPr lang="uk-UA" dirty="0" err="1" smtClean="0"/>
              <a:t>лангобардів</a:t>
            </a:r>
            <a:r>
              <a:rPr lang="uk-UA" dirty="0" smtClean="0"/>
              <a:t> територіях було засновано </a:t>
            </a:r>
            <a:r>
              <a:rPr lang="uk-UA" b="1" dirty="0" smtClean="0"/>
              <a:t>Папську державу</a:t>
            </a:r>
            <a:r>
              <a:rPr lang="uk-UA" dirty="0" smtClean="0"/>
              <a:t>, що збереглася донині </a:t>
            </a:r>
            <a:r>
              <a:rPr lang="uk-UA" i="1" dirty="0" smtClean="0"/>
              <a:t>(Ватикан).</a:t>
            </a:r>
            <a:endParaRPr lang="en-US" i="1" dirty="0"/>
          </a:p>
        </p:txBody>
      </p:sp>
      <p:sp>
        <p:nvSpPr>
          <p:cNvPr id="33794" name="AutoShape 2" descr="Результат пошуку зображень за запитом піпін корот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6" name="Picture 4" descr="Результат пошуку зображень за запитом піпін корот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2195736" cy="25525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3717032"/>
            <a:ext cx="2664296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/>
              <a:t>Піпін</a:t>
            </a:r>
            <a:r>
              <a:rPr lang="uk-UA" sz="2800" b="1" dirty="0" smtClean="0"/>
              <a:t> Короткий</a:t>
            </a:r>
            <a:endParaRPr lang="en-US" sz="28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699792" y="1844824"/>
            <a:ext cx="2664296" cy="165618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756 р. </a:t>
            </a:r>
            <a:endParaRPr lang="en-US" sz="4000" b="1" dirty="0"/>
          </a:p>
        </p:txBody>
      </p:sp>
      <p:pic>
        <p:nvPicPr>
          <p:cNvPr id="33798" name="Picture 6" descr="Результат пошуку зображень за запитом папська область"/>
          <p:cNvPicPr>
            <a:picLocks noChangeAspect="1" noChangeArrowheads="1"/>
          </p:cNvPicPr>
          <p:nvPr/>
        </p:nvPicPr>
        <p:blipFill>
          <a:blip r:embed="rId3" cstate="print">
            <a:lum bright="-13000" contrast="26000"/>
          </a:blip>
          <a:srcRect/>
          <a:stretch>
            <a:fillRect/>
          </a:stretch>
        </p:blipFill>
        <p:spPr bwMode="auto">
          <a:xfrm>
            <a:off x="5508104" y="0"/>
            <a:ext cx="3635896" cy="3846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6613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b="1" dirty="0" err="1" smtClean="0"/>
              <a:t>Клюнійський</a:t>
            </a:r>
            <a:r>
              <a:rPr lang="uk-UA" sz="3200" b="1" dirty="0" smtClean="0"/>
              <a:t> рух </a:t>
            </a:r>
            <a:r>
              <a:rPr lang="uk-UA" sz="3200" dirty="0" smtClean="0"/>
              <a:t>– </a:t>
            </a:r>
            <a:r>
              <a:rPr lang="uk-UA" sz="3200" dirty="0" err="1" smtClean="0"/>
              <a:t>рух</a:t>
            </a:r>
            <a:r>
              <a:rPr lang="uk-UA" sz="3200" dirty="0" smtClean="0"/>
              <a:t> за оновлення церкви  та підвищення ролі духовенства в середині Х ст.</a:t>
            </a:r>
            <a:endParaRPr lang="en-US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556792"/>
            <a:ext cx="5688632" cy="496855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Скасував світську </a:t>
            </a:r>
            <a:r>
              <a:rPr lang="uk-UA" b="1" i="1" dirty="0" smtClean="0"/>
              <a:t>інвеституру </a:t>
            </a:r>
            <a:r>
              <a:rPr lang="uk-UA" dirty="0" smtClean="0"/>
              <a:t>(призначення на церковні посади).</a:t>
            </a:r>
          </a:p>
          <a:p>
            <a:r>
              <a:rPr lang="uk-UA" dirty="0" smtClean="0"/>
              <a:t>Заборонив духовенству брати шлюб.</a:t>
            </a:r>
          </a:p>
          <a:p>
            <a:r>
              <a:rPr lang="uk-UA" dirty="0" smtClean="0"/>
              <a:t>Монастирі виведено з-під юрисдикції сеньйорів.</a:t>
            </a:r>
          </a:p>
          <a:p>
            <a:r>
              <a:rPr lang="uk-UA" dirty="0" smtClean="0"/>
              <a:t>Засуджено моральне падіння духовенства, </a:t>
            </a:r>
            <a:r>
              <a:rPr lang="uk-UA" b="1" i="1" dirty="0" smtClean="0"/>
              <a:t>симонію </a:t>
            </a:r>
            <a:r>
              <a:rPr lang="uk-UA" dirty="0" smtClean="0"/>
              <a:t>(купівля-продаж церковних посад).</a:t>
            </a:r>
          </a:p>
        </p:txBody>
      </p:sp>
      <p:pic>
        <p:nvPicPr>
          <p:cNvPr id="35842" name="Picture 2" descr="Результат пошуку зображень за запитом григорій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200400" cy="40195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5373216"/>
            <a:ext cx="2808312" cy="13464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Папа Григорій </a:t>
            </a:r>
            <a:r>
              <a:rPr lang="en-US" sz="3200" b="1" dirty="0" smtClean="0"/>
              <a:t>V</a:t>
            </a:r>
            <a:r>
              <a:rPr lang="uk-UA" sz="3200" b="1" dirty="0" smtClean="0"/>
              <a:t>ІІ </a:t>
            </a:r>
            <a:endParaRPr lang="en-US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b="1" dirty="0" smtClean="0"/>
              <a:t>Це цікаво!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Німецький імператор </a:t>
            </a:r>
            <a:r>
              <a:rPr lang="uk-UA" b="1" i="1" dirty="0" smtClean="0"/>
              <a:t>Генріх І</a:t>
            </a:r>
            <a:r>
              <a:rPr lang="en-US" b="1" i="1" dirty="0" smtClean="0"/>
              <a:t>V</a:t>
            </a:r>
            <a:r>
              <a:rPr lang="uk-UA" b="1" i="1" dirty="0" smtClean="0"/>
              <a:t> </a:t>
            </a:r>
            <a:r>
              <a:rPr lang="uk-UA" dirty="0" smtClean="0"/>
              <a:t>ігнорував рішення папи і сам призначав єпископів; більше того він побив і </a:t>
            </a:r>
            <a:r>
              <a:rPr lang="uk-UA" dirty="0" err="1" smtClean="0"/>
              <a:t>ув</a:t>
            </a:r>
            <a:r>
              <a:rPr lang="uk-UA" dirty="0" err="1" smtClean="0">
                <a:latin typeface="Calibri"/>
              </a:rPr>
              <a:t>´</a:t>
            </a:r>
            <a:r>
              <a:rPr lang="uk-UA" dirty="0" err="1" smtClean="0"/>
              <a:t>язнив</a:t>
            </a:r>
            <a:r>
              <a:rPr lang="uk-UA" dirty="0" smtClean="0"/>
              <a:t> папу римського. Римляни визволили </a:t>
            </a:r>
            <a:r>
              <a:rPr lang="uk-UA" b="1" i="1" dirty="0" smtClean="0"/>
              <a:t>Григорія </a:t>
            </a:r>
            <a:r>
              <a:rPr lang="en-US" b="1" i="1" dirty="0" smtClean="0"/>
              <a:t>V</a:t>
            </a:r>
            <a:r>
              <a:rPr lang="uk-UA" b="1" i="1" dirty="0" smtClean="0"/>
              <a:t>ІІ</a:t>
            </a:r>
            <a:r>
              <a:rPr lang="uk-UA" dirty="0" smtClean="0"/>
              <a:t>, і він у </a:t>
            </a:r>
            <a:r>
              <a:rPr lang="uk-UA" b="1" i="1" dirty="0" smtClean="0"/>
              <a:t>1076 р</a:t>
            </a:r>
            <a:r>
              <a:rPr lang="uk-UA" dirty="0" smtClean="0"/>
              <a:t>. прокляв Генріха та звільнив від васальної присяги усіх його підданих.</a:t>
            </a:r>
            <a:endParaRPr lang="uk-UA" i="1" dirty="0" smtClean="0"/>
          </a:p>
          <a:p>
            <a:r>
              <a:rPr lang="uk-UA" b="1" i="1" dirty="0" smtClean="0"/>
              <a:t>Генріху довелося піти на нечуване приниження: </a:t>
            </a:r>
            <a:r>
              <a:rPr lang="uk-UA" dirty="0" smtClean="0"/>
              <a:t>він узимку перебрався через Альпи до замку </a:t>
            </a:r>
            <a:r>
              <a:rPr lang="uk-UA" b="1" i="1" dirty="0" smtClean="0"/>
              <a:t>Каносса</a:t>
            </a:r>
            <a:r>
              <a:rPr lang="uk-UA" dirty="0" smtClean="0"/>
              <a:t>, де гостював папа. Три дні імператор у лахміттях стояв босоніж під замком, але вимолив у папи прощення.</a:t>
            </a:r>
          </a:p>
          <a:p>
            <a:r>
              <a:rPr lang="uk-UA" dirty="0" smtClean="0"/>
              <a:t>Щоправда, примирення було недовгим – Григорій був переможений і змушений залишити Рим.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764704"/>
            <a:ext cx="4932040" cy="1512168"/>
          </a:xfrm>
        </p:spPr>
        <p:txBody>
          <a:bodyPr>
            <a:noAutofit/>
          </a:bodyPr>
          <a:lstStyle/>
          <a:p>
            <a:r>
              <a:rPr lang="uk-UA" sz="4800" b="1" dirty="0" err="1" smtClean="0"/>
              <a:t>“Ходіння</a:t>
            </a:r>
            <a:r>
              <a:rPr lang="uk-UA" sz="4800" b="1" dirty="0" smtClean="0"/>
              <a:t> в </a:t>
            </a:r>
            <a:r>
              <a:rPr lang="uk-UA" sz="4800" b="1" dirty="0" err="1" smtClean="0"/>
              <a:t>Каноссу”</a:t>
            </a:r>
            <a:endParaRPr lang="en-US" sz="4800" b="1" dirty="0"/>
          </a:p>
        </p:txBody>
      </p:sp>
      <p:pic>
        <p:nvPicPr>
          <p:cNvPr id="46082" name="Picture 2" descr="Результат пошуку зображень за запитом ходіння в канос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22420" cy="6858000"/>
          </a:xfrm>
          <a:prstGeom prst="rect">
            <a:avLst/>
          </a:prstGeom>
          <a:noFill/>
        </p:spPr>
      </p:pic>
      <p:sp>
        <p:nvSpPr>
          <p:cNvPr id="46084" name="AutoShape 4" descr="Результат пошуку зображень за запитом ходіння в канос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Результат пошуку зображень за запитом ходіння в канос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8" name="Picture 8" descr="Результат пошуку зображень за запитом ходіння в каносс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24944"/>
            <a:ext cx="4763594" cy="3411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низ 8"/>
          <p:cNvSpPr/>
          <p:nvPr/>
        </p:nvSpPr>
        <p:spPr>
          <a:xfrm>
            <a:off x="7308304" y="1052736"/>
            <a:ext cx="484632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 вниз 7"/>
          <p:cNvSpPr/>
          <p:nvPr/>
        </p:nvSpPr>
        <p:spPr>
          <a:xfrm>
            <a:off x="4427984" y="1052736"/>
            <a:ext cx="484632" cy="978408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трелка вниз 6"/>
          <p:cNvSpPr/>
          <p:nvPr/>
        </p:nvSpPr>
        <p:spPr>
          <a:xfrm>
            <a:off x="1403648" y="1052736"/>
            <a:ext cx="484632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 smtClean="0"/>
              <a:t>Католицькі ордени 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3140968"/>
            <a:ext cx="4104456" cy="35283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uk-UA" dirty="0" smtClean="0"/>
              <a:t>Орденом керував великий магістр або генерал, якого обирали посадовці ордену і затверджував папа.</a:t>
            </a:r>
          </a:p>
          <a:p>
            <a:r>
              <a:rPr lang="uk-UA" dirty="0" smtClean="0"/>
              <a:t>Відносини всередині ордену регламентувалися орденським статутом.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060848"/>
            <a:ext cx="2448272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Чернечі</a:t>
            </a:r>
            <a:r>
              <a:rPr lang="uk-UA" dirty="0" smtClean="0"/>
              <a:t>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2060848"/>
            <a:ext cx="252028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Жебрущі</a:t>
            </a:r>
            <a:r>
              <a:rPr lang="uk-UA" dirty="0" smtClean="0"/>
              <a:t> 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2060848"/>
            <a:ext cx="252028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Духовно-рицарські</a:t>
            </a:r>
            <a:endParaRPr lang="en-US" sz="2800" b="1" dirty="0"/>
          </a:p>
        </p:txBody>
      </p:sp>
      <p:pic>
        <p:nvPicPr>
          <p:cNvPr id="22530" name="Picture 2" descr="Результат пошуку зображень за запитом чернечі ордени католицької церкв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476166"/>
            <a:ext cx="2409056" cy="3216090"/>
          </a:xfrm>
          <a:prstGeom prst="rect">
            <a:avLst/>
          </a:prstGeom>
          <a:noFill/>
        </p:spPr>
      </p:pic>
      <p:pic>
        <p:nvPicPr>
          <p:cNvPr id="22532" name="Picture 4" descr="Результат пошуку зображень за запитом чернечі ордени католицької церкв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2200275" cy="310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" cy="486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>
            <a:normAutofit/>
          </a:bodyPr>
          <a:lstStyle/>
          <a:p>
            <a:r>
              <a:rPr lang="uk-UA" b="1" dirty="0" smtClean="0"/>
              <a:t>Чернечі ордени</a:t>
            </a:r>
            <a:endParaRPr lang="en-US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59632" y="332656"/>
          <a:ext cx="770485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Picture 2" descr="Результат пошуку зображень за запитом бенедиктинці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41168"/>
            <a:ext cx="1916832" cy="1916832"/>
          </a:xfrm>
          <a:prstGeom prst="rect">
            <a:avLst/>
          </a:prstGeom>
          <a:noFill/>
        </p:spPr>
      </p:pic>
      <p:sp>
        <p:nvSpPr>
          <p:cNvPr id="21508" name="AutoShape 4" descr="Результат пошуку зображень за запитом бернардин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Результат пошуку зображень за запитом бернардин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2" name="Picture 8" descr="Результат пошуку зображень за запитом бернардинці"/>
          <p:cNvPicPr>
            <a:picLocks noChangeAspect="1" noChangeArrowheads="1"/>
          </p:cNvPicPr>
          <p:nvPr/>
        </p:nvPicPr>
        <p:blipFill>
          <a:blip r:embed="rId7" cstate="print">
            <a:lum bright="-6000" contrast="19000"/>
          </a:blip>
          <a:srcRect/>
          <a:stretch>
            <a:fillRect/>
          </a:stretch>
        </p:blipFill>
        <p:spPr bwMode="auto">
          <a:xfrm>
            <a:off x="4716016" y="4880239"/>
            <a:ext cx="1656184" cy="1977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5436096" y="476672"/>
            <a:ext cx="978408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/>
          <a:lstStyle/>
          <a:p>
            <a:r>
              <a:rPr lang="uk-UA" b="1" dirty="0" smtClean="0"/>
              <a:t>Жебрущі ордени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556792"/>
            <a:ext cx="4032448" cy="5040560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/>
              <a:t>Вимоги статуту: </a:t>
            </a:r>
            <a:r>
              <a:rPr lang="uk-UA" dirty="0" smtClean="0"/>
              <a:t>апостольська бідність (не жебрацтво), </a:t>
            </a:r>
            <a:r>
              <a:rPr lang="uk-UA" dirty="0" err="1" smtClean="0"/>
              <a:t>безгріховність</a:t>
            </a:r>
            <a:r>
              <a:rPr lang="uk-UA" dirty="0" smtClean="0"/>
              <a:t>, послух.</a:t>
            </a:r>
          </a:p>
          <a:p>
            <a:r>
              <a:rPr lang="uk-UA" dirty="0" smtClean="0"/>
              <a:t>Ідеал францисканців – безвольна людина.</a:t>
            </a:r>
          </a:p>
          <a:p>
            <a:r>
              <a:rPr lang="uk-UA" dirty="0" smtClean="0"/>
              <a:t>Проповідували любов до всього живого.</a:t>
            </a:r>
          </a:p>
          <a:p>
            <a:r>
              <a:rPr lang="uk-UA" dirty="0" smtClean="0"/>
              <a:t>Вели мандрівне життя, боролися з </a:t>
            </a:r>
            <a:r>
              <a:rPr lang="uk-UA" dirty="0" err="1" smtClean="0"/>
              <a:t>єресями</a:t>
            </a:r>
            <a:r>
              <a:rPr lang="uk-UA" dirty="0" smtClean="0"/>
              <a:t>, викладали у середньовічних університетах.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88640"/>
            <a:ext cx="4104456" cy="10801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Францисканський орден </a:t>
            </a:r>
            <a:r>
              <a:rPr lang="uk-UA" dirty="0" smtClean="0"/>
              <a:t>– </a:t>
            </a:r>
            <a:r>
              <a:rPr lang="uk-UA" sz="2000" dirty="0" smtClean="0"/>
              <a:t>Франциск </a:t>
            </a:r>
            <a:r>
              <a:rPr lang="uk-UA" sz="2000" dirty="0" err="1" smtClean="0"/>
              <a:t>Ассизький</a:t>
            </a:r>
            <a:r>
              <a:rPr lang="uk-UA" sz="2000" dirty="0" smtClean="0"/>
              <a:t> (1182 - 1226) 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188640"/>
            <a:ext cx="2376264" cy="10584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/>
              <a:t>Клариски</a:t>
            </a:r>
            <a:r>
              <a:rPr lang="uk-UA" dirty="0" smtClean="0"/>
              <a:t> – жіноча частина ордену.</a:t>
            </a:r>
            <a:endParaRPr lang="en-US" dirty="0"/>
          </a:p>
        </p:txBody>
      </p:sp>
      <p:pic>
        <p:nvPicPr>
          <p:cNvPr id="23554" name="Picture 2" descr="Результат пошуку зображень за запитом францисканц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1993021" cy="3384376"/>
          </a:xfrm>
          <a:prstGeom prst="rect">
            <a:avLst/>
          </a:prstGeom>
          <a:noFill/>
        </p:spPr>
      </p:pic>
      <p:sp>
        <p:nvSpPr>
          <p:cNvPr id="23556" name="AutoShape 4" descr="Результат пошуку зображень за запитом францискан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Результат пошуку зображень за запитом францискан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Результат пошуку зображень за запитом францискан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AutoShape 10" descr="Результат пошуку зображень за запитом францискан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4" name="AutoShape 12" descr="Результат пошуку зображень за запитом францискан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6" name="Picture 14" descr="Результат пошуку зображень за запитом францисканці"/>
          <p:cNvPicPr>
            <a:picLocks noChangeAspect="1" noChangeArrowheads="1"/>
          </p:cNvPicPr>
          <p:nvPr/>
        </p:nvPicPr>
        <p:blipFill>
          <a:blip r:embed="rId3" cstate="print">
            <a:lum bright="-7000" contrast="20000"/>
          </a:blip>
          <a:srcRect/>
          <a:stretch>
            <a:fillRect/>
          </a:stretch>
        </p:blipFill>
        <p:spPr bwMode="auto">
          <a:xfrm>
            <a:off x="7164288" y="1700808"/>
            <a:ext cx="1763688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narodna-osvita.com.ua/uploads/vsist7gisemm/vsist7gisemm-242.jpg"/>
          <p:cNvPicPr>
            <a:picLocks noChangeAspect="1" noChangeArrowheads="1"/>
          </p:cNvPicPr>
          <p:nvPr/>
        </p:nvPicPr>
        <p:blipFill>
          <a:blip r:embed="rId4" cstate="print">
            <a:lum bright="-6000" contrast="19000"/>
          </a:blip>
          <a:srcRect/>
          <a:stretch>
            <a:fillRect/>
          </a:stretch>
        </p:blipFill>
        <p:spPr bwMode="auto">
          <a:xfrm>
            <a:off x="7405697" y="4149081"/>
            <a:ext cx="1738303" cy="2543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92088" cy="6480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>
            <a:normAutofit fontScale="90000"/>
          </a:bodyPr>
          <a:lstStyle/>
          <a:p>
            <a:r>
              <a:rPr lang="uk-UA" b="1" dirty="0" smtClean="0"/>
              <a:t>Жебрущі ордени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988840"/>
            <a:ext cx="4968552" cy="2376264"/>
          </a:xfrm>
        </p:spPr>
        <p:txBody>
          <a:bodyPr>
            <a:normAutofit fontScale="77500" lnSpcReduction="20000"/>
          </a:bodyPr>
          <a:lstStyle/>
          <a:p>
            <a:r>
              <a:rPr lang="uk-UA" b="1" i="1" dirty="0" smtClean="0"/>
              <a:t>Основне завдання </a:t>
            </a:r>
            <a:r>
              <a:rPr lang="uk-UA" dirty="0" smtClean="0"/>
              <a:t>– боротьба з </a:t>
            </a:r>
            <a:r>
              <a:rPr lang="uk-UA" dirty="0" err="1" smtClean="0"/>
              <a:t>єресями</a:t>
            </a:r>
            <a:r>
              <a:rPr lang="uk-UA" dirty="0" smtClean="0"/>
              <a:t>, утвердження католицизму, проповідництво, </a:t>
            </a:r>
            <a:r>
              <a:rPr lang="uk-UA" dirty="0" err="1" smtClean="0"/>
              <a:t>сповідальництво</a:t>
            </a:r>
            <a:r>
              <a:rPr lang="uk-UA" dirty="0" smtClean="0"/>
              <a:t>.</a:t>
            </a:r>
          </a:p>
          <a:p>
            <a:r>
              <a:rPr lang="uk-UA" dirty="0" smtClean="0"/>
              <a:t>Займалися викладацькою </a:t>
            </a:r>
            <a:r>
              <a:rPr lang="uk-UA" dirty="0" err="1" smtClean="0"/>
              <a:t>діяльнистю</a:t>
            </a:r>
            <a:r>
              <a:rPr lang="uk-UA" dirty="0" smtClean="0"/>
              <a:t> в університетах.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88640"/>
            <a:ext cx="3600400" cy="14184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Домініканський орден </a:t>
            </a:r>
            <a:r>
              <a:rPr lang="uk-UA" sz="2000" dirty="0" smtClean="0"/>
              <a:t>– іспанський монах Домінік де </a:t>
            </a:r>
            <a:r>
              <a:rPr lang="uk-UA" sz="2000" dirty="0" err="1" smtClean="0"/>
              <a:t>Гусман</a:t>
            </a:r>
            <a:r>
              <a:rPr lang="uk-UA" sz="2000" dirty="0" smtClean="0"/>
              <a:t> у 1216 р.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88640"/>
            <a:ext cx="2520280" cy="1440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/>
              <a:t>“</a:t>
            </a:r>
            <a:r>
              <a:rPr lang="en-US" sz="2400" b="1" i="1" dirty="0" err="1" smtClean="0"/>
              <a:t>domini</a:t>
            </a:r>
            <a:r>
              <a:rPr lang="en-US" sz="2400" b="1" i="1" dirty="0" smtClean="0"/>
              <a:t> canes</a:t>
            </a:r>
            <a:r>
              <a:rPr lang="uk-UA" sz="2400" b="1" i="1" dirty="0" smtClean="0"/>
              <a:t>”</a:t>
            </a:r>
            <a:r>
              <a:rPr lang="en-US" sz="2400" b="1" i="1" dirty="0" smtClean="0"/>
              <a:t> </a:t>
            </a:r>
            <a:r>
              <a:rPr lang="uk-UA" sz="2400" dirty="0" smtClean="0"/>
              <a:t>– </a:t>
            </a:r>
            <a:r>
              <a:rPr lang="uk-UA" sz="2400" dirty="0" err="1" smtClean="0"/>
              <a:t>“пси</a:t>
            </a:r>
            <a:r>
              <a:rPr lang="uk-UA" sz="2400" dirty="0" smtClean="0"/>
              <a:t> </a:t>
            </a:r>
            <a:r>
              <a:rPr lang="uk-UA" sz="2400" dirty="0" err="1" smtClean="0"/>
              <a:t>Господні”</a:t>
            </a:r>
            <a:endParaRPr lang="en-US" sz="2400" dirty="0"/>
          </a:p>
        </p:txBody>
      </p:sp>
      <p:pic>
        <p:nvPicPr>
          <p:cNvPr id="1028" name="Picture 4" descr="Результат пошуку зображень за запитом домініканц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2680583" cy="3816424"/>
          </a:xfrm>
          <a:prstGeom prst="rect">
            <a:avLst/>
          </a:prstGeom>
          <a:noFill/>
        </p:spPr>
      </p:pic>
      <p:pic>
        <p:nvPicPr>
          <p:cNvPr id="1030" name="Picture 6" descr="Результат пошуку зображень за запитом домініканц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302223"/>
            <a:ext cx="2555776" cy="255577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15616" y="5589240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З ХІІІ ст. розпочали місіонерську діяльність па Сході – на Русі, в Китаї, Персії, Японії. </a:t>
            </a:r>
          </a:p>
        </p:txBody>
      </p:sp>
      <p:pic>
        <p:nvPicPr>
          <p:cNvPr id="1032" name="Picture 8" descr="https://narodna-osvita.com.ua/uploads/vsist7gisemm/vsist7gisemm-243.jpg"/>
          <p:cNvPicPr>
            <a:picLocks noChangeAspect="1" noChangeArrowheads="1"/>
          </p:cNvPicPr>
          <p:nvPr/>
        </p:nvPicPr>
        <p:blipFill>
          <a:blip r:embed="rId4" cstate="print">
            <a:lum bright="-2000" contrast="17000"/>
          </a:blip>
          <a:srcRect/>
          <a:stretch>
            <a:fillRect/>
          </a:stretch>
        </p:blipFill>
        <p:spPr bwMode="auto">
          <a:xfrm>
            <a:off x="7626085" y="-1"/>
            <a:ext cx="1517915" cy="2276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uk-UA" b="1" dirty="0" smtClean="0"/>
              <a:t>План уроку: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1. Християнська церква в середньовічній Європі. </a:t>
            </a:r>
          </a:p>
          <a:p>
            <a:r>
              <a:rPr lang="uk-UA" dirty="0" smtClean="0"/>
              <a:t>2. Вплив діячів церкви на середньовічне суспільство. </a:t>
            </a:r>
          </a:p>
          <a:p>
            <a:r>
              <a:rPr lang="uk-UA" dirty="0" smtClean="0"/>
              <a:t>3. Церковний розкол. Папство. </a:t>
            </a:r>
          </a:p>
          <a:p>
            <a:r>
              <a:rPr lang="uk-UA" dirty="0" smtClean="0"/>
              <a:t>4. Зміцнення католицької церкви. Чернечі та духовно-рицарські ордени.</a:t>
            </a:r>
          </a:p>
          <a:p>
            <a:r>
              <a:rPr lang="uk-UA" dirty="0" smtClean="0"/>
              <a:t>5. Середньовічні єресі. Боротьба церкви з єретиками.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На межі </a:t>
            </a:r>
            <a:r>
              <a:rPr lang="uk-UA" sz="3200" b="1" dirty="0" smtClean="0"/>
              <a:t>ХІІ – ХІІІ ст. </a:t>
            </a:r>
            <a:r>
              <a:rPr lang="uk-UA" sz="3200" dirty="0" smtClean="0"/>
              <a:t>церква стала найвпливовішою силою західноєвропейського суспільства.</a:t>
            </a:r>
            <a:endParaRPr lang="en-US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4040188" cy="72007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600" dirty="0" smtClean="0"/>
              <a:t>Інтердикт </a:t>
            </a:r>
            <a:endParaRPr lang="en-US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3452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Тимчасова заборона обрядовості та богослужінь.</a:t>
            </a:r>
          </a:p>
          <a:p>
            <a:r>
              <a:rPr lang="uk-UA" dirty="0" smtClean="0"/>
              <a:t>Тоді закривалися храми, діти залишалися нехрещеними, померлих не можна було ховати на кладовищах.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16832"/>
            <a:ext cx="4041775" cy="1512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uk-UA" sz="3600" dirty="0" smtClean="0"/>
              <a:t>Анафема – </a:t>
            </a:r>
            <a:r>
              <a:rPr lang="uk-UA" sz="3600" b="0" dirty="0" smtClean="0"/>
              <a:t>церковне прокляття. </a:t>
            </a:r>
            <a:endParaRPr lang="en-US" sz="3600" b="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4293096"/>
            <a:ext cx="4041775" cy="187220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sz="2800" b="1" dirty="0" smtClean="0"/>
              <a:t>Відлучення людини від церкви </a:t>
            </a:r>
            <a:r>
              <a:rPr lang="uk-UA" dirty="0" smtClean="0"/>
              <a:t>-  недопущення її до церковних таїнств та обрядів.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Середньовічні єресі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324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dirty="0" smtClean="0"/>
              <a:t>Єресі базувалися на довільному тлумаченні Святого Письма та канонічних праць отців церкви.</a:t>
            </a:r>
          </a:p>
          <a:p>
            <a:r>
              <a:rPr lang="uk-UA" dirty="0" smtClean="0"/>
              <a:t>Заперечували дорогі церковні обряди та пишні богослужіння.</a:t>
            </a:r>
          </a:p>
          <a:p>
            <a:r>
              <a:rPr lang="uk-UA" dirty="0" smtClean="0"/>
              <a:t>Вимагали, аби духовенство відмовилося від десятини, земельних володінь та багатств, виступали проти феодальних повинностей та податків.</a:t>
            </a:r>
            <a:endParaRPr lang="en-US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0" y="1268760"/>
            <a:ext cx="9144000" cy="686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" cy="632271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vert270"/>
          <a:lstStyle/>
          <a:p>
            <a:r>
              <a:rPr lang="uk-UA" b="1" dirty="0" smtClean="0"/>
              <a:t>Середньовічні єресі</a:t>
            </a:r>
            <a:endParaRPr lang="en-US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404664"/>
            <a:ext cx="3021732" cy="6397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200" dirty="0" smtClean="0"/>
              <a:t>Богомильство</a:t>
            </a:r>
            <a:r>
              <a:rPr lang="uk-UA" dirty="0" smtClean="0"/>
              <a:t> </a:t>
            </a:r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03648" y="1484784"/>
            <a:ext cx="3384376" cy="496855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dirty="0" smtClean="0"/>
              <a:t>Зародилося в </a:t>
            </a:r>
            <a:r>
              <a:rPr lang="uk-UA" b="1" dirty="0" smtClean="0"/>
              <a:t>Х ст</a:t>
            </a:r>
            <a:r>
              <a:rPr lang="uk-UA" dirty="0" smtClean="0"/>
              <a:t>. в Болгарії.</a:t>
            </a:r>
          </a:p>
          <a:p>
            <a:r>
              <a:rPr lang="uk-UA" dirty="0" smtClean="0"/>
              <a:t>Визнавали тільки Новий Заповіт.</a:t>
            </a:r>
          </a:p>
          <a:p>
            <a:r>
              <a:rPr lang="uk-UA" dirty="0" smtClean="0"/>
              <a:t>Вважали церкви та монастирі притулком диявола.</a:t>
            </a:r>
          </a:p>
          <a:p>
            <a:r>
              <a:rPr lang="uk-UA" dirty="0" smtClean="0"/>
              <a:t>Відкидали обряди хрещення та причастя, ікони, хрести, мощі.</a:t>
            </a:r>
          </a:p>
          <a:p>
            <a:r>
              <a:rPr lang="uk-UA" dirty="0" smtClean="0"/>
              <a:t>Закликали народ до непокори світській та духовній владі.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404664"/>
            <a:ext cx="3322712" cy="6397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200" dirty="0" err="1" smtClean="0"/>
              <a:t>Вальденство</a:t>
            </a:r>
            <a:r>
              <a:rPr lang="uk-UA" sz="3200" dirty="0" smtClean="0"/>
              <a:t> </a:t>
            </a:r>
            <a:endParaRPr lang="en-US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8064" y="1484784"/>
            <a:ext cx="3672408" cy="32403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dirty="0" smtClean="0"/>
              <a:t>Поширилося з кінця  </a:t>
            </a:r>
            <a:r>
              <a:rPr lang="uk-UA" b="1" dirty="0" smtClean="0"/>
              <a:t>ХІІ ст</a:t>
            </a:r>
            <a:r>
              <a:rPr lang="uk-UA" dirty="0" smtClean="0"/>
              <a:t>. у Франції. Засновник – ліонський купець </a:t>
            </a:r>
            <a:r>
              <a:rPr lang="uk-UA" b="1" i="1" dirty="0" smtClean="0"/>
              <a:t>П. </a:t>
            </a:r>
            <a:r>
              <a:rPr lang="uk-UA" b="1" i="1" dirty="0" err="1" smtClean="0"/>
              <a:t>Вальдо</a:t>
            </a:r>
            <a:r>
              <a:rPr lang="uk-UA" dirty="0" smtClean="0"/>
              <a:t>.</a:t>
            </a:r>
          </a:p>
          <a:p>
            <a:r>
              <a:rPr lang="uk-UA" dirty="0" smtClean="0"/>
              <a:t>Закликали до бідності, засуджували багатства католицької церкви.</a:t>
            </a:r>
          </a:p>
          <a:p>
            <a:r>
              <a:rPr lang="uk-UA" dirty="0" smtClean="0"/>
              <a:t>Заперечували чистилище та заупокійні молитви.</a:t>
            </a:r>
            <a:endParaRPr lang="en-US" dirty="0"/>
          </a:p>
        </p:txBody>
      </p:sp>
      <p:pic>
        <p:nvPicPr>
          <p:cNvPr id="28674" name="Picture 2" descr="Результат пошуку зображень за запитом вальден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38674"/>
            <a:ext cx="1905000" cy="2219326"/>
          </a:xfrm>
          <a:prstGeom prst="ellipse">
            <a:avLst/>
          </a:prstGeom>
          <a:noFill/>
        </p:spPr>
      </p:pic>
      <p:pic>
        <p:nvPicPr>
          <p:cNvPr id="28676" name="Picture 4" descr="https://narodna-osvita.com.ua/uploads/vsist7gisemm/vsist7gisemm-239.jpg"/>
          <p:cNvPicPr>
            <a:picLocks noChangeAspect="1" noChangeArrowheads="1"/>
          </p:cNvPicPr>
          <p:nvPr/>
        </p:nvPicPr>
        <p:blipFill>
          <a:blip r:embed="rId3" cstate="print">
            <a:lum bright="-7000" contrast="14000"/>
          </a:blip>
          <a:srcRect/>
          <a:stretch>
            <a:fillRect/>
          </a:stretch>
        </p:blipFill>
        <p:spPr bwMode="auto">
          <a:xfrm>
            <a:off x="4932039" y="4797152"/>
            <a:ext cx="2039813" cy="1891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27168" cy="720080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Рух катарів (</a:t>
            </a:r>
            <a:r>
              <a:rPr lang="uk-UA" sz="3200" b="1" dirty="0" err="1" smtClean="0"/>
              <a:t>“чистих”</a:t>
            </a:r>
            <a:r>
              <a:rPr lang="uk-UA" sz="3200" b="1" dirty="0" smtClean="0"/>
              <a:t>), альбігойців.</a:t>
            </a:r>
            <a:endParaRPr lang="en-US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764704"/>
            <a:ext cx="7848872" cy="34563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uk-UA" dirty="0" smtClean="0"/>
              <a:t>Поширений у ХІІ – Х</a:t>
            </a:r>
            <a:r>
              <a:rPr lang="en-US" dirty="0" smtClean="0"/>
              <a:t>V</a:t>
            </a:r>
            <a:r>
              <a:rPr lang="uk-UA" dirty="0" smtClean="0"/>
              <a:t> ст. на півдні Франції, в Італії, Фландрії.</a:t>
            </a:r>
          </a:p>
          <a:p>
            <a:r>
              <a:rPr lang="uk-UA" dirty="0" smtClean="0"/>
              <a:t>Вважали, що є дві сили – Добро(Бог) і Зло (Диявол).</a:t>
            </a:r>
          </a:p>
          <a:p>
            <a:r>
              <a:rPr lang="uk-UA" dirty="0" smtClean="0"/>
              <a:t>Не ділили людей на добрих і лихих.</a:t>
            </a:r>
          </a:p>
          <a:p>
            <a:r>
              <a:rPr lang="uk-UA" dirty="0" smtClean="0"/>
              <a:t>Заперечували храми, хрести, ікони, таїнства католицької церкви.</a:t>
            </a:r>
          </a:p>
          <a:p>
            <a:r>
              <a:rPr lang="uk-UA" dirty="0" smtClean="0"/>
              <a:t>Катарам заборонялося давати клятви, обманювати, зрікатися своєї віри навіть під загрозою смерті.</a:t>
            </a:r>
            <a:endParaRPr lang="en-US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74638"/>
            <a:ext cx="864096" cy="63227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vert270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Середньовічні єресі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 descr="Результат пошуку зображень за запитом катари альбігойці"/>
          <p:cNvPicPr>
            <a:picLocks noChangeAspect="1" noChangeArrowheads="1"/>
          </p:cNvPicPr>
          <p:nvPr/>
        </p:nvPicPr>
        <p:blipFill>
          <a:blip r:embed="rId2" cstate="print">
            <a:lum bright="-3000" contrast="14000"/>
          </a:blip>
          <a:srcRect/>
          <a:stretch>
            <a:fillRect/>
          </a:stretch>
        </p:blipFill>
        <p:spPr bwMode="auto">
          <a:xfrm>
            <a:off x="1475656" y="4293096"/>
            <a:ext cx="6513123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/>
              <a:t>Боротьба з </a:t>
            </a:r>
            <a:r>
              <a:rPr lang="uk-UA" b="1" dirty="0" err="1" smtClean="0"/>
              <a:t>єресями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216024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Засудження єретичних учень та єретиків церковними соборами.</a:t>
            </a:r>
          </a:p>
          <a:p>
            <a:r>
              <a:rPr lang="uk-UA" dirty="0" smtClean="0"/>
              <a:t>Мирянам заборонено читати та тлумачити Біблію.</a:t>
            </a:r>
          </a:p>
          <a:p>
            <a:r>
              <a:rPr lang="uk-UA" dirty="0" smtClean="0"/>
              <a:t>Хрестові походи проти єретиків.</a:t>
            </a:r>
            <a:endParaRPr lang="en-US" dirty="0"/>
          </a:p>
        </p:txBody>
      </p:sp>
      <p:sp>
        <p:nvSpPr>
          <p:cNvPr id="29698" name="AutoShape 2" descr="Результат пошуку зображень за запитом богомильство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0" name="Picture 4" descr="Результат пошуку зображень за запитом богомиль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13349"/>
            <a:ext cx="5334597" cy="3544651"/>
          </a:xfrm>
          <a:prstGeom prst="rect">
            <a:avLst/>
          </a:prstGeom>
          <a:noFill/>
        </p:spPr>
      </p:pic>
      <p:pic>
        <p:nvPicPr>
          <p:cNvPr id="6" name="Picture 2" descr="Результат пошуку зображень за запитом хрестові походи на єретиків"/>
          <p:cNvPicPr>
            <a:picLocks noChangeAspect="1" noChangeArrowheads="1"/>
          </p:cNvPicPr>
          <p:nvPr/>
        </p:nvPicPr>
        <p:blipFill>
          <a:blip r:embed="rId3" cstate="print">
            <a:lum bright="-4000" contrast="17000"/>
          </a:blip>
          <a:srcRect/>
          <a:stretch>
            <a:fillRect/>
          </a:stretch>
        </p:blipFill>
        <p:spPr bwMode="auto">
          <a:xfrm>
            <a:off x="5580112" y="3573016"/>
            <a:ext cx="3563888" cy="2755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У </a:t>
            </a:r>
            <a:r>
              <a:rPr lang="uk-UA" sz="3200" b="1" dirty="0" smtClean="0"/>
              <a:t>1232 р. </a:t>
            </a:r>
            <a:r>
              <a:rPr lang="uk-UA" sz="3200" dirty="0" smtClean="0"/>
              <a:t>папа римський надав домініканцям </a:t>
            </a:r>
            <a:r>
              <a:rPr lang="uk-UA" sz="3200" b="1" i="1" dirty="0" smtClean="0"/>
              <a:t>інквізицію.</a:t>
            </a:r>
            <a:endParaRPr lang="en-US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4509120"/>
            <a:ext cx="3970784" cy="204482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b="1" dirty="0" smtClean="0"/>
              <a:t>Інквізиція</a:t>
            </a:r>
            <a:r>
              <a:rPr lang="uk-UA" dirty="0" smtClean="0"/>
              <a:t> – особливий церковний суд для розгляду справ про єресі.</a:t>
            </a:r>
            <a:endParaRPr lang="en-US" dirty="0"/>
          </a:p>
        </p:txBody>
      </p:sp>
      <p:pic>
        <p:nvPicPr>
          <p:cNvPr id="25602" name="Picture 2" descr="Результат пошуку зображень за запитом інквізиція в середньовіччі"/>
          <p:cNvPicPr>
            <a:picLocks noChangeAspect="1" noChangeArrowheads="1"/>
          </p:cNvPicPr>
          <p:nvPr/>
        </p:nvPicPr>
        <p:blipFill>
          <a:blip r:embed="rId2" cstate="print">
            <a:lum bright="-3000" contrast="18000"/>
          </a:blip>
          <a:srcRect/>
          <a:stretch>
            <a:fillRect/>
          </a:stretch>
        </p:blipFill>
        <p:spPr bwMode="auto">
          <a:xfrm>
            <a:off x="0" y="3155190"/>
            <a:ext cx="4716016" cy="37028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5604" name="Picture 4" descr="Результат пошуку зображень за запитом інквізиція в середньовічч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3114675" cy="1466851"/>
          </a:xfrm>
          <a:prstGeom prst="rect">
            <a:avLst/>
          </a:prstGeom>
          <a:noFill/>
        </p:spPr>
      </p:pic>
      <p:pic>
        <p:nvPicPr>
          <p:cNvPr id="25606" name="Picture 6" descr="Результат пошуку зображень за запитом інквізиція в середньовічч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784"/>
            <a:ext cx="4343400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716016" cy="221825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i="1" dirty="0" smtClean="0"/>
              <a:t>Аутодафе</a:t>
            </a:r>
            <a:r>
              <a:rPr lang="uk-UA" i="1" dirty="0" smtClean="0"/>
              <a:t> – публічне спалення єретиків.</a:t>
            </a:r>
            <a:endParaRPr lang="en-US" i="1" dirty="0"/>
          </a:p>
        </p:txBody>
      </p:sp>
      <p:pic>
        <p:nvPicPr>
          <p:cNvPr id="1028" name="Picture 4" descr="Результат пошуку зображень за запитом хрестові походи на єретиків"/>
          <p:cNvPicPr>
            <a:picLocks noChangeAspect="1" noChangeArrowheads="1"/>
          </p:cNvPicPr>
          <p:nvPr/>
        </p:nvPicPr>
        <p:blipFill>
          <a:blip r:embed="rId2" cstate="print">
            <a:lum contrast="14000"/>
          </a:blip>
          <a:srcRect/>
          <a:stretch>
            <a:fillRect/>
          </a:stretch>
        </p:blipFill>
        <p:spPr bwMode="auto">
          <a:xfrm>
            <a:off x="4788024" y="3228019"/>
            <a:ext cx="4355976" cy="3629981"/>
          </a:xfrm>
          <a:prstGeom prst="rect">
            <a:avLst/>
          </a:prstGeom>
          <a:noFill/>
        </p:spPr>
      </p:pic>
      <p:pic>
        <p:nvPicPr>
          <p:cNvPr id="1030" name="Picture 6" descr="Результат пошуку зображень за запитом аутодаф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4788024" cy="3614038"/>
          </a:xfrm>
          <a:prstGeom prst="rect">
            <a:avLst/>
          </a:prstGeom>
          <a:noFill/>
        </p:spPr>
      </p:pic>
      <p:pic>
        <p:nvPicPr>
          <p:cNvPr id="1032" name="Picture 8" descr="Результат пошуку зображень за запитом аутодаф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1545" y="260648"/>
            <a:ext cx="4502455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Закріплення нового матеріалу: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600200"/>
            <a:ext cx="5832648" cy="4997152"/>
          </a:xfrm>
        </p:spPr>
        <p:txBody>
          <a:bodyPr/>
          <a:lstStyle/>
          <a:p>
            <a:r>
              <a:rPr lang="uk-UA" dirty="0" smtClean="0"/>
              <a:t>1. Коли і чому стався церковний розкол?</a:t>
            </a:r>
          </a:p>
          <a:p>
            <a:r>
              <a:rPr lang="uk-UA" dirty="0" smtClean="0"/>
              <a:t>2. Що таке індульгенція?</a:t>
            </a:r>
          </a:p>
          <a:p>
            <a:r>
              <a:rPr lang="uk-UA" dirty="0" smtClean="0"/>
              <a:t>3. Хто такі єретики?</a:t>
            </a:r>
          </a:p>
          <a:p>
            <a:r>
              <a:rPr lang="uk-UA" dirty="0" smtClean="0"/>
              <a:t>4. Які чернечі та жебрущі ордени ви </a:t>
            </a:r>
            <a:r>
              <a:rPr lang="uk-UA" dirty="0" err="1" smtClean="0"/>
              <a:t>запам</a:t>
            </a:r>
            <a:r>
              <a:rPr lang="uk-UA" dirty="0" err="1" smtClean="0">
                <a:latin typeface="Calibri"/>
              </a:rPr>
              <a:t>´</a:t>
            </a:r>
            <a:r>
              <a:rPr lang="uk-UA" dirty="0" err="1" smtClean="0"/>
              <a:t>ятали</a:t>
            </a:r>
            <a:r>
              <a:rPr lang="uk-UA" dirty="0" smtClean="0"/>
              <a:t>?</a:t>
            </a:r>
          </a:p>
          <a:p>
            <a:r>
              <a:rPr lang="uk-UA" dirty="0" smtClean="0"/>
              <a:t>5. Що таке інквізиція?</a:t>
            </a:r>
            <a:endParaRPr lang="en-US" dirty="0"/>
          </a:p>
        </p:txBody>
      </p:sp>
      <p:pic>
        <p:nvPicPr>
          <p:cNvPr id="45058" name="Picture 2" descr="Результат пошуку зображень за запитом перо для письма зображення"/>
          <p:cNvPicPr>
            <a:picLocks noChangeAspect="1" noChangeArrowheads="1"/>
          </p:cNvPicPr>
          <p:nvPr/>
        </p:nvPicPr>
        <p:blipFill>
          <a:blip r:embed="rId2" cstate="print">
            <a:lum bright="-20000" contrast="14000"/>
          </a:blip>
          <a:srcRect/>
          <a:stretch>
            <a:fillRect/>
          </a:stretch>
        </p:blipFill>
        <p:spPr bwMode="auto">
          <a:xfrm>
            <a:off x="0" y="4077072"/>
            <a:ext cx="3072172" cy="2617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b="1" dirty="0" smtClean="0"/>
              <a:t>Домашнє завдання: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Опрацювати відповідний матеріал підручника.</a:t>
            </a:r>
          </a:p>
          <a:p>
            <a:r>
              <a:rPr lang="uk-UA" dirty="0" smtClean="0"/>
              <a:t>2. Повторити матеріал </a:t>
            </a:r>
            <a:r>
              <a:rPr lang="uk-UA" dirty="0" err="1" smtClean="0"/>
              <a:t>“Хрестові</a:t>
            </a:r>
            <a:r>
              <a:rPr lang="uk-UA" dirty="0" smtClean="0"/>
              <a:t> походи. Духовно-рицарські </a:t>
            </a:r>
            <a:r>
              <a:rPr lang="uk-UA" dirty="0" err="1" smtClean="0"/>
              <a:t>ордени”</a:t>
            </a:r>
            <a:r>
              <a:rPr lang="uk-UA" dirty="0" smtClean="0"/>
              <a:t>.</a:t>
            </a:r>
          </a:p>
          <a:p>
            <a:r>
              <a:rPr lang="uk-UA" dirty="0" smtClean="0"/>
              <a:t>3. Скласти по два запитання за матеріалом сьогоднішнього уроку.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>
            <a:off x="7884368" y="1124744"/>
            <a:ext cx="484632" cy="9784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елка вниз 5"/>
          <p:cNvSpPr/>
          <p:nvPr/>
        </p:nvSpPr>
        <p:spPr>
          <a:xfrm>
            <a:off x="5868144" y="1124744"/>
            <a:ext cx="484632" cy="9784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трелка вниз 4"/>
          <p:cNvSpPr/>
          <p:nvPr/>
        </p:nvSpPr>
        <p:spPr>
          <a:xfrm>
            <a:off x="3419872" y="1124744"/>
            <a:ext cx="484632" cy="9784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Стрелка вниз 3"/>
          <p:cNvSpPr/>
          <p:nvPr/>
        </p:nvSpPr>
        <p:spPr>
          <a:xfrm>
            <a:off x="899592" y="1124744"/>
            <a:ext cx="484632" cy="9784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i="1" dirty="0" smtClean="0"/>
              <a:t>Християнська церква в середньовічній Європі.</a:t>
            </a:r>
            <a:endParaRPr lang="en-US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Усі уявлення середньовічної людини були сформовані під впливом християнства.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132856"/>
            <a:ext cx="1872208" cy="1872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Брала участь в управлінні державами</a:t>
            </a:r>
            <a:endParaRPr lang="en-US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2132856"/>
            <a:ext cx="2448272" cy="18722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Допомагала світським правителям врегульовувати складні відносини між людьми</a:t>
            </a:r>
            <a:endParaRPr lang="en-US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2132856"/>
            <a:ext cx="1944216" cy="18722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Опікувалася хворими, старими і сиротами.</a:t>
            </a:r>
            <a:endParaRPr lang="en-US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2132856"/>
            <a:ext cx="1547664" cy="1872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Відкривала школи.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Результат пошуку зображень за запитом василій вели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204864"/>
            <a:ext cx="2241979" cy="3024336"/>
          </a:xfrm>
          <a:prstGeom prst="rect">
            <a:avLst/>
          </a:prstGeom>
          <a:noFill/>
        </p:spPr>
      </p:pic>
      <p:pic>
        <p:nvPicPr>
          <p:cNvPr id="39946" name="Picture 10" descr="Результат пошуку зображень за запитом иоанн златоус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50571"/>
            <a:ext cx="2448272" cy="3307429"/>
          </a:xfrm>
          <a:prstGeom prst="rect">
            <a:avLst/>
          </a:prstGeom>
          <a:noFill/>
        </p:spPr>
      </p:pic>
      <p:pic>
        <p:nvPicPr>
          <p:cNvPr id="39940" name="Picture 4" descr="Результат пошуку зображень за запитом аврелій август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43350"/>
            <a:ext cx="2114550" cy="29146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899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Вплив діячів церкви на середньовічне суспільство.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uk-UA" b="1" i="1" dirty="0" smtClean="0"/>
              <a:t>Вчені-богослови І</a:t>
            </a:r>
            <a:r>
              <a:rPr lang="en-US" b="1" i="1" dirty="0" smtClean="0"/>
              <a:t>V </a:t>
            </a:r>
            <a:r>
              <a:rPr lang="uk-UA" b="1" i="1" dirty="0" smtClean="0"/>
              <a:t>– </a:t>
            </a:r>
            <a:r>
              <a:rPr lang="en-US" b="1" i="1" dirty="0" smtClean="0"/>
              <a:t>V</a:t>
            </a:r>
            <a:r>
              <a:rPr lang="uk-UA" b="1" i="1" dirty="0" smtClean="0"/>
              <a:t> ст.:</a:t>
            </a:r>
            <a:endParaRPr lang="en-US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5943600"/>
            <a:ext cx="2088232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/>
              <a:t>Аврелій</a:t>
            </a:r>
            <a:r>
              <a:rPr lang="uk-UA" sz="2400" b="1" dirty="0" smtClean="0"/>
              <a:t> Августин</a:t>
            </a:r>
            <a:endParaRPr lang="en-US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2276872"/>
            <a:ext cx="1944216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/>
              <a:t>Василій</a:t>
            </a:r>
            <a:r>
              <a:rPr lang="uk-UA" sz="2400" b="1" dirty="0" smtClean="0"/>
              <a:t> Великий</a:t>
            </a:r>
            <a:endParaRPr lang="en-US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5733256"/>
            <a:ext cx="2448272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Іоанн Златоуст</a:t>
            </a:r>
            <a:endParaRPr lang="en-US" sz="2400" b="1" dirty="0"/>
          </a:p>
        </p:txBody>
      </p:sp>
      <p:sp>
        <p:nvSpPr>
          <p:cNvPr id="39938" name="AutoShape 2" descr="Результат пошуку зображень за запитом аврелій август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2" name="Picture 6" descr="Результат пошуку зображень за запитом ієроні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276871"/>
            <a:ext cx="2232248" cy="34582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276872"/>
            <a:ext cx="1872208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Ієронім</a:t>
            </a:r>
            <a:r>
              <a:rPr lang="uk-UA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Результат пошуку зображень за запитом біда високоповаж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2381250" cy="2228850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3131840" y="548680"/>
            <a:ext cx="978408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56992"/>
            <a:ext cx="4680520" cy="33123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З </a:t>
            </a:r>
            <a:r>
              <a:rPr lang="uk-UA" b="1" dirty="0" smtClean="0"/>
              <a:t>1582 р</a:t>
            </a:r>
            <a:r>
              <a:rPr lang="uk-UA" dirty="0" smtClean="0"/>
              <a:t>. папа </a:t>
            </a:r>
            <a:r>
              <a:rPr lang="uk-UA" b="1" dirty="0" smtClean="0"/>
              <a:t>Григорій ХІІІ</a:t>
            </a:r>
            <a:r>
              <a:rPr lang="uk-UA" dirty="0" smtClean="0"/>
              <a:t> запровадив новий календар, який і називається </a:t>
            </a:r>
            <a:r>
              <a:rPr lang="uk-UA" b="1" i="1" dirty="0" smtClean="0"/>
              <a:t>григоріанським</a:t>
            </a:r>
            <a:r>
              <a:rPr lang="uk-UA" dirty="0" smtClean="0"/>
              <a:t>.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0"/>
            <a:ext cx="1872208" cy="31409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Римський абат </a:t>
            </a:r>
            <a:r>
              <a:rPr lang="uk-UA" sz="2000" b="1" dirty="0" smtClean="0"/>
              <a:t>Діонісій Малий </a:t>
            </a:r>
            <a:r>
              <a:rPr lang="uk-UA" sz="2000" dirty="0" smtClean="0"/>
              <a:t>(6 ст.) встановив дату народження </a:t>
            </a:r>
            <a:r>
              <a:rPr lang="uk-UA" sz="2000" b="1" i="1" dirty="0" smtClean="0"/>
              <a:t>Ісуса Христа</a:t>
            </a:r>
            <a:endParaRPr lang="en-US" sz="2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0"/>
            <a:ext cx="2843808" cy="4581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Біда  Високоповажний </a:t>
            </a:r>
            <a:r>
              <a:rPr lang="uk-UA" sz="2400" dirty="0" smtClean="0"/>
              <a:t>(7 – 8 ст.) запропонував нове літочислення та відповідну форму записів </a:t>
            </a:r>
            <a:r>
              <a:rPr lang="uk-UA" sz="2400" b="1" i="1" dirty="0" err="1" smtClean="0"/>
              <a:t>“До</a:t>
            </a:r>
            <a:r>
              <a:rPr lang="uk-UA" sz="2400" b="1" i="1" dirty="0" smtClean="0"/>
              <a:t> Різдва </a:t>
            </a:r>
            <a:r>
              <a:rPr lang="uk-UA" sz="2400" b="1" i="1" dirty="0" err="1" smtClean="0"/>
              <a:t>Христового”</a:t>
            </a:r>
            <a:r>
              <a:rPr lang="uk-UA" sz="2400" b="1" i="1" dirty="0" smtClean="0"/>
              <a:t> </a:t>
            </a:r>
            <a:r>
              <a:rPr lang="uk-UA" sz="2400" dirty="0" smtClean="0"/>
              <a:t>та </a:t>
            </a:r>
            <a:r>
              <a:rPr lang="uk-UA" sz="2400" b="1" i="1" dirty="0" err="1" smtClean="0"/>
              <a:t>“Після</a:t>
            </a:r>
            <a:r>
              <a:rPr lang="uk-UA" sz="2400" b="1" i="1" dirty="0" smtClean="0"/>
              <a:t> Різдва </a:t>
            </a:r>
            <a:r>
              <a:rPr lang="uk-UA" sz="2400" b="1" i="1" dirty="0" err="1" smtClean="0"/>
              <a:t>Христового”</a:t>
            </a:r>
            <a:r>
              <a:rPr lang="uk-UA" sz="2400" b="1" i="1" dirty="0" smtClean="0"/>
              <a:t>.</a:t>
            </a:r>
            <a:endParaRPr lang="en-US" sz="2400" b="1" i="1" dirty="0"/>
          </a:p>
        </p:txBody>
      </p:sp>
      <p:pic>
        <p:nvPicPr>
          <p:cNvPr id="40964" name="Picture 4" descr="Результат пошуку зображень за запитом діонісій мал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1524000" cy="2286001"/>
          </a:xfrm>
          <a:prstGeom prst="rect">
            <a:avLst/>
          </a:prstGeom>
          <a:noFill/>
        </p:spPr>
      </p:pic>
      <p:pic>
        <p:nvPicPr>
          <p:cNvPr id="40968" name="Picture 8" descr="Результат пошуку зображень за запитом григорій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697175"/>
            <a:ext cx="2448272" cy="2960800"/>
          </a:xfrm>
          <a:prstGeom prst="rect">
            <a:avLst/>
          </a:prstGeom>
          <a:noFill/>
        </p:spPr>
      </p:pic>
      <p:pic>
        <p:nvPicPr>
          <p:cNvPr id="40970" name="Picture 10" descr="Результат пошуку зображень за запитом григорій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9163" y="4797152"/>
            <a:ext cx="2874837" cy="1772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9614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Фома (Тома) Аквінський                     </a:t>
            </a:r>
            <a:r>
              <a:rPr lang="uk-UA" dirty="0" smtClean="0"/>
              <a:t>(1225 - 1274)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00808"/>
            <a:ext cx="5256584" cy="496855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Один із найкращих богословів Середньовіччя.</a:t>
            </a:r>
          </a:p>
          <a:p>
            <a:r>
              <a:rPr lang="uk-UA" dirty="0" smtClean="0"/>
              <a:t>Поєднав католицьке </a:t>
            </a:r>
            <a:r>
              <a:rPr lang="uk-UA" dirty="0" err="1" smtClean="0"/>
              <a:t>богослов</a:t>
            </a:r>
            <a:r>
              <a:rPr lang="uk-UA" dirty="0" err="1" smtClean="0">
                <a:latin typeface="Calibri"/>
              </a:rPr>
              <a:t>´</a:t>
            </a:r>
            <a:r>
              <a:rPr lang="uk-UA" dirty="0" err="1" smtClean="0"/>
              <a:t>я</a:t>
            </a:r>
            <a:r>
              <a:rPr lang="uk-UA" dirty="0" smtClean="0"/>
              <a:t> з поглядами Аристотеля.</a:t>
            </a:r>
          </a:p>
          <a:p>
            <a:r>
              <a:rPr lang="uk-UA" dirty="0" smtClean="0"/>
              <a:t>Його вчення – </a:t>
            </a:r>
            <a:r>
              <a:rPr lang="uk-UA" b="1" i="1" dirty="0" smtClean="0"/>
              <a:t>томізм</a:t>
            </a:r>
            <a:r>
              <a:rPr lang="uk-UA" dirty="0" smtClean="0"/>
              <a:t> – визнано офіційною філософією католицької церкви.</a:t>
            </a:r>
            <a:endParaRPr lang="en-US" dirty="0"/>
          </a:p>
        </p:txBody>
      </p:sp>
      <p:pic>
        <p:nvPicPr>
          <p:cNvPr id="43010" name="Picture 2" descr="Результат пошуку зображень за запитом фома аквин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9250"/>
            <a:ext cx="3686175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зультат пошуку зображень за запитом схизма 1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92896"/>
            <a:ext cx="2330624" cy="2120868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>
            <a:off x="6732240" y="980728"/>
            <a:ext cx="484632" cy="978408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Стрелка вниз 3"/>
          <p:cNvSpPr/>
          <p:nvPr/>
        </p:nvSpPr>
        <p:spPr>
          <a:xfrm>
            <a:off x="2051720" y="980728"/>
            <a:ext cx="484632" cy="978408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Церковний розкол </a:t>
            </a:r>
            <a:r>
              <a:rPr lang="uk-UA" dirty="0" smtClean="0"/>
              <a:t>(схизма)</a:t>
            </a:r>
            <a:br>
              <a:rPr lang="uk-UA" dirty="0" smtClean="0"/>
            </a:br>
            <a:r>
              <a:rPr lang="uk-UA" dirty="0" smtClean="0"/>
              <a:t> 1054 р.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653136"/>
            <a:ext cx="8496944" cy="194421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b="1" dirty="0" smtClean="0"/>
              <a:t>Боротьба за верховенство та істинність учення</a:t>
            </a:r>
            <a:r>
              <a:rPr lang="uk-UA" dirty="0" smtClean="0"/>
              <a:t>.</a:t>
            </a:r>
          </a:p>
          <a:p>
            <a:pPr algn="ctr"/>
            <a:r>
              <a:rPr lang="uk-UA" dirty="0" smtClean="0"/>
              <a:t>У </a:t>
            </a:r>
            <a:r>
              <a:rPr lang="uk-UA" b="1" dirty="0" smtClean="0"/>
              <a:t>1054 р. </a:t>
            </a:r>
            <a:r>
              <a:rPr lang="uk-UA" dirty="0" smtClean="0"/>
              <a:t>через чвари у справі призначення патріарха папський легат та Константинопольський патріарх публічно прокляли один одного, а заразом і очолювану супротивником церкву.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988840"/>
            <a:ext cx="3168352" cy="15121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Західна церква </a:t>
            </a:r>
            <a:r>
              <a:rPr lang="uk-UA" sz="2800" dirty="0" smtClean="0"/>
              <a:t>– римо-католицька </a:t>
            </a:r>
            <a:r>
              <a:rPr lang="uk-UA" sz="2800" i="1" dirty="0" smtClean="0"/>
              <a:t>(</a:t>
            </a:r>
            <a:r>
              <a:rPr lang="uk-UA" sz="2800" i="1" dirty="0" err="1" smtClean="0"/>
              <a:t>“вселенська”</a:t>
            </a:r>
            <a:r>
              <a:rPr lang="uk-UA" sz="2800" i="1" dirty="0" smtClean="0"/>
              <a:t>)</a:t>
            </a:r>
            <a:endParaRPr lang="en-US" sz="28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988840"/>
            <a:ext cx="3168352" cy="15841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Східна церква </a:t>
            </a:r>
            <a:r>
              <a:rPr lang="uk-UA" sz="2800" dirty="0" smtClean="0"/>
              <a:t>– православна (</a:t>
            </a:r>
            <a:r>
              <a:rPr lang="uk-UA" sz="2800" dirty="0" err="1" smtClean="0"/>
              <a:t>“істинна”</a:t>
            </a:r>
            <a:r>
              <a:rPr lang="uk-UA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Результат пошуку зображень за запитом схизма 1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-9532440"/>
            <a:ext cx="7200800" cy="6120680"/>
          </a:xfrm>
          <a:prstGeom prst="rect">
            <a:avLst/>
          </a:prstGeom>
          <a:noFill/>
        </p:spPr>
      </p:pic>
      <p:pic>
        <p:nvPicPr>
          <p:cNvPr id="20484" name="Picture 4" descr="Результат пошуку зображень за запитом схизма 1054"/>
          <p:cNvPicPr>
            <a:picLocks noChangeAspect="1" noChangeArrowheads="1"/>
          </p:cNvPicPr>
          <p:nvPr/>
        </p:nvPicPr>
        <p:blipFill>
          <a:blip r:embed="rId3" cstate="print">
            <a:lum contrast="17000"/>
          </a:blip>
          <a:srcRect/>
          <a:stretch>
            <a:fillRect/>
          </a:stretch>
        </p:blipFill>
        <p:spPr bwMode="auto">
          <a:xfrm>
            <a:off x="323528" y="188640"/>
            <a:ext cx="7308304" cy="64807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188640"/>
            <a:ext cx="1656184" cy="725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Православ</a:t>
            </a:r>
            <a:r>
              <a:rPr lang="uk-UA" dirty="0" err="1" smtClean="0">
                <a:latin typeface="Calibri"/>
              </a:rPr>
              <a:t>´</a:t>
            </a:r>
            <a:r>
              <a:rPr lang="uk-UA" dirty="0" err="1" smtClean="0"/>
              <a:t>я</a:t>
            </a:r>
            <a:endParaRPr lang="uk-UA" dirty="0" smtClean="0"/>
          </a:p>
          <a:p>
            <a:pPr algn="ctr"/>
            <a:r>
              <a:rPr lang="uk-UA" dirty="0" smtClean="0"/>
              <a:t>Католицизм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0"/>
            <a:ext cx="3563888" cy="13407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Схизма </a:t>
            </a:r>
          </a:p>
          <a:p>
            <a:pPr algn="ctr"/>
            <a:r>
              <a:rPr lang="uk-UA" sz="4000" b="1" dirty="0" smtClean="0"/>
              <a:t>1054 р.</a:t>
            </a:r>
            <a:endParaRPr lang="en-US"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647"/>
          <a:ext cx="8229600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09464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Західна церква</a:t>
                      </a:r>
                      <a:endParaRPr lang="en-US" sz="36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Східна церква</a:t>
                      </a:r>
                      <a:endParaRPr lang="en-US" sz="36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356810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Підпорядковувалася папі римському, який протистояв владі світській.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Керував візантійський імператор: скликав Вселенські собори, ініціював розробку догматів.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5681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Основна увага – обрядам, управлінню, дисципліні.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Основна увага – питанням </a:t>
                      </a:r>
                      <a:r>
                        <a:rPr lang="uk-UA" sz="2400" dirty="0" err="1" smtClean="0"/>
                        <a:t>богослов</a:t>
                      </a:r>
                      <a:r>
                        <a:rPr lang="uk-UA" sz="2400" dirty="0" err="1" smtClean="0">
                          <a:latin typeface="Calibri"/>
                        </a:rPr>
                        <a:t>´</a:t>
                      </a:r>
                      <a:r>
                        <a:rPr lang="uk-UA" sz="2400" dirty="0" err="1" smtClean="0"/>
                        <a:t>я</a:t>
                      </a:r>
                      <a:r>
                        <a:rPr lang="uk-UA" sz="2400" dirty="0" smtClean="0"/>
                        <a:t>.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56810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Хліб для причастя був прісним, а вином причащали тільки духовенство.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Хлібом і вином причащали усіх вірних; хліб для причастя – квасний.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5681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Хрестили </a:t>
                      </a:r>
                      <a:r>
                        <a:rPr lang="uk-UA" sz="2400" dirty="0" err="1" smtClean="0"/>
                        <a:t>п</a:t>
                      </a:r>
                      <a:r>
                        <a:rPr lang="uk-UA" sz="2400" dirty="0" err="1" smtClean="0">
                          <a:latin typeface="Calibri"/>
                        </a:rPr>
                        <a:t>´</a:t>
                      </a:r>
                      <a:r>
                        <a:rPr lang="uk-UA" sz="2400" dirty="0" err="1" smtClean="0"/>
                        <a:t>ятьма</a:t>
                      </a:r>
                      <a:r>
                        <a:rPr lang="uk-UA" sz="2400" dirty="0" smtClean="0"/>
                        <a:t> пальцями.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Хрестилися трьома пальцями.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2483</TotalTime>
  <Words>1192</Words>
  <Application>Microsoft Office PowerPoint</Application>
  <PresentationFormat>Экран (4:3)</PresentationFormat>
  <Paragraphs>141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Вплив церкви на середньовічне суспільство</vt:lpstr>
      <vt:lpstr>План уроку:</vt:lpstr>
      <vt:lpstr>Християнська церква в середньовічній Європі.</vt:lpstr>
      <vt:lpstr>Вплив діячів церкви на середньовічне суспільство.</vt:lpstr>
      <vt:lpstr>Слайд 5</vt:lpstr>
      <vt:lpstr>Фома (Тома) Аквінський                     (1225 - 1274)</vt:lpstr>
      <vt:lpstr>Церковний розкол (схизма)  1054 р.</vt:lpstr>
      <vt:lpstr>Слайд 8</vt:lpstr>
      <vt:lpstr>Слайд 9</vt:lpstr>
      <vt:lpstr>Слайд 10</vt:lpstr>
      <vt:lpstr>Слайд 11</vt:lpstr>
      <vt:lpstr>Папство </vt:lpstr>
      <vt:lpstr>Клюнійський рух – рух за оновлення церкви  та підвищення ролі духовенства в середині Х ст.</vt:lpstr>
      <vt:lpstr>Це цікаво!</vt:lpstr>
      <vt:lpstr>“Ходіння в Каноссу”</vt:lpstr>
      <vt:lpstr>Католицькі ордени </vt:lpstr>
      <vt:lpstr>Чернечі ордени</vt:lpstr>
      <vt:lpstr>Жебрущі ордени</vt:lpstr>
      <vt:lpstr>Жебрущі ордени</vt:lpstr>
      <vt:lpstr>На межі ХІІ – ХІІІ ст. церква стала найвпливовішою силою західноєвропейського суспільства.</vt:lpstr>
      <vt:lpstr>Середньовічні єресі</vt:lpstr>
      <vt:lpstr>Середньовічні єресі</vt:lpstr>
      <vt:lpstr>Рух катарів (“чистих”), альбігойців.</vt:lpstr>
      <vt:lpstr>Боротьба з єресями</vt:lpstr>
      <vt:lpstr>У 1232 р. папа римський надав домініканцям інквізицію.</vt:lpstr>
      <vt:lpstr>Аутодафе – публічне спалення єретиків.</vt:lpstr>
      <vt:lpstr>Закріплення нового матеріалу:</vt:lpstr>
      <vt:lpstr>Домашнє завдання: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церкви на середньовічне суспільство</dc:title>
  <dc:creator>Laptop 4</dc:creator>
  <cp:lastModifiedBy>ЛЮДМИЛА</cp:lastModifiedBy>
  <cp:revision>192</cp:revision>
  <dcterms:created xsi:type="dcterms:W3CDTF">2020-03-04T17:41:50Z</dcterms:created>
  <dcterms:modified xsi:type="dcterms:W3CDTF">2023-03-15T09:05:59Z</dcterms:modified>
</cp:coreProperties>
</file>