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81" r:id="rId5"/>
    <p:sldId id="270" r:id="rId6"/>
    <p:sldId id="261" r:id="rId7"/>
    <p:sldId id="276" r:id="rId8"/>
    <p:sldId id="275" r:id="rId9"/>
    <p:sldId id="262" r:id="rId10"/>
    <p:sldId id="271" r:id="rId11"/>
    <p:sldId id="272" r:id="rId12"/>
    <p:sldId id="273" r:id="rId13"/>
    <p:sldId id="263" r:id="rId14"/>
    <p:sldId id="274" r:id="rId15"/>
    <p:sldId id="277" r:id="rId16"/>
    <p:sldId id="264" r:id="rId17"/>
    <p:sldId id="278" r:id="rId18"/>
    <p:sldId id="279" r:id="rId19"/>
    <p:sldId id="265" r:id="rId20"/>
    <p:sldId id="266" r:id="rId21"/>
    <p:sldId id="280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в'язкість рідин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231" y="3200400"/>
            <a:ext cx="5134707" cy="321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685799"/>
            <a:ext cx="7901354" cy="2425891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ВЛАСТИВОСТІ РІДИН</a:t>
            </a:r>
            <a:endParaRPr lang="ru-RU" sz="6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657078" cy="13204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2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28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uk-UA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Поверхневий натяг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― фізичне 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явище, суть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якого полягає 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в прагненні рідини скоротити площу своєї поверхні при незмінному об'ємі. </a:t>
            </a:r>
            <a:endParaRPr lang="uk-UA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endParaRPr lang="uk-UA" sz="36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Поверхневий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натяг </a:t>
            </a:r>
            <a:r>
              <a:rPr lang="uk-UA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є результатом притяганням </a:t>
            </a:r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між молекулами рідини.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9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59641" y="696036"/>
                <a:ext cx="10613409" cy="144325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uk-UA" sz="3200" dirty="0" smtClean="0">
                    <a:solidFill>
                      <a:srgbClr val="FF0000"/>
                    </a:solidFill>
                    <a:latin typeface="Arial Black" panose="020B0A04020102020204" pitchFamily="34" charset="0"/>
                  </a:rPr>
                  <a:t>Коефіцієнт поверхнево натягу </a:t>
                </a:r>
                <a:r>
                  <a:rPr lang="uk-UA" sz="3200" dirty="0" smtClean="0">
                    <a:latin typeface="Arial Black" panose="020B0A04020102020204" pitchFamily="34" charset="0"/>
                  </a:rPr>
                  <a:t>― </a:t>
                </a:r>
              </a:p>
              <a:p>
                <a:pPr marL="0" indent="0" algn="ctr">
                  <a:buNone/>
                </a:pPr>
                <a:r>
                  <a:rPr lang="uk-UA" sz="3200" dirty="0" smtClean="0">
                    <a:latin typeface="Arial Black" panose="020B0A04020102020204" pitchFamily="34" charset="0"/>
                  </a:rPr>
                  <a:t>відношення сили поверхневого натягу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3200" dirty="0" smtClean="0">
                    <a:latin typeface="Arial Black" panose="020B0A04020102020204" pitchFamily="34" charset="0"/>
                  </a:rPr>
                  <a:t>до довжини поверхневого шару рідини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uk-UA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ru-RU" sz="3200" dirty="0">
                  <a:latin typeface="Arial Black" panose="020B0A04020102020204" pitchFamily="34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641" y="696036"/>
                <a:ext cx="10613409" cy="1443251"/>
              </a:xfrm>
              <a:blipFill>
                <a:blip r:embed="rId2"/>
                <a:stretch>
                  <a:fillRect t="-15190" r="-345" b="-24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26842" y="21887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4312692" y="2879678"/>
                <a:ext cx="6673755" cy="1744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4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uk-UA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uk-UA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uk-UA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ru-RU" sz="4400" b="1" dirty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4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</m:d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 </m:t>
                    </m:r>
                    <m:f>
                      <m:fPr>
                        <m:ctrlPr>
                          <a:rPr lang="ru-RU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Н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r>
                  <a:rPr lang="en-US" sz="4400" i="1" dirty="0">
                    <a:solidFill>
                      <a:srgbClr val="FF0000"/>
                    </a:solidFill>
                  </a:rPr>
                  <a:t> </a:t>
                </a:r>
                <a:endParaRPr lang="ru-RU" sz="4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ru-RU" sz="4400" b="1" dirty="0">
                    <a:solidFill>
                      <a:srgbClr val="FF0000"/>
                    </a:solidFill>
                  </a:rPr>
                  <a:t> </a:t>
                </a:r>
                <a:endParaRPr lang="ru-RU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692" y="2879678"/>
                <a:ext cx="6673755" cy="1744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659641" y="4012442"/>
            <a:ext cx="2674961" cy="16517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77837" y="3506212"/>
            <a:ext cx="0" cy="2130377"/>
          </a:xfrm>
          <a:prstGeom prst="line">
            <a:avLst/>
          </a:prstGeom>
          <a:ln w="571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59641" y="5664181"/>
            <a:ext cx="2674961" cy="0"/>
          </a:xfrm>
          <a:prstGeom prst="line">
            <a:avLst/>
          </a:prstGeom>
          <a:ln w="571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334602" y="3547452"/>
            <a:ext cx="0" cy="2116729"/>
          </a:xfrm>
          <a:prstGeom prst="line">
            <a:avLst/>
          </a:prstGeom>
          <a:ln w="571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59641" y="5957130"/>
            <a:ext cx="2674961" cy="13648"/>
          </a:xfrm>
          <a:prstGeom prst="straightConnector1">
            <a:avLst/>
          </a:prstGeom>
          <a:ln w="28575">
            <a:solidFill>
              <a:schemeClr val="bg1">
                <a:lumMod val="95000"/>
                <a:lumOff val="5000"/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1567105" y="6059371"/>
                <a:ext cx="739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105" y="6059371"/>
                <a:ext cx="7393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/>
          <p:cNvCxnSpPr>
            <a:stCxn id="2" idx="0"/>
          </p:cNvCxnSpPr>
          <p:nvPr/>
        </p:nvCxnSpPr>
        <p:spPr>
          <a:xfrm>
            <a:off x="1997122" y="4012442"/>
            <a:ext cx="800669" cy="0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0"/>
          </p:cNvCxnSpPr>
          <p:nvPr/>
        </p:nvCxnSpPr>
        <p:spPr>
          <a:xfrm flipH="1">
            <a:off x="1269242" y="4012442"/>
            <a:ext cx="727880" cy="0"/>
          </a:xfrm>
          <a:prstGeom prst="straightConnector1">
            <a:avLst/>
          </a:prstGeom>
          <a:ln w="38100">
            <a:solidFill>
              <a:schemeClr val="bg1">
                <a:lumMod val="95000"/>
                <a:lumOff val="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 flipH="1">
                <a:off x="1253432" y="3506212"/>
                <a:ext cx="313672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53432" y="3506212"/>
                <a:ext cx="313672" cy="402931"/>
              </a:xfrm>
              <a:prstGeom prst="rect">
                <a:avLst/>
              </a:prstGeom>
              <a:blipFill>
                <a:blip r:embed="rId5"/>
                <a:stretch>
                  <a:fillRect r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2634017" y="3603010"/>
                <a:ext cx="341193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017" y="3603010"/>
                <a:ext cx="341193" cy="402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>
            <a:off x="682385" y="5684175"/>
            <a:ext cx="0" cy="368490"/>
          </a:xfrm>
          <a:prstGeom prst="line">
            <a:avLst/>
          </a:prstGeom>
          <a:ln>
            <a:solidFill>
              <a:schemeClr val="tx1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34602" y="5690881"/>
            <a:ext cx="0" cy="368490"/>
          </a:xfrm>
          <a:prstGeom prst="line">
            <a:avLst/>
          </a:prstGeom>
          <a:ln>
            <a:solidFill>
              <a:schemeClr val="tx1">
                <a:lumMod val="6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997122" y="40059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29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494966"/>
              </p:ext>
            </p:extLst>
          </p:nvPr>
        </p:nvGraphicFramePr>
        <p:xfrm>
          <a:off x="818866" y="1322038"/>
          <a:ext cx="4640237" cy="4963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410">
                  <a:extLst>
                    <a:ext uri="{9D8B030D-6E8A-4147-A177-3AD203B41FA5}">
                      <a16:colId xmlns="" xmlns:a16="http://schemas.microsoft.com/office/drawing/2014/main" val="3957890522"/>
                    </a:ext>
                  </a:extLst>
                </a:gridCol>
                <a:gridCol w="2409827">
                  <a:extLst>
                    <a:ext uri="{9D8B030D-6E8A-4147-A177-3AD203B41FA5}">
                      <a16:colId xmlns="" xmlns:a16="http://schemas.microsoft.com/office/drawing/2014/main" val="3565261341"/>
                    </a:ext>
                  </a:extLst>
                </a:gridCol>
              </a:tblGrid>
              <a:tr h="821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Рідина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Поверхневий </a:t>
                      </a:r>
                      <a:r>
                        <a:rPr lang="uk-UA" sz="1800" dirty="0">
                          <a:effectLst/>
                        </a:rPr>
                        <a:t>натяг </a:t>
                      </a: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σ (</a:t>
                      </a:r>
                      <a:r>
                        <a:rPr lang="uk-UA" sz="1800" dirty="0" err="1" smtClean="0">
                          <a:effectLst/>
                        </a:rPr>
                        <a:t>мН</a:t>
                      </a:r>
                      <a:r>
                        <a:rPr lang="uk-UA" sz="1800" dirty="0" smtClean="0">
                          <a:effectLst/>
                        </a:rPr>
                        <a:t>/м)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21322307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Ацетон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48638766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Бензин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60278021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Вода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11164045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Гас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1582271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Ефір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69809103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Олія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9035157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Молоко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09504297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Мильний розчин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78510573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Ртуть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465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02284589"/>
                  </a:ext>
                </a:extLst>
              </a:tr>
              <a:tr h="385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Спирт етиловий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3570904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194" y="614149"/>
            <a:ext cx="5622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Коефіцієнт поверхневого натягу рідин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(</a:t>
            </a:r>
            <a:r>
              <a:rPr lang="en-US" sz="2000" b="1" dirty="0" smtClean="0">
                <a:solidFill>
                  <a:srgbClr val="002060"/>
                </a:solidFill>
              </a:rPr>
              <a:t> t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uk-UA" sz="2000" b="1" dirty="0">
                <a:solidFill>
                  <a:srgbClr val="002060"/>
                </a:solidFill>
              </a:rPr>
              <a:t>= 20</a:t>
            </a:r>
            <a:r>
              <a:rPr lang="uk-UA" sz="2000" b="1" baseline="30000" dirty="0">
                <a:solidFill>
                  <a:srgbClr val="002060"/>
                </a:solidFill>
              </a:rPr>
              <a:t>0</a:t>
            </a:r>
            <a:r>
              <a:rPr lang="en-US" sz="2000" b="1" dirty="0" smtClean="0">
                <a:solidFill>
                  <a:srgbClr val="002060"/>
                </a:solidFill>
              </a:rPr>
              <a:t>C 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7477743"/>
              </p:ext>
            </p:extLst>
          </p:nvPr>
        </p:nvGraphicFramePr>
        <p:xfrm>
          <a:off x="6386512" y="2843688"/>
          <a:ext cx="5286377" cy="3361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780">
                  <a:extLst>
                    <a:ext uri="{9D8B030D-6E8A-4147-A177-3AD203B41FA5}">
                      <a16:colId xmlns="" xmlns:a16="http://schemas.microsoft.com/office/drawing/2014/main" val="2372816594"/>
                    </a:ext>
                  </a:extLst>
                </a:gridCol>
                <a:gridCol w="2620597">
                  <a:extLst>
                    <a:ext uri="{9D8B030D-6E8A-4147-A177-3AD203B41FA5}">
                      <a16:colId xmlns="" xmlns:a16="http://schemas.microsoft.com/office/drawing/2014/main" val="1181874894"/>
                    </a:ext>
                  </a:extLst>
                </a:gridCol>
              </a:tblGrid>
              <a:tr h="112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Температура </a:t>
                      </a:r>
                      <a:r>
                        <a:rPr lang="uk-UA" sz="2000" dirty="0">
                          <a:effectLst/>
                        </a:rPr>
                        <a:t>( </a:t>
                      </a:r>
                      <a:r>
                        <a:rPr lang="uk-UA" sz="2000" baseline="30000" dirty="0">
                          <a:effectLst/>
                        </a:rPr>
                        <a:t>0</a:t>
                      </a:r>
                      <a:r>
                        <a:rPr lang="uk-UA" sz="2000" dirty="0">
                          <a:effectLst/>
                        </a:rPr>
                        <a:t>С 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Поверхневий натяг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σ </a:t>
                      </a:r>
                      <a:r>
                        <a:rPr lang="en-US" sz="2000" dirty="0" smtClean="0">
                          <a:effectLst/>
                        </a:rPr>
                        <a:t>  </a:t>
                      </a:r>
                      <a:r>
                        <a:rPr lang="uk-UA" sz="2000" dirty="0" smtClean="0">
                          <a:effectLst/>
                        </a:rPr>
                        <a:t>(</a:t>
                      </a:r>
                      <a:r>
                        <a:rPr lang="uk-UA" sz="2000" dirty="0">
                          <a:effectLst/>
                        </a:rPr>
                        <a:t>Н/м)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0180853"/>
                  </a:ext>
                </a:extLst>
              </a:tr>
              <a:tr h="59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72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0105142"/>
                  </a:ext>
                </a:extLst>
              </a:tr>
              <a:tr h="547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71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09834508"/>
                  </a:ext>
                </a:extLst>
              </a:tr>
              <a:tr h="547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94611071"/>
                  </a:ext>
                </a:extLst>
              </a:tr>
              <a:tr h="547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68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05393526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200800" y="23864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64073" y="1957388"/>
            <a:ext cx="5708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Залежність коефіцієнта поверхневого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натягу води від температури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5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konspekta.net/studopediaorg/baza1/198696186362.files/image6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1" t="5532" r="3961" b="5957"/>
          <a:stretch/>
        </p:blipFill>
        <p:spPr bwMode="auto">
          <a:xfrm>
            <a:off x="7560860" y="341193"/>
            <a:ext cx="4162567" cy="313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p.vk.me/c618116/v618116496/82b7/OH1aIic-PP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6981" y="3246602"/>
            <a:ext cx="4271749" cy="3425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https://upload.wikimedia.org/wikipedia/commons/thumb/3/36/Wasserl%C3%A4ufer_bei_der_Paarung_crop.jpg/220px-Wasserl%C3%A4ufer_bei_der_Paarung_crop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64" y="218363"/>
            <a:ext cx="3821373" cy="35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4.bp.blogspot.com/-QQg-tFZOW1I/UZ2h5B8-mWI/AAAAAAAAAOg/5V3TlJi-WH8/s640/%D0%B2%D0%BE%D0%B4%D0%BE%D0%BC%D1%96%D1%80%D0%BA%D0%B0+%D1%84%D0%BE%D1%82%D0%BE.bmp"/>
          <p:cNvPicPr/>
          <p:nvPr/>
        </p:nvPicPr>
        <p:blipFill rotWithShape="1">
          <a:blip r:embed="rId5"/>
          <a:srcRect l="23591" t="7377" r="-15141" b="-7377"/>
          <a:stretch/>
        </p:blipFill>
        <p:spPr bwMode="auto">
          <a:xfrm>
            <a:off x="4155285" y="545910"/>
            <a:ext cx="3707654" cy="263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поверхневий натяг рідини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44324" y="4833615"/>
            <a:ext cx="378587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layer.myshared.ru/17/1046714/slides/slide_4.jpg"/>
          <p:cNvPicPr/>
          <p:nvPr/>
        </p:nvPicPr>
        <p:blipFill rotWithShape="1">
          <a:blip r:embed="rId7"/>
          <a:srcRect l="6574" t="63711" r="60075" b="2081"/>
          <a:stretch/>
        </p:blipFill>
        <p:spPr bwMode="auto">
          <a:xfrm>
            <a:off x="6204278" y="2872835"/>
            <a:ext cx="2280091" cy="1733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7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561543" cy="16343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Поверхнево активні речовини (ПАР) –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речовини, що зменшують поверхневий натяг рідин 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6029" y="2634018"/>
            <a:ext cx="6291619" cy="38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13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481085"/>
            <a:ext cx="10397770" cy="29718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Змочування</a:t>
            </a:r>
            <a:r>
              <a:rPr lang="uk-UA" sz="3600" b="1" dirty="0" smtClean="0">
                <a:latin typeface="Arial Black" panose="020B0A04020102020204" pitchFamily="34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це явище, що виникає при стиканні рідини з поверхнею твердого тіла і проявляється в розтіканні рідини на цій поверхні .</a:t>
            </a:r>
            <a:endParaRPr lang="ru-RU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endParaRPr lang="ru-RU" dirty="0"/>
          </a:p>
        </p:txBody>
      </p:sp>
      <p:pic>
        <p:nvPicPr>
          <p:cNvPr id="6" name="Picture 6" descr="https://upload.wikimedia.org/wikipedia/commons/a/a4/Water_droplet_in_oil_on_glass_surfa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155"/>
          <a:stretch/>
        </p:blipFill>
        <p:spPr bwMode="auto">
          <a:xfrm>
            <a:off x="684212" y="3162029"/>
            <a:ext cx="4474642" cy="273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pload.wikimedia.org/wikipedia/commons/1/1f/Water_droplet_in_oil_on_brass_sur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7719" y="3162029"/>
            <a:ext cx="4544705" cy="277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34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 по запросу змочування це"/>
          <p:cNvPicPr/>
          <p:nvPr/>
        </p:nvPicPr>
        <p:blipFill rotWithShape="1">
          <a:blip r:embed="rId2"/>
          <a:srcRect t="-3027" b="78288"/>
          <a:stretch/>
        </p:blipFill>
        <p:spPr bwMode="auto">
          <a:xfrm>
            <a:off x="477672" y="1392072"/>
            <a:ext cx="3562065" cy="1105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1446" y="464024"/>
            <a:ext cx="1068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Крайовий кут змочування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Рисунок 9" descr="Картинки по запросу змочування це"/>
          <p:cNvPicPr/>
          <p:nvPr/>
        </p:nvPicPr>
        <p:blipFill rotWithShape="1">
          <a:blip r:embed="rId2"/>
          <a:srcRect t="46972" b="18905"/>
          <a:stretch/>
        </p:blipFill>
        <p:spPr bwMode="auto">
          <a:xfrm>
            <a:off x="6332560" y="1501253"/>
            <a:ext cx="3657599" cy="11054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Картинки по запросу змочування це"/>
          <p:cNvPicPr/>
          <p:nvPr/>
        </p:nvPicPr>
        <p:blipFill rotWithShape="1">
          <a:blip r:embed="rId3"/>
          <a:srcRect t="-3124" b="67978"/>
          <a:stretch/>
        </p:blipFill>
        <p:spPr bwMode="auto">
          <a:xfrm>
            <a:off x="6387151" y="3747854"/>
            <a:ext cx="3603009" cy="113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змочування це"/>
          <p:cNvPicPr/>
          <p:nvPr/>
        </p:nvPicPr>
        <p:blipFill rotWithShape="1">
          <a:blip r:embed="rId3"/>
          <a:srcRect t="63261" b="14571"/>
          <a:stretch/>
        </p:blipFill>
        <p:spPr bwMode="auto">
          <a:xfrm>
            <a:off x="477672" y="3848669"/>
            <a:ext cx="3753134" cy="10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41445" y="2784143"/>
            <a:ext cx="309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Змочування      </a:t>
            </a:r>
            <a:r>
              <a:rPr lang="el-GR" sz="2000" b="1" dirty="0" smtClean="0">
                <a:solidFill>
                  <a:srgbClr val="002060"/>
                </a:solidFill>
              </a:rPr>
              <a:t>θ</a:t>
            </a:r>
            <a:r>
              <a:rPr lang="uk-UA" sz="2000" b="1" dirty="0" smtClean="0">
                <a:solidFill>
                  <a:srgbClr val="002060"/>
                </a:solidFill>
              </a:rPr>
              <a:t> &lt; 0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1743" y="2784143"/>
            <a:ext cx="3145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Незмочування  </a:t>
            </a:r>
            <a:r>
              <a:rPr lang="el-GR" sz="2000" b="1" dirty="0" smtClean="0">
                <a:solidFill>
                  <a:srgbClr val="002060"/>
                </a:solidFill>
              </a:rPr>
              <a:t>θ</a:t>
            </a:r>
            <a:r>
              <a:rPr lang="uk-UA" sz="2000" b="1" dirty="0" smtClean="0">
                <a:solidFill>
                  <a:srgbClr val="002060"/>
                </a:solidFill>
              </a:rPr>
              <a:t> &gt; 0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0251" y="5304654"/>
            <a:ext cx="3930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Повне змочування    </a:t>
            </a:r>
            <a:r>
              <a:rPr lang="el-GR" sz="2000" b="1" dirty="0" smtClean="0">
                <a:solidFill>
                  <a:srgbClr val="002060"/>
                </a:solidFill>
              </a:rPr>
              <a:t>θ</a:t>
            </a:r>
            <a:r>
              <a:rPr lang="uk-UA" sz="2000" b="1" dirty="0" smtClean="0">
                <a:solidFill>
                  <a:srgbClr val="002060"/>
                </a:solidFill>
              </a:rPr>
              <a:t> = 0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0174" y="5304654"/>
            <a:ext cx="496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</a:rPr>
              <a:t>Повне </a:t>
            </a:r>
            <a:r>
              <a:rPr lang="uk-UA" sz="2000" b="1" dirty="0" smtClean="0">
                <a:solidFill>
                  <a:srgbClr val="002060"/>
                </a:solidFill>
              </a:rPr>
              <a:t>незмочування  </a:t>
            </a:r>
            <a:r>
              <a:rPr lang="el-GR" sz="2000" b="1" dirty="0">
                <a:solidFill>
                  <a:srgbClr val="002060"/>
                </a:solidFill>
              </a:rPr>
              <a:t>θ</a:t>
            </a:r>
            <a:r>
              <a:rPr lang="uk-UA" sz="2000" b="1" dirty="0">
                <a:solidFill>
                  <a:srgbClr val="002060"/>
                </a:solidFill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</a:rPr>
              <a:t>= 180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9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ртинки по запросу фарбування поверхо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672" y="477672"/>
            <a:ext cx="3654519" cy="250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оды на открытом воздухе птица крыло озеро Дикая природа клюв два Плавающий Фауна Птицы Лебедь утка Гусь Позвоночный Пара Водоплавающих птиц Водяная птица Утка Канада гуси Утки гусей и лебедей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72" y="579378"/>
            <a:ext cx="3879812" cy="290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по запросу змащены черевик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8678" y="3358202"/>
            <a:ext cx="447716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872" y="3686226"/>
            <a:ext cx="3879812" cy="270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склеювання поверхонь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14174" y="1821916"/>
            <a:ext cx="3747652" cy="254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3077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04948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Де в </a:t>
            </a: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вашій спеціальності </a:t>
            </a: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використову</a:t>
            </a:r>
            <a:r>
              <a:rPr lang="uk-UA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ється</a:t>
            </a: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явище змочуван</a:t>
            </a:r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н</a:t>
            </a: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я?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Картинки по запросу знак питання карти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8089" y="3256129"/>
            <a:ext cx="2843283" cy="302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945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poradu.pp.ua/uploads/posts/2015-08/kaplyarn-yavischa-fzika-kaplyarn-yavischa-v-prirod_604.jpe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339"/>
          <a:stretch/>
        </p:blipFill>
        <p:spPr bwMode="auto">
          <a:xfrm>
            <a:off x="1091822" y="3406253"/>
            <a:ext cx="1378424" cy="2866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91570" y="641446"/>
            <a:ext cx="106179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Капілярність</a:t>
            </a:r>
            <a:r>
              <a:rPr lang="uk-UA" sz="3200" dirty="0">
                <a:latin typeface="Arial Black" panose="020B0A04020102020204" pitchFamily="34" charset="0"/>
              </a:rPr>
              <a:t>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– піднімання або опускання рідини в тоненьких 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трубочках   ( </a:t>
            </a:r>
            <a:r>
              <a:rPr lang="uk-UA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капілярах) </a:t>
            </a:r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sz="2800" dirty="0">
                <a:latin typeface="Arial Black" panose="020B0A04020102020204" pitchFamily="34" charset="0"/>
              </a:rPr>
              <a:t>Рідина, що змочує капіляр,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algn="just"/>
            <a:r>
              <a:rPr lang="uk-UA" sz="2800" dirty="0" smtClean="0">
                <a:latin typeface="Arial Black" panose="020B0A04020102020204" pitchFamily="34" charset="0"/>
              </a:rPr>
              <a:t>піднімається </a:t>
            </a:r>
            <a:r>
              <a:rPr lang="uk-UA" sz="2800" dirty="0">
                <a:latin typeface="Arial Black" panose="020B0A04020102020204" pitchFamily="34" charset="0"/>
              </a:rPr>
              <a:t>по ньому.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algn="just"/>
            <a:endParaRPr lang="uk-UA" sz="2800" dirty="0">
              <a:latin typeface="Arial Black" panose="020B0A04020102020204" pitchFamily="34" charset="0"/>
            </a:endParaRPr>
          </a:p>
          <a:p>
            <a:pPr algn="just"/>
            <a:endParaRPr lang="uk-UA" sz="3200" dirty="0" smtClean="0">
              <a:latin typeface="Arial Black" panose="020B0A04020102020204" pitchFamily="34" charset="0"/>
            </a:endParaRPr>
          </a:p>
          <a:p>
            <a:pPr algn="just"/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6" name="Объект 3" descr="http://poradu.pp.ua/uploads/posts/2015-08/kaplyarn-yavischa-fzika-kaplyarn-yavischa-v-prirod_604.jpe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35" r="-1937"/>
          <a:stretch/>
        </p:blipFill>
        <p:spPr bwMode="auto">
          <a:xfrm>
            <a:off x="6762466" y="1842448"/>
            <a:ext cx="1473959" cy="28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11690" y="4831307"/>
            <a:ext cx="7301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latin typeface="Arial Black" panose="020B0A04020102020204" pitchFamily="34" charset="0"/>
              </a:rPr>
              <a:t>Рідина, що не змочує капіляр </a:t>
            </a:r>
          </a:p>
          <a:p>
            <a:pPr algn="just"/>
            <a:r>
              <a:rPr lang="uk-UA" sz="2800" dirty="0">
                <a:latin typeface="Arial Black" panose="020B0A04020102020204" pitchFamily="34" charset="0"/>
              </a:rPr>
              <a:t>опускається по ньому.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7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254387"/>
            <a:ext cx="11134749" cy="1228299"/>
          </a:xfrm>
        </p:spPr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       ГАЗ               РІДИНА      ТВЕРДЕ ТІЛО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 descr="http://konspekta.net/studopediaorg/baza1/198696186362.files/image12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" t="18616" r="-503" b="15625"/>
          <a:stretch/>
        </p:blipFill>
        <p:spPr bwMode="auto">
          <a:xfrm>
            <a:off x="465847" y="545911"/>
            <a:ext cx="11353113" cy="4517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02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upload.wikimedia.org/wikipedia/commons/thumb/8/85/CapillaryAction.svg/2000px-CapillaryAction.svg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901" y="818866"/>
            <a:ext cx="8297838" cy="5581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08303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poradu.pp.ua/uploads/posts/2015-08/kaplyarn-yavischa-fzika-kaplyarn-yavischa-v-prirod_338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3946" y="450377"/>
            <a:ext cx="5704764" cy="588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34681" t="41440" r="35303" b="38327"/>
          <a:stretch>
            <a:fillRect/>
          </a:stretch>
        </p:blipFill>
        <p:spPr bwMode="auto">
          <a:xfrm>
            <a:off x="1859206" y="2171700"/>
            <a:ext cx="2970701" cy="166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6186" y="468923"/>
            <a:ext cx="7033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Arial Black" pitchFamily="34" charset="0"/>
              </a:rPr>
              <a:t>Висота піднімання (опускання) рідини в капілярі</a:t>
            </a:r>
            <a:endParaRPr lang="uk-UA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490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 l="19241" t="40281" r="57349" b="30861"/>
          <a:stretch>
            <a:fillRect/>
          </a:stretch>
        </p:blipFill>
        <p:spPr bwMode="auto">
          <a:xfrm rot="20665250">
            <a:off x="1006792" y="404970"/>
            <a:ext cx="2351422" cy="230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капилляр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9585" y="263321"/>
            <a:ext cx="2144973" cy="385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охожее изображение"/>
          <p:cNvPicPr/>
          <p:nvPr/>
        </p:nvPicPr>
        <p:blipFill rotWithShape="1">
          <a:blip r:embed="rId4"/>
          <a:srcRect l="26311" r="23850"/>
          <a:stretch/>
        </p:blipFill>
        <p:spPr bwMode="auto">
          <a:xfrm>
            <a:off x="7876488" y="2805389"/>
            <a:ext cx="2471310" cy="374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 l="24532" t="27856" r="25423" b="9619"/>
          <a:stretch>
            <a:fillRect/>
          </a:stretch>
        </p:blipFill>
        <p:spPr bwMode="auto">
          <a:xfrm>
            <a:off x="4382133" y="3546820"/>
            <a:ext cx="3147964" cy="30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 rotWithShape="1">
          <a:blip r:embed="rId6"/>
          <a:srcRect l="14001" t="27856" r="53308" b="18036"/>
          <a:stretch/>
        </p:blipFill>
        <p:spPr bwMode="auto">
          <a:xfrm rot="483603">
            <a:off x="3379562" y="725319"/>
            <a:ext cx="2065745" cy="238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7"/>
          <a:srcRect l="9460" t="55110" r="48021" b="24649"/>
          <a:stretch>
            <a:fillRect/>
          </a:stretch>
        </p:blipFill>
        <p:spPr bwMode="auto">
          <a:xfrm>
            <a:off x="413366" y="2505076"/>
            <a:ext cx="3063921" cy="181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8"/>
          <a:srcRect l="5772" t="34269" r="43239" b="24048"/>
          <a:stretch>
            <a:fillRect/>
          </a:stretch>
        </p:blipFill>
        <p:spPr bwMode="auto">
          <a:xfrm>
            <a:off x="1006792" y="4457417"/>
            <a:ext cx="30289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layer.myshared.ru/17/1046714/slides/slide_18.jpg"/>
          <p:cNvPicPr/>
          <p:nvPr/>
        </p:nvPicPr>
        <p:blipFill rotWithShape="1">
          <a:blip r:embed="rId9"/>
          <a:srcRect l="63338" t="5346" r="2021" b="61295"/>
          <a:stretch/>
        </p:blipFill>
        <p:spPr bwMode="auto">
          <a:xfrm>
            <a:off x="6234301" y="404970"/>
            <a:ext cx="2970344" cy="221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5482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d3mlntcv38ck9k.cloudfront.net/content/konspekt_image/35372/dbd536160be618c2400a38a4d999bab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6" t="1719" r="7182" b="25795"/>
          <a:stretch/>
        </p:blipFill>
        <p:spPr bwMode="auto">
          <a:xfrm>
            <a:off x="2300559" y="3507474"/>
            <a:ext cx="3493828" cy="2825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4212" y="1173707"/>
            <a:ext cx="10616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Текучість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здатність рідини набувати  форму посудини, зберігаючи при цьому свій об’єм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1993" y="2928033"/>
            <a:ext cx="4734007" cy="34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45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http://xn--80aimveh.pp.ua/uploads/posts/2015-11/vyazkst-vodi-knematichna-vyazkst-vodi-dinamchna-vyazkst-vodi_251.jpe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755" y="984738"/>
            <a:ext cx="5908430" cy="406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504092"/>
            <a:ext cx="10779907" cy="32626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В’язкість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властивість рідини, що виникає внаслідок тертя між шарами рідини, які рухаються з різними швидкостями.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://soroka-vorona.info/images/stories/entsyklopediya/h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360" y="3137034"/>
            <a:ext cx="3930554" cy="29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24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upload.wikimedia.org/wikipedia/commons/thumb/b/b8/Laminar_and_turbulent_flows.svg/2000px-Laminar_and_turbulent_flows.svg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61" r="10902"/>
          <a:stretch/>
        </p:blipFill>
        <p:spPr bwMode="auto">
          <a:xfrm>
            <a:off x="534090" y="757449"/>
            <a:ext cx="4897721" cy="484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iki.tntu.edu.ua/images/e/e2/Image02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5" t="-5265" r="5882" b="2001"/>
          <a:stretch/>
        </p:blipFill>
        <p:spPr bwMode="auto">
          <a:xfrm>
            <a:off x="5895832" y="559555"/>
            <a:ext cx="5773004" cy="55819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9809" y="3002507"/>
            <a:ext cx="423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Ламінарний рух рідини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6979" y="5979022"/>
            <a:ext cx="567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Турбулентний рух рідини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6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193054" cy="5155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1) Як пов’язані між собою в’язкість та текучість рідини ?</a:t>
            </a:r>
          </a:p>
          <a:p>
            <a:pPr marL="0" indent="0" algn="ctr">
              <a:buNone/>
            </a:pPr>
            <a:endParaRPr lang="uk-UA" sz="3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2) Як змінюються </a:t>
            </a:r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в’язкість та </a:t>
            </a: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текучість при підвищенні температури?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Картинки по запросу знак питання карти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7331" y="3957851"/>
            <a:ext cx="2010770" cy="223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896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7619407"/>
              </p:ext>
            </p:extLst>
          </p:nvPr>
        </p:nvGraphicFramePr>
        <p:xfrm>
          <a:off x="491318" y="1323830"/>
          <a:ext cx="5172501" cy="4775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602">
                  <a:extLst>
                    <a:ext uri="{9D8B030D-6E8A-4147-A177-3AD203B41FA5}">
                      <a16:colId xmlns="" xmlns:a16="http://schemas.microsoft.com/office/drawing/2014/main" val="1953501127"/>
                    </a:ext>
                  </a:extLst>
                </a:gridCol>
                <a:gridCol w="2271899">
                  <a:extLst>
                    <a:ext uri="{9D8B030D-6E8A-4147-A177-3AD203B41FA5}">
                      <a16:colId xmlns="" xmlns:a16="http://schemas.microsoft.com/office/drawing/2014/main" val="2360527682"/>
                    </a:ext>
                  </a:extLst>
                </a:gridCol>
              </a:tblGrid>
              <a:tr h="356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Рідина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В’язкість μ (</a:t>
                      </a:r>
                      <a:r>
                        <a:rPr lang="uk-UA" sz="1800" dirty="0" err="1">
                          <a:effectLst/>
                        </a:rPr>
                        <a:t>мПа</a:t>
                      </a:r>
                      <a:r>
                        <a:rPr lang="uk-UA" sz="1800" dirty="0">
                          <a:effectLst/>
                        </a:rPr>
                        <a:t> с)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37309575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Ацетон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0,306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09838486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Бензол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0,604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00260692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Вода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0,894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3863316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Гліцерин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1490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14781725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Етиловий спирт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1,074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80974447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Касторове масло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985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92582591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Кров ( 37 </a:t>
                      </a:r>
                      <a:r>
                        <a:rPr lang="uk-UA" sz="1800" baseline="30000" dirty="0">
                          <a:effectLst/>
                        </a:rPr>
                        <a:t>0</a:t>
                      </a:r>
                      <a:r>
                        <a:rPr lang="uk-UA" sz="1800" dirty="0">
                          <a:effectLst/>
                        </a:rPr>
                        <a:t>С)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3-4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51026911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Кукурудзяний сироп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1380,6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31582531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Мазут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2022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21986420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Моторна олива </a:t>
                      </a:r>
                      <a:r>
                        <a:rPr lang="en-US" sz="1800" dirty="0">
                          <a:effectLst/>
                        </a:rPr>
                        <a:t>SAE 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319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04472551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Оливкова олія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25664312"/>
                  </a:ext>
                </a:extLst>
              </a:tr>
              <a:tr h="35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Сірчана кислота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uk-UA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,2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0336207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1318" y="247290"/>
            <a:ext cx="51725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Коефіцієнт </a:t>
            </a:r>
            <a:r>
              <a:rPr lang="uk-UA" sz="2400" b="1" dirty="0" smtClean="0">
                <a:solidFill>
                  <a:srgbClr val="002060"/>
                </a:solidFill>
              </a:rPr>
              <a:t>динамічної в’язкості рідин      (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uk-UA" sz="2400" b="1" dirty="0">
                <a:solidFill>
                  <a:srgbClr val="002060"/>
                </a:solidFill>
              </a:rPr>
              <a:t> = </a:t>
            </a:r>
            <a:r>
              <a:rPr lang="uk-UA" sz="2400" b="1" dirty="0" smtClean="0">
                <a:solidFill>
                  <a:srgbClr val="002060"/>
                </a:solidFill>
              </a:rPr>
              <a:t>25</a:t>
            </a:r>
            <a:r>
              <a:rPr lang="uk-UA" sz="2400" b="1" baseline="30000" dirty="0" smtClean="0">
                <a:solidFill>
                  <a:srgbClr val="002060"/>
                </a:solidFill>
              </a:rPr>
              <a:t>0</a:t>
            </a:r>
            <a:r>
              <a:rPr lang="en-US" sz="2400" b="1" dirty="0">
                <a:solidFill>
                  <a:srgbClr val="002060"/>
                </a:solidFill>
              </a:rPr>
              <a:t>C 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7343610"/>
              </p:ext>
            </p:extLst>
          </p:nvPr>
        </p:nvGraphicFramePr>
        <p:xfrm>
          <a:off x="6293642" y="2034028"/>
          <a:ext cx="5200650" cy="3971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826">
                  <a:extLst>
                    <a:ext uri="{9D8B030D-6E8A-4147-A177-3AD203B41FA5}">
                      <a16:colId xmlns="" xmlns:a16="http://schemas.microsoft.com/office/drawing/2014/main" val="2861774612"/>
                    </a:ext>
                  </a:extLst>
                </a:gridCol>
                <a:gridCol w="2465824">
                  <a:extLst>
                    <a:ext uri="{9D8B030D-6E8A-4147-A177-3AD203B41FA5}">
                      <a16:colId xmlns="" xmlns:a16="http://schemas.microsoft.com/office/drawing/2014/main" val="2102612424"/>
                    </a:ext>
                  </a:extLst>
                </a:gridCol>
              </a:tblGrid>
              <a:tr h="6766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Температура </a:t>
                      </a:r>
                      <a:r>
                        <a:rPr lang="uk-UA" sz="1800" dirty="0">
                          <a:effectLst/>
                        </a:rPr>
                        <a:t>( </a:t>
                      </a:r>
                      <a:r>
                        <a:rPr lang="uk-UA" sz="1800" baseline="30000" dirty="0">
                          <a:effectLst/>
                        </a:rPr>
                        <a:t>0</a:t>
                      </a:r>
                      <a:r>
                        <a:rPr lang="uk-UA" sz="1800" dirty="0">
                          <a:effectLst/>
                        </a:rPr>
                        <a:t>С 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В’язкість </a:t>
                      </a:r>
                      <a:r>
                        <a:rPr lang="uk-UA" sz="1800" dirty="0">
                          <a:effectLst/>
                        </a:rPr>
                        <a:t>μ (</a:t>
                      </a:r>
                      <a:r>
                        <a:rPr lang="uk-UA" sz="1800" dirty="0" err="1">
                          <a:effectLst/>
                        </a:rPr>
                        <a:t>мПа</a:t>
                      </a:r>
                      <a:r>
                        <a:rPr lang="uk-UA" sz="1800" dirty="0">
                          <a:effectLst/>
                        </a:rPr>
                        <a:t> с)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77585523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1,308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29934648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20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1,002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00856177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30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0,7978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47194017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40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0,6531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9716551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50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0,5471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99063874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60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0,4668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31452495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70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0,4044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30756029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80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0,3550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2399759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90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0,3150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6206056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100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0,2822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00166667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432758" y="2263944"/>
            <a:ext cx="17724345" cy="62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915023" y="1061679"/>
            <a:ext cx="5957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Залежність коефіцієнта </a:t>
            </a:r>
            <a:r>
              <a:rPr lang="uk-UA" sz="2400" b="1" dirty="0">
                <a:solidFill>
                  <a:srgbClr val="002060"/>
                </a:solidFill>
              </a:rPr>
              <a:t>динамічної в’язкості </a:t>
            </a:r>
            <a:r>
              <a:rPr lang="uk-UA" sz="2400" b="1" dirty="0" smtClean="0">
                <a:solidFill>
                  <a:srgbClr val="002060"/>
                </a:solidFill>
              </a:rPr>
              <a:t>води </a:t>
            </a:r>
            <a:r>
              <a:rPr lang="uk-UA" sz="2400" b="1" dirty="0">
                <a:solidFill>
                  <a:srgbClr val="002060"/>
                </a:solidFill>
              </a:rPr>
              <a:t>від температури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34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4487332"/>
            <a:ext cx="5568287" cy="150706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ПОВЕРХНЕВИЙ НАТЯГ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 descr="http://konspekta.net/studopediaorg/baza1/198696186362.files/image6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16" y="589094"/>
            <a:ext cx="5745709" cy="35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yrok.net/img/lesson/lesson_katalog/fiz/10/50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436" y="2251881"/>
            <a:ext cx="5732060" cy="4026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9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411</TotalTime>
  <Words>376</Words>
  <Application>Microsoft Office PowerPoint</Application>
  <PresentationFormat>Произвольный</PresentationFormat>
  <Paragraphs>135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Сектор</vt:lpstr>
      <vt:lpstr>ВЛАСТИВОСТІ РІДИН</vt:lpstr>
      <vt:lpstr>       ГАЗ               РІДИНА      ТВЕРДЕ ТІЛО</vt:lpstr>
      <vt:lpstr>Слайд 3</vt:lpstr>
      <vt:lpstr>Слайд 4</vt:lpstr>
      <vt:lpstr>Слайд 5</vt:lpstr>
      <vt:lpstr>Слайд 6</vt:lpstr>
      <vt:lpstr>Слайд 7</vt:lpstr>
      <vt:lpstr>Слайд 8</vt:lpstr>
      <vt:lpstr>ПОВЕРХНЕВИЙ НАТЯГ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РІДИН</dc:title>
  <dc:creator>Admin</dc:creator>
  <cp:lastModifiedBy>Taras</cp:lastModifiedBy>
  <cp:revision>58</cp:revision>
  <dcterms:created xsi:type="dcterms:W3CDTF">2016-04-11T16:39:21Z</dcterms:created>
  <dcterms:modified xsi:type="dcterms:W3CDTF">2023-03-26T14:16:30Z</dcterms:modified>
</cp:coreProperties>
</file>