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60" r:id="rId5"/>
    <p:sldId id="262" r:id="rId6"/>
    <p:sldId id="263" r:id="rId7"/>
    <p:sldId id="264" r:id="rId8"/>
    <p:sldId id="265" r:id="rId9"/>
    <p:sldId id="266" r:id="rId10"/>
    <p:sldId id="267" r:id="rId11"/>
    <p:sldId id="268" r:id="rId12"/>
    <p:sldId id="280" r:id="rId13"/>
    <p:sldId id="269" r:id="rId14"/>
    <p:sldId id="270" r:id="rId15"/>
    <p:sldId id="281" r:id="rId16"/>
    <p:sldId id="282" r:id="rId17"/>
    <p:sldId id="283" r:id="rId18"/>
    <p:sldId id="271" r:id="rId19"/>
    <p:sldId id="272" r:id="rId20"/>
    <p:sldId id="273" r:id="rId21"/>
    <p:sldId id="274" r:id="rId22"/>
    <p:sldId id="284" r:id="rId23"/>
    <p:sldId id="276" r:id="rId24"/>
    <p:sldId id="285" r:id="rId25"/>
    <p:sldId id="286" r:id="rId26"/>
    <p:sldId id="277" r:id="rId27"/>
    <p:sldId id="278" r:id="rId28"/>
    <p:sldId id="279" r:id="rId2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autoAdjust="0"/>
    <p:restoredTop sz="94660"/>
  </p:normalViewPr>
  <p:slideViewPr>
    <p:cSldViewPr snapToGrid="0">
      <p:cViewPr varScale="1">
        <p:scale>
          <a:sx n="88" d="100"/>
          <a:sy n="88" d="100"/>
        </p:scale>
        <p:origin x="-466" y="-77"/>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036701AE-AB7F-4D22-AE16-8AEF557AE1FD}" type="datetimeFigureOut">
              <a:rPr lang="ru-RU" smtClean="0"/>
              <a:pPr/>
              <a:t>27.02.2023</a:t>
            </a:fld>
            <a:endParaRPr lang="ru-RU" dirty="0"/>
          </a:p>
        </p:txBody>
      </p:sp>
      <p:sp>
        <p:nvSpPr>
          <p:cNvPr id="5" name="Footer Placeholder 4"/>
          <p:cNvSpPr>
            <a:spLocks noGrp="1"/>
          </p:cNvSpPr>
          <p:nvPr>
            <p:ph type="ftr" sz="quarter" idx="11"/>
          </p:nvPr>
        </p:nvSpPr>
        <p:spPr>
          <a:xfrm>
            <a:off x="1371600" y="4323845"/>
            <a:ext cx="6400800" cy="365125"/>
          </a:xfrm>
        </p:spPr>
        <p:txBody>
          <a:bodyPr/>
          <a:lstStyle/>
          <a:p>
            <a:endParaRPr lang="ru-RU" dirty="0"/>
          </a:p>
        </p:txBody>
      </p:sp>
      <p:sp>
        <p:nvSpPr>
          <p:cNvPr id="6" name="Slide Number Placeholder 5"/>
          <p:cNvSpPr>
            <a:spLocks noGrp="1"/>
          </p:cNvSpPr>
          <p:nvPr>
            <p:ph type="sldNum" sz="quarter" idx="12"/>
          </p:nvPr>
        </p:nvSpPr>
        <p:spPr>
          <a:xfrm>
            <a:off x="8077200" y="1430866"/>
            <a:ext cx="2743200" cy="365125"/>
          </a:xfrm>
        </p:spPr>
        <p:txBody>
          <a:bodyPr/>
          <a:lstStyle/>
          <a:p>
            <a:fld id="{F67B95D6-CB5E-4F29-A0C5-86AE9F130352}" type="slidenum">
              <a:rPr lang="ru-RU" smtClean="0"/>
              <a:pPr/>
              <a:t>‹#›</a:t>
            </a:fld>
            <a:endParaRPr lang="ru-RU" dirty="0"/>
          </a:p>
        </p:txBody>
      </p:sp>
    </p:spTree>
    <p:extLst>
      <p:ext uri="{BB962C8B-B14F-4D97-AF65-F5344CB8AC3E}">
        <p14:creationId xmlns:p14="http://schemas.microsoft.com/office/powerpoint/2010/main" xmlns="" val="2525319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036701AE-AB7F-4D22-AE16-8AEF557AE1FD}" type="datetimeFigureOut">
              <a:rPr lang="ru-RU" smtClean="0"/>
              <a:pPr/>
              <a:t>27.02.2023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F67B95D6-CB5E-4F29-A0C5-86AE9F130352}" type="slidenum">
              <a:rPr lang="ru-RU" smtClean="0"/>
              <a:pPr/>
              <a:t>‹#›</a:t>
            </a:fld>
            <a:endParaRPr lang="ru-RU" dirty="0"/>
          </a:p>
        </p:txBody>
      </p:sp>
    </p:spTree>
    <p:extLst>
      <p:ext uri="{BB962C8B-B14F-4D97-AF65-F5344CB8AC3E}">
        <p14:creationId xmlns:p14="http://schemas.microsoft.com/office/powerpoint/2010/main" xmlns="" val="3542385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036701AE-AB7F-4D22-AE16-8AEF557AE1FD}" type="datetimeFigureOut">
              <a:rPr lang="ru-RU" smtClean="0"/>
              <a:pPr/>
              <a:t>27.02.2023</a:t>
            </a:fld>
            <a:endParaRPr lang="ru-RU" dirty="0"/>
          </a:p>
        </p:txBody>
      </p:sp>
      <p:sp>
        <p:nvSpPr>
          <p:cNvPr id="6" name="Footer Placeholder 5"/>
          <p:cNvSpPr>
            <a:spLocks noGrp="1"/>
          </p:cNvSpPr>
          <p:nvPr>
            <p:ph type="ftr" sz="quarter" idx="11"/>
          </p:nvPr>
        </p:nvSpPr>
        <p:spPr>
          <a:xfrm>
            <a:off x="685800" y="379941"/>
            <a:ext cx="6991492" cy="365125"/>
          </a:xfrm>
        </p:spPr>
        <p:txBody>
          <a:bodyPr/>
          <a:lstStyle/>
          <a:p>
            <a:endParaRPr lang="ru-RU" dirty="0"/>
          </a:p>
        </p:txBody>
      </p:sp>
      <p:sp>
        <p:nvSpPr>
          <p:cNvPr id="7" name="Slide Number Placeholder 6"/>
          <p:cNvSpPr>
            <a:spLocks noGrp="1"/>
          </p:cNvSpPr>
          <p:nvPr>
            <p:ph type="sldNum" sz="quarter" idx="12"/>
          </p:nvPr>
        </p:nvSpPr>
        <p:spPr>
          <a:xfrm>
            <a:off x="10862452" y="381000"/>
            <a:ext cx="643748" cy="365125"/>
          </a:xfrm>
        </p:spPr>
        <p:txBody>
          <a:bodyPr/>
          <a:lstStyle/>
          <a:p>
            <a:fld id="{F67B95D6-CB5E-4F29-A0C5-86AE9F130352}" type="slidenum">
              <a:rPr lang="ru-RU" smtClean="0"/>
              <a:pPr/>
              <a:t>‹#›</a:t>
            </a:fld>
            <a:endParaRPr lang="ru-RU" dirty="0"/>
          </a:p>
        </p:txBody>
      </p:sp>
    </p:spTree>
    <p:extLst>
      <p:ext uri="{BB962C8B-B14F-4D97-AF65-F5344CB8AC3E}">
        <p14:creationId xmlns:p14="http://schemas.microsoft.com/office/powerpoint/2010/main" xmlns="" val="3937963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036701AE-AB7F-4D22-AE16-8AEF557AE1FD}" type="datetimeFigureOut">
              <a:rPr lang="ru-RU" smtClean="0"/>
              <a:pPr/>
              <a:t>27.02.2023</a:t>
            </a:fld>
            <a:endParaRPr lang="ru-RU" dirty="0"/>
          </a:p>
        </p:txBody>
      </p:sp>
      <p:sp>
        <p:nvSpPr>
          <p:cNvPr id="6" name="Footer Placeholder 5"/>
          <p:cNvSpPr>
            <a:spLocks noGrp="1"/>
          </p:cNvSpPr>
          <p:nvPr>
            <p:ph type="ftr" sz="quarter" idx="11"/>
          </p:nvPr>
        </p:nvSpPr>
        <p:spPr>
          <a:xfrm>
            <a:off x="685800" y="379941"/>
            <a:ext cx="6991492" cy="365125"/>
          </a:xfrm>
        </p:spPr>
        <p:txBody>
          <a:bodyPr/>
          <a:lstStyle/>
          <a:p>
            <a:endParaRPr lang="ru-RU" dirty="0"/>
          </a:p>
        </p:txBody>
      </p:sp>
      <p:sp>
        <p:nvSpPr>
          <p:cNvPr id="7" name="Slide Number Placeholder 6"/>
          <p:cNvSpPr>
            <a:spLocks noGrp="1"/>
          </p:cNvSpPr>
          <p:nvPr>
            <p:ph type="sldNum" sz="quarter" idx="12"/>
          </p:nvPr>
        </p:nvSpPr>
        <p:spPr>
          <a:xfrm>
            <a:off x="10862452" y="381000"/>
            <a:ext cx="643748" cy="365125"/>
          </a:xfrm>
        </p:spPr>
        <p:txBody>
          <a:bodyPr/>
          <a:lstStyle/>
          <a:p>
            <a:fld id="{F67B95D6-CB5E-4F29-A0C5-86AE9F130352}" type="slidenum">
              <a:rPr lang="ru-RU" smtClean="0"/>
              <a:pPr/>
              <a:t>‹#›</a:t>
            </a:fld>
            <a:endParaRPr lang="ru-RU"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xmlns="" val="30704849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036701AE-AB7F-4D22-AE16-8AEF557AE1FD}" type="datetimeFigureOut">
              <a:rPr lang="ru-RU" smtClean="0"/>
              <a:pPr/>
              <a:t>27.02.2023</a:t>
            </a:fld>
            <a:endParaRPr lang="ru-RU" dirty="0"/>
          </a:p>
        </p:txBody>
      </p:sp>
      <p:sp>
        <p:nvSpPr>
          <p:cNvPr id="6" name="Footer Placeholder 5"/>
          <p:cNvSpPr>
            <a:spLocks noGrp="1"/>
          </p:cNvSpPr>
          <p:nvPr>
            <p:ph type="ftr" sz="quarter" idx="11"/>
          </p:nvPr>
        </p:nvSpPr>
        <p:spPr>
          <a:xfrm>
            <a:off x="685800" y="378883"/>
            <a:ext cx="6991492" cy="365125"/>
          </a:xfrm>
        </p:spPr>
        <p:txBody>
          <a:bodyPr/>
          <a:lstStyle/>
          <a:p>
            <a:endParaRPr lang="ru-RU" dirty="0"/>
          </a:p>
        </p:txBody>
      </p:sp>
      <p:sp>
        <p:nvSpPr>
          <p:cNvPr id="7" name="Slide Number Placeholder 6"/>
          <p:cNvSpPr>
            <a:spLocks noGrp="1"/>
          </p:cNvSpPr>
          <p:nvPr>
            <p:ph type="sldNum" sz="quarter" idx="12"/>
          </p:nvPr>
        </p:nvSpPr>
        <p:spPr>
          <a:xfrm>
            <a:off x="10862452" y="381000"/>
            <a:ext cx="643748" cy="365125"/>
          </a:xfrm>
        </p:spPr>
        <p:txBody>
          <a:bodyPr/>
          <a:lstStyle/>
          <a:p>
            <a:fld id="{F67B95D6-CB5E-4F29-A0C5-86AE9F130352}" type="slidenum">
              <a:rPr lang="ru-RU" smtClean="0"/>
              <a:pPr/>
              <a:t>‹#›</a:t>
            </a:fld>
            <a:endParaRPr lang="ru-RU" dirty="0"/>
          </a:p>
        </p:txBody>
      </p:sp>
    </p:spTree>
    <p:extLst>
      <p:ext uri="{BB962C8B-B14F-4D97-AF65-F5344CB8AC3E}">
        <p14:creationId xmlns:p14="http://schemas.microsoft.com/office/powerpoint/2010/main" xmlns="" val="29049779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036701AE-AB7F-4D22-AE16-8AEF557AE1FD}" type="datetimeFigureOut">
              <a:rPr lang="ru-RU" smtClean="0"/>
              <a:pPr/>
              <a:t>27.02.2023</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F67B95D6-CB5E-4F29-A0C5-86AE9F130352}" type="slidenum">
              <a:rPr lang="ru-RU" smtClean="0"/>
              <a:pPr/>
              <a:t>‹#›</a:t>
            </a:fld>
            <a:endParaRPr lang="ru-RU" dirty="0"/>
          </a:p>
        </p:txBody>
      </p:sp>
    </p:spTree>
    <p:extLst>
      <p:ext uri="{BB962C8B-B14F-4D97-AF65-F5344CB8AC3E}">
        <p14:creationId xmlns:p14="http://schemas.microsoft.com/office/powerpoint/2010/main" xmlns="" val="30055310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dirty="0" smtClean="0"/>
              <a:t>Вставка рисунка</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dirty="0" smtClean="0"/>
              <a:t>Вставка рисунка</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dirty="0" smtClean="0"/>
              <a:t>Вставка рисунка</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036701AE-AB7F-4D22-AE16-8AEF557AE1FD}" type="datetimeFigureOut">
              <a:rPr lang="ru-RU" smtClean="0"/>
              <a:pPr/>
              <a:t>27.02.2023</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F67B95D6-CB5E-4F29-A0C5-86AE9F130352}" type="slidenum">
              <a:rPr lang="ru-RU" smtClean="0"/>
              <a:pPr/>
              <a:t>‹#›</a:t>
            </a:fld>
            <a:endParaRPr lang="ru-RU" dirty="0"/>
          </a:p>
        </p:txBody>
      </p:sp>
    </p:spTree>
    <p:extLst>
      <p:ext uri="{BB962C8B-B14F-4D97-AF65-F5344CB8AC3E}">
        <p14:creationId xmlns:p14="http://schemas.microsoft.com/office/powerpoint/2010/main" xmlns="" val="24131952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36701AE-AB7F-4D22-AE16-8AEF557AE1FD}" type="datetimeFigureOut">
              <a:rPr lang="ru-RU" smtClean="0"/>
              <a:pPr/>
              <a:t>27.02.2023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F67B95D6-CB5E-4F29-A0C5-86AE9F130352}" type="slidenum">
              <a:rPr lang="ru-RU" smtClean="0"/>
              <a:pPr/>
              <a:t>‹#›</a:t>
            </a:fld>
            <a:endParaRPr lang="ru-RU" dirty="0"/>
          </a:p>
        </p:txBody>
      </p:sp>
    </p:spTree>
    <p:extLst>
      <p:ext uri="{BB962C8B-B14F-4D97-AF65-F5344CB8AC3E}">
        <p14:creationId xmlns:p14="http://schemas.microsoft.com/office/powerpoint/2010/main" xmlns="" val="30460947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036701AE-AB7F-4D22-AE16-8AEF557AE1FD}" type="datetimeFigureOut">
              <a:rPr lang="ru-RU" smtClean="0"/>
              <a:pPr/>
              <a:t>27.02.2023</a:t>
            </a:fld>
            <a:endParaRPr lang="ru-RU" dirty="0"/>
          </a:p>
        </p:txBody>
      </p:sp>
      <p:sp>
        <p:nvSpPr>
          <p:cNvPr id="5" name="Footer Placeholder 4"/>
          <p:cNvSpPr>
            <a:spLocks noGrp="1"/>
          </p:cNvSpPr>
          <p:nvPr>
            <p:ph type="ftr" sz="quarter" idx="11"/>
          </p:nvPr>
        </p:nvSpPr>
        <p:spPr>
          <a:xfrm>
            <a:off x="685800" y="381000"/>
            <a:ext cx="6991492" cy="365125"/>
          </a:xfrm>
        </p:spPr>
        <p:txBody>
          <a:bodyPr/>
          <a:lstStyle/>
          <a:p>
            <a:endParaRPr lang="ru-RU" dirty="0"/>
          </a:p>
        </p:txBody>
      </p:sp>
      <p:sp>
        <p:nvSpPr>
          <p:cNvPr id="6" name="Slide Number Placeholder 5"/>
          <p:cNvSpPr>
            <a:spLocks noGrp="1"/>
          </p:cNvSpPr>
          <p:nvPr>
            <p:ph type="sldNum" sz="quarter" idx="12"/>
          </p:nvPr>
        </p:nvSpPr>
        <p:spPr>
          <a:xfrm>
            <a:off x="10862452" y="381000"/>
            <a:ext cx="643748" cy="365125"/>
          </a:xfrm>
        </p:spPr>
        <p:txBody>
          <a:bodyPr/>
          <a:lstStyle/>
          <a:p>
            <a:fld id="{F67B95D6-CB5E-4F29-A0C5-86AE9F130352}" type="slidenum">
              <a:rPr lang="ru-RU" smtClean="0"/>
              <a:pPr/>
              <a:t>‹#›</a:t>
            </a:fld>
            <a:endParaRPr lang="ru-RU" dirty="0"/>
          </a:p>
        </p:txBody>
      </p:sp>
    </p:spTree>
    <p:extLst>
      <p:ext uri="{BB962C8B-B14F-4D97-AF65-F5344CB8AC3E}">
        <p14:creationId xmlns:p14="http://schemas.microsoft.com/office/powerpoint/2010/main" xmlns="" val="3313451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36701AE-AB7F-4D22-AE16-8AEF557AE1FD}" type="datetimeFigureOut">
              <a:rPr lang="ru-RU" smtClean="0"/>
              <a:pPr/>
              <a:t>27.02.2023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F67B95D6-CB5E-4F29-A0C5-86AE9F130352}" type="slidenum">
              <a:rPr lang="ru-RU" smtClean="0"/>
              <a:pPr/>
              <a:t>‹#›</a:t>
            </a:fld>
            <a:endParaRPr lang="ru-RU" dirty="0"/>
          </a:p>
        </p:txBody>
      </p:sp>
    </p:spTree>
    <p:extLst>
      <p:ext uri="{BB962C8B-B14F-4D97-AF65-F5344CB8AC3E}">
        <p14:creationId xmlns:p14="http://schemas.microsoft.com/office/powerpoint/2010/main" xmlns="" val="2668821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ru-RU" smtClean="0"/>
              <a:t>Образец заголовка</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036701AE-AB7F-4D22-AE16-8AEF557AE1FD}" type="datetimeFigureOut">
              <a:rPr lang="ru-RU" smtClean="0"/>
              <a:pPr/>
              <a:t>27.02.2023</a:t>
            </a:fld>
            <a:endParaRPr lang="ru-RU" dirty="0"/>
          </a:p>
        </p:txBody>
      </p:sp>
      <p:sp>
        <p:nvSpPr>
          <p:cNvPr id="5" name="Footer Placeholder 4"/>
          <p:cNvSpPr>
            <a:spLocks noGrp="1"/>
          </p:cNvSpPr>
          <p:nvPr>
            <p:ph type="ftr" sz="quarter" idx="11"/>
          </p:nvPr>
        </p:nvSpPr>
        <p:spPr>
          <a:xfrm>
            <a:off x="685800" y="381001"/>
            <a:ext cx="6991492" cy="364065"/>
          </a:xfrm>
        </p:spPr>
        <p:txBody>
          <a:bodyPr/>
          <a:lstStyle/>
          <a:p>
            <a:endParaRPr lang="ru-RU" dirty="0"/>
          </a:p>
        </p:txBody>
      </p:sp>
      <p:sp>
        <p:nvSpPr>
          <p:cNvPr id="6" name="Slide Number Placeholder 5"/>
          <p:cNvSpPr>
            <a:spLocks noGrp="1"/>
          </p:cNvSpPr>
          <p:nvPr>
            <p:ph type="sldNum" sz="quarter" idx="12"/>
          </p:nvPr>
        </p:nvSpPr>
        <p:spPr>
          <a:xfrm>
            <a:off x="10862452" y="381000"/>
            <a:ext cx="643748" cy="365125"/>
          </a:xfrm>
        </p:spPr>
        <p:txBody>
          <a:bodyPr/>
          <a:lstStyle/>
          <a:p>
            <a:fld id="{F67B95D6-CB5E-4F29-A0C5-86AE9F130352}" type="slidenum">
              <a:rPr lang="ru-RU" smtClean="0"/>
              <a:pPr/>
              <a:t>‹#›</a:t>
            </a:fld>
            <a:endParaRPr lang="ru-RU" dirty="0"/>
          </a:p>
        </p:txBody>
      </p:sp>
    </p:spTree>
    <p:extLst>
      <p:ext uri="{BB962C8B-B14F-4D97-AF65-F5344CB8AC3E}">
        <p14:creationId xmlns:p14="http://schemas.microsoft.com/office/powerpoint/2010/main" xmlns="" val="2281155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36701AE-AB7F-4D22-AE16-8AEF557AE1FD}" type="datetimeFigureOut">
              <a:rPr lang="ru-RU" smtClean="0"/>
              <a:pPr/>
              <a:t>27.02.2023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F67B95D6-CB5E-4F29-A0C5-86AE9F130352}" type="slidenum">
              <a:rPr lang="ru-RU" smtClean="0"/>
              <a:pPr/>
              <a:t>‹#›</a:t>
            </a:fld>
            <a:endParaRPr lang="ru-RU" dirty="0"/>
          </a:p>
        </p:txBody>
      </p:sp>
    </p:spTree>
    <p:extLst>
      <p:ext uri="{BB962C8B-B14F-4D97-AF65-F5344CB8AC3E}">
        <p14:creationId xmlns:p14="http://schemas.microsoft.com/office/powerpoint/2010/main" xmlns="" val="1361692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5800" y="3132666"/>
            <a:ext cx="5311775" cy="308601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3132666"/>
            <a:ext cx="5334000" cy="308601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36701AE-AB7F-4D22-AE16-8AEF557AE1FD}" type="datetimeFigureOut">
              <a:rPr lang="ru-RU" smtClean="0"/>
              <a:pPr/>
              <a:t>27.02.2023</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F67B95D6-CB5E-4F29-A0C5-86AE9F130352}" type="slidenum">
              <a:rPr lang="ru-RU" smtClean="0"/>
              <a:pPr/>
              <a:t>‹#›</a:t>
            </a:fld>
            <a:endParaRPr lang="ru-RU" dirty="0"/>
          </a:p>
        </p:txBody>
      </p:sp>
    </p:spTree>
    <p:extLst>
      <p:ext uri="{BB962C8B-B14F-4D97-AF65-F5344CB8AC3E}">
        <p14:creationId xmlns:p14="http://schemas.microsoft.com/office/powerpoint/2010/main" xmlns="" val="1778172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036701AE-AB7F-4D22-AE16-8AEF557AE1FD}" type="datetimeFigureOut">
              <a:rPr lang="ru-RU" smtClean="0"/>
              <a:pPr/>
              <a:t>27.02.2023</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F67B95D6-CB5E-4F29-A0C5-86AE9F130352}" type="slidenum">
              <a:rPr lang="ru-RU" smtClean="0"/>
              <a:pPr/>
              <a:t>‹#›</a:t>
            </a:fld>
            <a:endParaRPr lang="ru-RU" dirty="0"/>
          </a:p>
        </p:txBody>
      </p:sp>
    </p:spTree>
    <p:extLst>
      <p:ext uri="{BB962C8B-B14F-4D97-AF65-F5344CB8AC3E}">
        <p14:creationId xmlns:p14="http://schemas.microsoft.com/office/powerpoint/2010/main" xmlns="" val="1417598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701AE-AB7F-4D22-AE16-8AEF557AE1FD}" type="datetimeFigureOut">
              <a:rPr lang="ru-RU" smtClean="0"/>
              <a:pPr/>
              <a:t>27.02.2023</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F67B95D6-CB5E-4F29-A0C5-86AE9F130352}" type="slidenum">
              <a:rPr lang="ru-RU" smtClean="0"/>
              <a:pPr/>
              <a:t>‹#›</a:t>
            </a:fld>
            <a:endParaRPr lang="ru-RU" dirty="0"/>
          </a:p>
        </p:txBody>
      </p:sp>
    </p:spTree>
    <p:extLst>
      <p:ext uri="{BB962C8B-B14F-4D97-AF65-F5344CB8AC3E}">
        <p14:creationId xmlns:p14="http://schemas.microsoft.com/office/powerpoint/2010/main" xmlns="" val="4130672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ru-RU" smtClean="0"/>
              <a:t>Образец заголовка</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036701AE-AB7F-4D22-AE16-8AEF557AE1FD}" type="datetimeFigureOut">
              <a:rPr lang="ru-RU" smtClean="0"/>
              <a:pPr/>
              <a:t>27.02.2023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F67B95D6-CB5E-4F29-A0C5-86AE9F130352}" type="slidenum">
              <a:rPr lang="ru-RU" smtClean="0"/>
              <a:pPr/>
              <a:t>‹#›</a:t>
            </a:fld>
            <a:endParaRPr lang="ru-RU" dirty="0"/>
          </a:p>
        </p:txBody>
      </p:sp>
    </p:spTree>
    <p:extLst>
      <p:ext uri="{BB962C8B-B14F-4D97-AF65-F5344CB8AC3E}">
        <p14:creationId xmlns:p14="http://schemas.microsoft.com/office/powerpoint/2010/main" xmlns="" val="2397022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036701AE-AB7F-4D22-AE16-8AEF557AE1FD}" type="datetimeFigureOut">
              <a:rPr lang="ru-RU" smtClean="0"/>
              <a:pPr/>
              <a:t>27.02.2023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F67B95D6-CB5E-4F29-A0C5-86AE9F130352}" type="slidenum">
              <a:rPr lang="ru-RU" smtClean="0"/>
              <a:pPr/>
              <a:t>‹#›</a:t>
            </a:fld>
            <a:endParaRPr lang="ru-RU" dirty="0"/>
          </a:p>
        </p:txBody>
      </p:sp>
    </p:spTree>
    <p:extLst>
      <p:ext uri="{BB962C8B-B14F-4D97-AF65-F5344CB8AC3E}">
        <p14:creationId xmlns:p14="http://schemas.microsoft.com/office/powerpoint/2010/main" xmlns="" val="566480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36701AE-AB7F-4D22-AE16-8AEF557AE1FD}" type="datetimeFigureOut">
              <a:rPr lang="ru-RU" smtClean="0"/>
              <a:pPr/>
              <a:t>27.02.2023</a:t>
            </a:fld>
            <a:endParaRPr lang="ru-RU"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ru-RU"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67B95D6-CB5E-4F29-A0C5-86AE9F130352}" type="slidenum">
              <a:rPr lang="ru-RU" smtClean="0"/>
              <a:pPr/>
              <a:t>‹#›</a:t>
            </a:fld>
            <a:endParaRPr lang="ru-RU" dirty="0"/>
          </a:p>
        </p:txBody>
      </p:sp>
    </p:spTree>
    <p:extLst>
      <p:ext uri="{BB962C8B-B14F-4D97-AF65-F5344CB8AC3E}">
        <p14:creationId xmlns:p14="http://schemas.microsoft.com/office/powerpoint/2010/main" xmlns="" val="288555881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useBgFill="1">
        <p:nvSpPr>
          <p:cNvPr id="2" name="Заголовок 1"/>
          <p:cNvSpPr>
            <a:spLocks noGrp="1"/>
          </p:cNvSpPr>
          <p:nvPr>
            <p:ph type="ctrTitle"/>
          </p:nvPr>
        </p:nvSpPr>
        <p:spPr>
          <a:xfrm>
            <a:off x="1371600" y="1168400"/>
            <a:ext cx="9448800" cy="2460101"/>
          </a:xfrm>
        </p:spPr>
        <p:txBody>
          <a:bodyPr>
            <a:normAutofit fontScale="90000"/>
          </a:bodyPr>
          <a:lstStyle/>
          <a:p>
            <a:pPr algn="ctr"/>
            <a:r>
              <a:rPr lang="uk-UA" b="1" dirty="0" smtClean="0">
                <a:solidFill>
                  <a:schemeClr val="accent5">
                    <a:lumMod val="75000"/>
                  </a:schemeClr>
                </a:solidFill>
                <a:latin typeface="Times New Roman" panose="02020603050405020304" pitchFamily="18" charset="0"/>
                <a:cs typeface="Times New Roman" panose="02020603050405020304" pitchFamily="18" charset="0"/>
              </a:rPr>
              <a:t>ОПИС ДОСВІДУ РОБОТИ вчителя початкових класів</a:t>
            </a:r>
            <a:endParaRPr lang="ru-RU"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1371600" y="3628501"/>
            <a:ext cx="9448800" cy="685800"/>
          </a:xfrm>
        </p:spPr>
        <p:style>
          <a:lnRef idx="1">
            <a:schemeClr val="accent2"/>
          </a:lnRef>
          <a:fillRef idx="3">
            <a:schemeClr val="accent2"/>
          </a:fillRef>
          <a:effectRef idx="2">
            <a:schemeClr val="accent2"/>
          </a:effectRef>
          <a:fontRef idx="minor">
            <a:schemeClr val="lt1"/>
          </a:fontRef>
        </p:style>
        <p:txBody>
          <a:bodyPr>
            <a:noAutofit/>
          </a:bodyPr>
          <a:lstStyle/>
          <a:p>
            <a:pPr algn="ctr"/>
            <a:r>
              <a:rPr lang="ru-RU" sz="4400" b="1" i="1" dirty="0" smtClean="0">
                <a:latin typeface="Times New Roman" panose="02020603050405020304" pitchFamily="18" charset="0"/>
                <a:cs typeface="Times New Roman" panose="02020603050405020304" pitchFamily="18" charset="0"/>
              </a:rPr>
              <a:t> </a:t>
            </a:r>
            <a:r>
              <a:rPr lang="ru-RU" sz="4400" b="1" i="1" dirty="0" smtClean="0">
                <a:solidFill>
                  <a:srgbClr val="FFFF00"/>
                </a:solidFill>
                <a:latin typeface="Times New Roman" panose="02020603050405020304" pitchFamily="18" charset="0"/>
                <a:cs typeface="Times New Roman" panose="02020603050405020304" pitchFamily="18" charset="0"/>
              </a:rPr>
              <a:t>Приставки </a:t>
            </a:r>
            <a:r>
              <a:rPr lang="ru-RU" sz="4400" b="1" i="1" dirty="0" err="1" smtClean="0">
                <a:solidFill>
                  <a:srgbClr val="FFFF00"/>
                </a:solidFill>
                <a:latin typeface="Times New Roman" panose="02020603050405020304" pitchFamily="18" charset="0"/>
                <a:cs typeface="Times New Roman" panose="02020603050405020304" pitchFamily="18" charset="0"/>
              </a:rPr>
              <a:t>Ірини</a:t>
            </a:r>
            <a:r>
              <a:rPr lang="ru-RU" sz="4400" b="1" i="1" dirty="0" smtClean="0">
                <a:solidFill>
                  <a:srgbClr val="FFFF00"/>
                </a:solidFill>
                <a:latin typeface="Times New Roman" panose="02020603050405020304" pitchFamily="18" charset="0"/>
                <a:cs typeface="Times New Roman" panose="02020603050405020304" pitchFamily="18" charset="0"/>
              </a:rPr>
              <a:t> </a:t>
            </a:r>
            <a:r>
              <a:rPr lang="ru-RU" sz="4400" b="1" i="1" dirty="0" err="1" smtClean="0">
                <a:solidFill>
                  <a:srgbClr val="FFFF00"/>
                </a:solidFill>
                <a:latin typeface="Times New Roman" panose="02020603050405020304" pitchFamily="18" charset="0"/>
                <a:cs typeface="Times New Roman" panose="02020603050405020304" pitchFamily="18" charset="0"/>
              </a:rPr>
              <a:t>Василівни</a:t>
            </a:r>
            <a:endParaRPr lang="ru-RU" sz="4400" b="1" i="1" dirty="0">
              <a:solidFill>
                <a:srgbClr val="FFFF00"/>
              </a:solidFill>
              <a:latin typeface="Times New Roman" panose="02020603050405020304" pitchFamily="18" charset="0"/>
              <a:cs typeface="Times New Roman" panose="02020603050405020304" pitchFamily="18" charset="0"/>
            </a:endParaRPr>
          </a:p>
        </p:txBody>
      </p:sp>
      <p:sp>
        <p:nvSpPr>
          <p:cNvPr id="24578" name="AutoShape 2" descr="Пучки Червона Калина на білий"/>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26" name="Picture 2" descr="C:\Users\user\Desktop\зображення_viber_2023-02-17_18-50-14-770.png"/>
          <p:cNvPicPr>
            <a:picLocks noChangeAspect="1" noChangeArrowheads="1"/>
          </p:cNvPicPr>
          <p:nvPr/>
        </p:nvPicPr>
        <p:blipFill>
          <a:blip r:embed="rId2"/>
          <a:srcRect/>
          <a:stretch>
            <a:fillRect/>
          </a:stretch>
        </p:blipFill>
        <p:spPr bwMode="auto">
          <a:xfrm>
            <a:off x="9739702" y="1777517"/>
            <a:ext cx="2452298" cy="2416835"/>
          </a:xfrm>
          <a:prstGeom prst="rect">
            <a:avLst/>
          </a:prstGeom>
          <a:noFill/>
        </p:spPr>
      </p:pic>
    </p:spTree>
    <p:extLst>
      <p:ext uri="{BB962C8B-B14F-4D97-AF65-F5344CB8AC3E}">
        <p14:creationId xmlns:p14="http://schemas.microsoft.com/office/powerpoint/2010/main" xmlns="" val="447233099"/>
      </p:ext>
    </p:extLst>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 calcmode="lin" valueType="num">
                                      <p:cBhvr>
                                        <p:cTn id="15" dur="1000" fill="hold"/>
                                        <p:tgtEl>
                                          <p:spTgt spid="3">
                                            <p:bg/>
                                          </p:spTgt>
                                        </p:tgtEl>
                                        <p:attrNameLst>
                                          <p:attrName>ppt_w</p:attrName>
                                        </p:attrNameLst>
                                      </p:cBhvr>
                                      <p:tavLst>
                                        <p:tav tm="0">
                                          <p:val>
                                            <p:fltVal val="0"/>
                                          </p:val>
                                        </p:tav>
                                        <p:tav tm="100000">
                                          <p:val>
                                            <p:strVal val="#ppt_w"/>
                                          </p:val>
                                        </p:tav>
                                      </p:tavLst>
                                    </p:anim>
                                    <p:anim calcmode="lin" valueType="num">
                                      <p:cBhvr>
                                        <p:cTn id="16" dur="1000" fill="hold"/>
                                        <p:tgtEl>
                                          <p:spTgt spid="3">
                                            <p:bg/>
                                          </p:spTgt>
                                        </p:tgtEl>
                                        <p:attrNameLst>
                                          <p:attrName>ppt_h</p:attrName>
                                        </p:attrNameLst>
                                      </p:cBhvr>
                                      <p:tavLst>
                                        <p:tav tm="0">
                                          <p:val>
                                            <p:fltVal val="0"/>
                                          </p:val>
                                        </p:tav>
                                        <p:tav tm="100000">
                                          <p:val>
                                            <p:strVal val="#ppt_h"/>
                                          </p:val>
                                        </p:tav>
                                      </p:tavLst>
                                    </p:anim>
                                    <p:anim calcmode="lin" valueType="num">
                                      <p:cBhvr>
                                        <p:cTn id="17" dur="1000" fill="hold"/>
                                        <p:tgtEl>
                                          <p:spTgt spid="3">
                                            <p:bg/>
                                          </p:spTgt>
                                        </p:tgtEl>
                                        <p:attrNameLst>
                                          <p:attrName>style.rotation</p:attrName>
                                        </p:attrNameLst>
                                      </p:cBhvr>
                                      <p:tavLst>
                                        <p:tav tm="0">
                                          <p:val>
                                            <p:fltVal val="90"/>
                                          </p:val>
                                        </p:tav>
                                        <p:tav tm="100000">
                                          <p:val>
                                            <p:fltVal val="0"/>
                                          </p:val>
                                        </p:tav>
                                      </p:tavLst>
                                    </p:anim>
                                    <p:animEffect transition="in" filter="fade">
                                      <p:cBhvr>
                                        <p:cTn id="18" dur="1000"/>
                                        <p:tgtEl>
                                          <p:spTgt spid="3">
                                            <p:bg/>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054550" y="862737"/>
            <a:ext cx="5805577" cy="1811866"/>
          </a:xfrm>
          <a:solidFill>
            <a:schemeClr val="accent4">
              <a:lumMod val="50000"/>
            </a:schemeClr>
          </a:solidFill>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r>
              <a:rPr lang="ru-RU" sz="4000" b="1" dirty="0" smtClean="0">
                <a:solidFill>
                  <a:srgbClr val="FFFF00"/>
                </a:solidFill>
                <a:latin typeface="Times New Roman" panose="02020603050405020304" pitchFamily="18" charset="0"/>
                <a:cs typeface="Times New Roman" panose="02020603050405020304" pitchFamily="18" charset="0"/>
              </a:rPr>
              <a:t/>
            </a:r>
            <a:br>
              <a:rPr lang="ru-RU" sz="4000" b="1" dirty="0" smtClean="0">
                <a:solidFill>
                  <a:srgbClr val="FFFF00"/>
                </a:solidFill>
                <a:latin typeface="Times New Roman" panose="02020603050405020304" pitchFamily="18" charset="0"/>
                <a:cs typeface="Times New Roman" panose="02020603050405020304" pitchFamily="18" charset="0"/>
              </a:rPr>
            </a:br>
            <a:r>
              <a:rPr lang="ru-RU" sz="4000" b="1" dirty="0">
                <a:solidFill>
                  <a:srgbClr val="FFFF00"/>
                </a:solidFill>
                <a:latin typeface="Times New Roman" panose="02020603050405020304" pitchFamily="18" charset="0"/>
                <a:cs typeface="Times New Roman" panose="02020603050405020304" pitchFamily="18" charset="0"/>
              </a:rPr>
              <a:t/>
            </a:r>
            <a:br>
              <a:rPr lang="ru-RU" sz="4000" b="1" dirty="0">
                <a:solidFill>
                  <a:srgbClr val="FFFF00"/>
                </a:solidFill>
                <a:latin typeface="Times New Roman" panose="02020603050405020304" pitchFamily="18" charset="0"/>
                <a:cs typeface="Times New Roman" panose="02020603050405020304" pitchFamily="18" charset="0"/>
              </a:rPr>
            </a:br>
            <a:r>
              <a:rPr lang="ru-RU" sz="4000" b="1" dirty="0" smtClean="0">
                <a:solidFill>
                  <a:srgbClr val="FFFF00"/>
                </a:solidFill>
                <a:latin typeface="Times New Roman" panose="02020603050405020304" pitchFamily="18" charset="0"/>
                <a:cs typeface="Times New Roman" panose="02020603050405020304" pitchFamily="18" charset="0"/>
              </a:rPr>
              <a:t/>
            </a:r>
            <a:br>
              <a:rPr lang="ru-RU" sz="4000" b="1" dirty="0" smtClean="0">
                <a:solidFill>
                  <a:srgbClr val="FFFF00"/>
                </a:solidFill>
                <a:latin typeface="Times New Roman" panose="02020603050405020304" pitchFamily="18" charset="0"/>
                <a:cs typeface="Times New Roman" panose="02020603050405020304" pitchFamily="18" charset="0"/>
              </a:rPr>
            </a:br>
            <a:r>
              <a:rPr lang="ru-RU" sz="4000" b="1" dirty="0">
                <a:solidFill>
                  <a:srgbClr val="FFFF00"/>
                </a:solidFill>
                <a:latin typeface="Times New Roman" panose="02020603050405020304" pitchFamily="18" charset="0"/>
                <a:cs typeface="Times New Roman" panose="02020603050405020304" pitchFamily="18" charset="0"/>
              </a:rPr>
              <a:t/>
            </a:r>
            <a:br>
              <a:rPr lang="ru-RU" sz="4000" b="1" dirty="0">
                <a:solidFill>
                  <a:srgbClr val="FFFF00"/>
                </a:solidFill>
                <a:latin typeface="Times New Roman" panose="02020603050405020304" pitchFamily="18" charset="0"/>
                <a:cs typeface="Times New Roman" panose="02020603050405020304" pitchFamily="18" charset="0"/>
              </a:rPr>
            </a:br>
            <a:r>
              <a:rPr lang="ru-RU" sz="4000" b="1" dirty="0" smtClean="0">
                <a:solidFill>
                  <a:srgbClr val="FFFF00"/>
                </a:solidFill>
                <a:latin typeface="Times New Roman" panose="02020603050405020304" pitchFamily="18" charset="0"/>
                <a:cs typeface="Times New Roman" panose="02020603050405020304" pitchFamily="18" charset="0"/>
              </a:rPr>
              <a:t/>
            </a:r>
            <a:br>
              <a:rPr lang="ru-RU" sz="4000" b="1" dirty="0" smtClean="0">
                <a:solidFill>
                  <a:srgbClr val="FFFF00"/>
                </a:solidFill>
                <a:latin typeface="Times New Roman" panose="02020603050405020304" pitchFamily="18" charset="0"/>
                <a:cs typeface="Times New Roman" panose="02020603050405020304" pitchFamily="18" charset="0"/>
              </a:rPr>
            </a:br>
            <a:r>
              <a:rPr lang="ru-RU" sz="4000" b="1" dirty="0">
                <a:solidFill>
                  <a:srgbClr val="FFFF00"/>
                </a:solidFill>
                <a:latin typeface="Times New Roman" panose="02020603050405020304" pitchFamily="18" charset="0"/>
                <a:cs typeface="Times New Roman" panose="02020603050405020304" pitchFamily="18" charset="0"/>
              </a:rPr>
              <a:t/>
            </a:r>
            <a:br>
              <a:rPr lang="ru-RU" sz="4000" b="1" dirty="0">
                <a:solidFill>
                  <a:srgbClr val="FFFF00"/>
                </a:solidFill>
                <a:latin typeface="Times New Roman" panose="02020603050405020304" pitchFamily="18" charset="0"/>
                <a:cs typeface="Times New Roman" panose="02020603050405020304" pitchFamily="18" charset="0"/>
              </a:rPr>
            </a:br>
            <a:r>
              <a:rPr lang="ru-RU" sz="4000" b="1" dirty="0" smtClean="0">
                <a:solidFill>
                  <a:srgbClr val="FFFF00"/>
                </a:solidFill>
                <a:latin typeface="Times New Roman" panose="02020603050405020304" pitchFamily="18" charset="0"/>
                <a:cs typeface="Times New Roman" panose="02020603050405020304" pitchFamily="18" charset="0"/>
              </a:rPr>
              <a:t/>
            </a:r>
            <a:br>
              <a:rPr lang="ru-RU" sz="4000" b="1" dirty="0" smtClean="0">
                <a:solidFill>
                  <a:srgbClr val="FFFF00"/>
                </a:solidFill>
                <a:latin typeface="Times New Roman" panose="02020603050405020304" pitchFamily="18" charset="0"/>
                <a:cs typeface="Times New Roman" panose="02020603050405020304" pitchFamily="18" charset="0"/>
              </a:rPr>
            </a:br>
            <a:r>
              <a:rPr lang="ru-RU" sz="4000" b="1" dirty="0">
                <a:solidFill>
                  <a:srgbClr val="FFFF00"/>
                </a:solidFill>
                <a:latin typeface="Times New Roman" panose="02020603050405020304" pitchFamily="18" charset="0"/>
                <a:cs typeface="Times New Roman" panose="02020603050405020304" pitchFamily="18" charset="0"/>
              </a:rPr>
              <a:t/>
            </a:r>
            <a:br>
              <a:rPr lang="ru-RU" sz="4000" b="1" dirty="0">
                <a:solidFill>
                  <a:srgbClr val="FFFF00"/>
                </a:solidFill>
                <a:latin typeface="Times New Roman" panose="02020603050405020304" pitchFamily="18" charset="0"/>
                <a:cs typeface="Times New Roman" panose="02020603050405020304" pitchFamily="18" charset="0"/>
              </a:rPr>
            </a:br>
            <a:r>
              <a:rPr lang="ru-RU" sz="4000" b="1" dirty="0" smtClean="0">
                <a:solidFill>
                  <a:srgbClr val="FFFF00"/>
                </a:solidFill>
                <a:latin typeface="Times New Roman" panose="02020603050405020304" pitchFamily="18" charset="0"/>
                <a:cs typeface="Times New Roman" panose="02020603050405020304" pitchFamily="18" charset="0"/>
              </a:rPr>
              <a:t/>
            </a:r>
            <a:br>
              <a:rPr lang="ru-RU" sz="4000" b="1" dirty="0" smtClean="0">
                <a:solidFill>
                  <a:srgbClr val="FFFF00"/>
                </a:solidFill>
                <a:latin typeface="Times New Roman" panose="02020603050405020304" pitchFamily="18" charset="0"/>
                <a:cs typeface="Times New Roman" panose="02020603050405020304" pitchFamily="18" charset="0"/>
              </a:rPr>
            </a:br>
            <a:r>
              <a:rPr lang="ru-RU" sz="4000" b="1" dirty="0">
                <a:solidFill>
                  <a:srgbClr val="FFFF00"/>
                </a:solidFill>
                <a:latin typeface="Times New Roman" panose="02020603050405020304" pitchFamily="18" charset="0"/>
                <a:cs typeface="Times New Roman" panose="02020603050405020304" pitchFamily="18" charset="0"/>
              </a:rPr>
              <a:t/>
            </a:r>
            <a:br>
              <a:rPr lang="ru-RU" sz="4000" b="1" dirty="0">
                <a:solidFill>
                  <a:srgbClr val="FFFF00"/>
                </a:solidFill>
                <a:latin typeface="Times New Roman" panose="02020603050405020304" pitchFamily="18" charset="0"/>
                <a:cs typeface="Times New Roman" panose="02020603050405020304" pitchFamily="18" charset="0"/>
              </a:rPr>
            </a:br>
            <a:r>
              <a:rPr lang="ru-RU" sz="4000" b="1" dirty="0" smtClean="0">
                <a:solidFill>
                  <a:srgbClr val="FFFF00"/>
                </a:solidFill>
                <a:latin typeface="Times New Roman" panose="02020603050405020304" pitchFamily="18" charset="0"/>
                <a:cs typeface="Times New Roman" panose="02020603050405020304" pitchFamily="18" charset="0"/>
              </a:rPr>
              <a:t/>
            </a:r>
            <a:br>
              <a:rPr lang="ru-RU" sz="4000" b="1" dirty="0" smtClean="0">
                <a:solidFill>
                  <a:srgbClr val="FFFF00"/>
                </a:solidFill>
                <a:latin typeface="Times New Roman" panose="02020603050405020304" pitchFamily="18" charset="0"/>
                <a:cs typeface="Times New Roman" panose="02020603050405020304" pitchFamily="18" charset="0"/>
              </a:rPr>
            </a:br>
            <a:r>
              <a:rPr lang="ru-RU" sz="4000" b="1" dirty="0">
                <a:solidFill>
                  <a:srgbClr val="FFFF00"/>
                </a:solidFill>
                <a:latin typeface="Times New Roman" panose="02020603050405020304" pitchFamily="18" charset="0"/>
                <a:cs typeface="Times New Roman" panose="02020603050405020304" pitchFamily="18" charset="0"/>
              </a:rPr>
              <a:t/>
            </a:r>
            <a:br>
              <a:rPr lang="ru-RU" sz="4000" b="1" dirty="0">
                <a:solidFill>
                  <a:srgbClr val="FFFF00"/>
                </a:solidFill>
                <a:latin typeface="Times New Roman" panose="02020603050405020304" pitchFamily="18" charset="0"/>
                <a:cs typeface="Times New Roman" panose="02020603050405020304" pitchFamily="18" charset="0"/>
              </a:rPr>
            </a:br>
            <a:r>
              <a:rPr lang="ru-RU" sz="4000" b="1" dirty="0" smtClean="0">
                <a:solidFill>
                  <a:srgbClr val="FFFF00"/>
                </a:solidFill>
                <a:latin typeface="Times New Roman" panose="02020603050405020304" pitchFamily="18" charset="0"/>
                <a:cs typeface="Times New Roman" panose="02020603050405020304" pitchFamily="18" charset="0"/>
              </a:rPr>
              <a:t/>
            </a:r>
            <a:br>
              <a:rPr lang="ru-RU" sz="4000" b="1" dirty="0" smtClean="0">
                <a:solidFill>
                  <a:srgbClr val="FFFF00"/>
                </a:solidFill>
                <a:latin typeface="Times New Roman" panose="02020603050405020304" pitchFamily="18" charset="0"/>
                <a:cs typeface="Times New Roman" panose="02020603050405020304" pitchFamily="18" charset="0"/>
              </a:rPr>
            </a:br>
            <a:r>
              <a:rPr lang="ru-RU" sz="4000" b="1" dirty="0">
                <a:solidFill>
                  <a:srgbClr val="FFFF00"/>
                </a:solidFill>
                <a:latin typeface="Times New Roman" panose="02020603050405020304" pitchFamily="18" charset="0"/>
                <a:cs typeface="Times New Roman" panose="02020603050405020304" pitchFamily="18" charset="0"/>
              </a:rPr>
              <a:t/>
            </a:r>
            <a:br>
              <a:rPr lang="ru-RU" sz="4000" b="1" dirty="0">
                <a:solidFill>
                  <a:srgbClr val="FFFF00"/>
                </a:solidFill>
                <a:latin typeface="Times New Roman" panose="02020603050405020304" pitchFamily="18" charset="0"/>
                <a:cs typeface="Times New Roman" panose="02020603050405020304" pitchFamily="18" charset="0"/>
              </a:rPr>
            </a:br>
            <a:r>
              <a:rPr lang="ru-RU" sz="4000" b="1" dirty="0" smtClean="0">
                <a:solidFill>
                  <a:srgbClr val="FFFF00"/>
                </a:solidFill>
                <a:latin typeface="Times New Roman" panose="02020603050405020304" pitchFamily="18" charset="0"/>
                <a:cs typeface="Times New Roman" panose="02020603050405020304" pitchFamily="18" charset="0"/>
              </a:rPr>
              <a:t/>
            </a:r>
            <a:br>
              <a:rPr lang="ru-RU" sz="4000" b="1" dirty="0" smtClean="0">
                <a:solidFill>
                  <a:srgbClr val="FFFF00"/>
                </a:solidFill>
                <a:latin typeface="Times New Roman" panose="02020603050405020304" pitchFamily="18" charset="0"/>
                <a:cs typeface="Times New Roman" panose="02020603050405020304" pitchFamily="18" charset="0"/>
              </a:rPr>
            </a:br>
            <a:r>
              <a:rPr lang="ru-RU" sz="4000" b="1" dirty="0" smtClean="0">
                <a:solidFill>
                  <a:srgbClr val="FFFF00"/>
                </a:solidFill>
                <a:latin typeface="Times New Roman" panose="02020603050405020304" pitchFamily="18" charset="0"/>
                <a:cs typeface="Times New Roman" panose="02020603050405020304" pitchFamily="18" charset="0"/>
              </a:rPr>
              <a:t/>
            </a:r>
            <a:br>
              <a:rPr lang="ru-RU" sz="4000" b="1" dirty="0" smtClean="0">
                <a:solidFill>
                  <a:srgbClr val="FFFF00"/>
                </a:solidFill>
                <a:latin typeface="Times New Roman" panose="02020603050405020304" pitchFamily="18" charset="0"/>
                <a:cs typeface="Times New Roman" panose="02020603050405020304" pitchFamily="18" charset="0"/>
              </a:rPr>
            </a:br>
            <a:r>
              <a:rPr lang="ru-RU" sz="4000" b="1" dirty="0">
                <a:solidFill>
                  <a:srgbClr val="FFFF00"/>
                </a:solidFill>
                <a:latin typeface="Times New Roman" panose="02020603050405020304" pitchFamily="18" charset="0"/>
                <a:cs typeface="Times New Roman" panose="02020603050405020304" pitchFamily="18" charset="0"/>
              </a:rPr>
              <a:t/>
            </a:r>
            <a:br>
              <a:rPr lang="ru-RU" sz="4000" b="1" dirty="0">
                <a:solidFill>
                  <a:srgbClr val="FFFF00"/>
                </a:solidFill>
                <a:latin typeface="Times New Roman" panose="02020603050405020304" pitchFamily="18" charset="0"/>
                <a:cs typeface="Times New Roman" panose="02020603050405020304" pitchFamily="18" charset="0"/>
              </a:rPr>
            </a:br>
            <a:r>
              <a:rPr lang="ru-RU" sz="4000" b="1" dirty="0" smtClean="0">
                <a:solidFill>
                  <a:srgbClr val="FFFF00"/>
                </a:solidFill>
                <a:latin typeface="Times New Roman" panose="02020603050405020304" pitchFamily="18" charset="0"/>
                <a:cs typeface="Times New Roman" panose="02020603050405020304" pitchFamily="18" charset="0"/>
              </a:rPr>
              <a:t/>
            </a:r>
            <a:br>
              <a:rPr lang="ru-RU" sz="4000" b="1" dirty="0" smtClean="0">
                <a:solidFill>
                  <a:srgbClr val="FFFF00"/>
                </a:solidFill>
                <a:latin typeface="Times New Roman" panose="02020603050405020304" pitchFamily="18" charset="0"/>
                <a:cs typeface="Times New Roman" panose="02020603050405020304" pitchFamily="18" charset="0"/>
              </a:rPr>
            </a:br>
            <a:r>
              <a:rPr lang="ru-RU" sz="4000" b="1" dirty="0">
                <a:solidFill>
                  <a:srgbClr val="FFFF00"/>
                </a:solidFill>
                <a:latin typeface="Times New Roman" panose="02020603050405020304" pitchFamily="18" charset="0"/>
                <a:cs typeface="Times New Roman" panose="02020603050405020304" pitchFamily="18" charset="0"/>
              </a:rPr>
              <a:t/>
            </a:r>
            <a:br>
              <a:rPr lang="ru-RU" sz="4000" b="1" dirty="0">
                <a:solidFill>
                  <a:srgbClr val="FFFF00"/>
                </a:solidFill>
                <a:latin typeface="Times New Roman" panose="02020603050405020304" pitchFamily="18" charset="0"/>
                <a:cs typeface="Times New Roman" panose="02020603050405020304" pitchFamily="18" charset="0"/>
              </a:rPr>
            </a:br>
            <a:r>
              <a:rPr lang="ru-RU" sz="4000" b="1" dirty="0" smtClean="0">
                <a:solidFill>
                  <a:srgbClr val="FFFF00"/>
                </a:solidFill>
                <a:latin typeface="Times New Roman" panose="02020603050405020304" pitchFamily="18" charset="0"/>
                <a:cs typeface="Times New Roman" panose="02020603050405020304" pitchFamily="18" charset="0"/>
              </a:rPr>
              <a:t/>
            </a:r>
            <a:br>
              <a:rPr lang="ru-RU" sz="4000" b="1" dirty="0" smtClean="0">
                <a:solidFill>
                  <a:srgbClr val="FFFF00"/>
                </a:solidFill>
                <a:latin typeface="Times New Roman" panose="02020603050405020304" pitchFamily="18" charset="0"/>
                <a:cs typeface="Times New Roman" panose="02020603050405020304" pitchFamily="18" charset="0"/>
              </a:rPr>
            </a:br>
            <a:r>
              <a:rPr lang="ru-RU" sz="4000" b="1" dirty="0">
                <a:solidFill>
                  <a:srgbClr val="FFFF00"/>
                </a:solidFill>
                <a:latin typeface="Times New Roman" panose="02020603050405020304" pitchFamily="18" charset="0"/>
                <a:cs typeface="Times New Roman" panose="02020603050405020304" pitchFamily="18" charset="0"/>
              </a:rPr>
              <a:t/>
            </a:r>
            <a:br>
              <a:rPr lang="ru-RU" sz="4000" b="1" dirty="0">
                <a:solidFill>
                  <a:srgbClr val="FFFF00"/>
                </a:solidFill>
                <a:latin typeface="Times New Roman" panose="02020603050405020304" pitchFamily="18" charset="0"/>
                <a:cs typeface="Times New Roman" panose="02020603050405020304" pitchFamily="18" charset="0"/>
              </a:rPr>
            </a:br>
            <a:r>
              <a:rPr lang="ru-RU" sz="4000" b="1" dirty="0" smtClean="0">
                <a:solidFill>
                  <a:srgbClr val="FFFF00"/>
                </a:solidFill>
                <a:latin typeface="Times New Roman" panose="02020603050405020304" pitchFamily="18" charset="0"/>
                <a:cs typeface="Times New Roman" panose="02020603050405020304" pitchFamily="18" charset="0"/>
              </a:rPr>
              <a:t>                                 </a:t>
            </a:r>
            <a:r>
              <a:rPr lang="ru-RU" sz="3100" b="1" dirty="0" smtClean="0">
                <a:solidFill>
                  <a:srgbClr val="FFFF00"/>
                </a:solidFill>
                <a:latin typeface="Times New Roman" panose="02020603050405020304" pitchFamily="18" charset="0"/>
                <a:cs typeface="Times New Roman" panose="02020603050405020304" pitchFamily="18" charset="0"/>
              </a:rPr>
              <a:t>НАУКОВО-МЕТОДИЧНА </a:t>
            </a:r>
            <a:r>
              <a:rPr lang="ru-RU" sz="3100" b="1" dirty="0">
                <a:solidFill>
                  <a:srgbClr val="FFFF00"/>
                </a:solidFill>
                <a:latin typeface="Times New Roman" panose="02020603050405020304" pitchFamily="18" charset="0"/>
                <a:cs typeface="Times New Roman" panose="02020603050405020304" pitchFamily="18" charset="0"/>
              </a:rPr>
              <a:t>ПРОБЛЕМА НАД ЯКОЮ Я ПРАЦЮЮ:</a:t>
            </a:r>
            <a:r>
              <a:rPr lang="ru-RU" sz="4000" b="1" dirty="0">
                <a:latin typeface="Times New Roman" panose="02020603050405020304" pitchFamily="18" charset="0"/>
                <a:cs typeface="Times New Roman" panose="02020603050405020304" pitchFamily="18" charset="0"/>
              </a:rPr>
              <a:t/>
            </a:r>
            <a:br>
              <a:rPr lang="ru-RU" sz="4000" b="1" dirty="0">
                <a:latin typeface="Times New Roman" panose="02020603050405020304" pitchFamily="18" charset="0"/>
                <a:cs typeface="Times New Roman" panose="02020603050405020304" pitchFamily="18" charset="0"/>
              </a:rPr>
            </a:br>
            <a:endParaRPr lang="ru-RU" sz="4000" b="1"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1177602" y="3257938"/>
            <a:ext cx="9448800" cy="2388464"/>
          </a:xfrm>
          <a:solidFill>
            <a:schemeClr val="accent2"/>
          </a:solidFill>
        </p:spPr>
        <p:style>
          <a:lnRef idx="1">
            <a:schemeClr val="accent1"/>
          </a:lnRef>
          <a:fillRef idx="2">
            <a:schemeClr val="accent1"/>
          </a:fillRef>
          <a:effectRef idx="1">
            <a:schemeClr val="accent1"/>
          </a:effectRef>
          <a:fontRef idx="minor">
            <a:schemeClr val="dk1"/>
          </a:fontRef>
        </p:style>
        <p:txBody>
          <a:bodyPr>
            <a:noAutofit/>
          </a:bodyPr>
          <a:lstStyle/>
          <a:p>
            <a:pPr algn="ctr"/>
            <a:r>
              <a:rPr lang="ru-RU" sz="5400" b="1" dirty="0" err="1" smtClean="0">
                <a:solidFill>
                  <a:srgbClr val="FFFF00"/>
                </a:solidFill>
                <a:latin typeface="Times New Roman" panose="02020603050405020304" pitchFamily="18" charset="0"/>
                <a:cs typeface="Times New Roman" panose="02020603050405020304" pitchFamily="18" charset="0"/>
              </a:rPr>
              <a:t>Використання</a:t>
            </a:r>
            <a:r>
              <a:rPr lang="ru-RU" sz="5400" b="1" dirty="0" smtClean="0">
                <a:solidFill>
                  <a:srgbClr val="FFFF00"/>
                </a:solidFill>
                <a:latin typeface="Times New Roman" panose="02020603050405020304" pitchFamily="18" charset="0"/>
                <a:cs typeface="Times New Roman" panose="02020603050405020304" pitchFamily="18" charset="0"/>
              </a:rPr>
              <a:t>  </a:t>
            </a:r>
            <a:r>
              <a:rPr lang="ru-RU" sz="5400" b="1" dirty="0" err="1" smtClean="0">
                <a:solidFill>
                  <a:srgbClr val="FFFF00"/>
                </a:solidFill>
                <a:latin typeface="Times New Roman" panose="02020603050405020304" pitchFamily="18" charset="0"/>
                <a:cs typeface="Times New Roman" panose="02020603050405020304" pitchFamily="18" charset="0"/>
              </a:rPr>
              <a:t>ігрових</a:t>
            </a:r>
            <a:r>
              <a:rPr lang="ru-RU" sz="5400" b="1" dirty="0" smtClean="0">
                <a:solidFill>
                  <a:srgbClr val="FFFF00"/>
                </a:solidFill>
                <a:latin typeface="Times New Roman" panose="02020603050405020304" pitchFamily="18" charset="0"/>
                <a:cs typeface="Times New Roman" panose="02020603050405020304" pitchFamily="18" charset="0"/>
              </a:rPr>
              <a:t>  </a:t>
            </a:r>
            <a:r>
              <a:rPr lang="ru-RU" sz="5400" b="1" dirty="0" err="1" smtClean="0">
                <a:solidFill>
                  <a:srgbClr val="FFFF00"/>
                </a:solidFill>
                <a:latin typeface="Times New Roman" panose="02020603050405020304" pitchFamily="18" charset="0"/>
                <a:cs typeface="Times New Roman" panose="02020603050405020304" pitchFamily="18" charset="0"/>
              </a:rPr>
              <a:t>технологій</a:t>
            </a:r>
            <a:r>
              <a:rPr lang="ru-RU" sz="5400" b="1" dirty="0" smtClean="0">
                <a:solidFill>
                  <a:srgbClr val="FFFF00"/>
                </a:solidFill>
                <a:latin typeface="Times New Roman" panose="02020603050405020304" pitchFamily="18" charset="0"/>
                <a:cs typeface="Times New Roman" panose="02020603050405020304" pitchFamily="18" charset="0"/>
              </a:rPr>
              <a:t>  на </a:t>
            </a:r>
          </a:p>
          <a:p>
            <a:pPr algn="ctr"/>
            <a:r>
              <a:rPr lang="uk-UA" sz="5400" b="1" dirty="0" smtClean="0">
                <a:solidFill>
                  <a:srgbClr val="FFFF00"/>
                </a:solidFill>
                <a:latin typeface="Times New Roman" panose="02020603050405020304" pitchFamily="18" charset="0"/>
                <a:cs typeface="Times New Roman" panose="02020603050405020304" pitchFamily="18" charset="0"/>
              </a:rPr>
              <a:t>уроках  в  початкових класів</a:t>
            </a:r>
            <a:endParaRPr lang="ru-RU" sz="5400" b="1" dirty="0">
              <a:solidFill>
                <a:srgbClr val="FFFF00"/>
              </a:solidFill>
              <a:latin typeface="Times New Roman" panose="02020603050405020304" pitchFamily="18" charset="0"/>
              <a:cs typeface="Times New Roman" panose="02020603050405020304" pitchFamily="18" charset="0"/>
            </a:endParaRPr>
          </a:p>
          <a:p>
            <a:pPr algn="ctr"/>
            <a:endParaRPr lang="ru-RU" sz="3600" dirty="0">
              <a:latin typeface="Times New Roman" panose="02020603050405020304" pitchFamily="18" charset="0"/>
              <a:cs typeface="Times New Roman" panose="02020603050405020304" pitchFamily="18" charset="0"/>
            </a:endParaRPr>
          </a:p>
        </p:txBody>
      </p:sp>
      <p:pic>
        <p:nvPicPr>
          <p:cNvPr id="5" name="Picture 2" descr="C:\Users\user\Desktop\зображення_viber_2023-02-17_18-50-14-770.png"/>
          <p:cNvPicPr>
            <a:picLocks noChangeAspect="1" noChangeArrowheads="1"/>
          </p:cNvPicPr>
          <p:nvPr/>
        </p:nvPicPr>
        <p:blipFill>
          <a:blip r:embed="rId2"/>
          <a:srcRect/>
          <a:stretch>
            <a:fillRect/>
          </a:stretch>
        </p:blipFill>
        <p:spPr bwMode="auto">
          <a:xfrm>
            <a:off x="9635706" y="155276"/>
            <a:ext cx="2556294" cy="2519327"/>
          </a:xfrm>
          <a:prstGeom prst="rect">
            <a:avLst/>
          </a:prstGeom>
          <a:noFill/>
        </p:spPr>
      </p:pic>
      <p:pic>
        <p:nvPicPr>
          <p:cNvPr id="6" name="Picture 2" descr="C:\Users\user\Desktop\зображення_viber_2023-02-17_18-50-14-770.png"/>
          <p:cNvPicPr>
            <a:picLocks noChangeAspect="1" noChangeArrowheads="1"/>
          </p:cNvPicPr>
          <p:nvPr/>
        </p:nvPicPr>
        <p:blipFill>
          <a:blip r:embed="rId2"/>
          <a:srcRect/>
          <a:stretch>
            <a:fillRect/>
          </a:stretch>
        </p:blipFill>
        <p:spPr bwMode="auto">
          <a:xfrm flipH="1">
            <a:off x="93131" y="155275"/>
            <a:ext cx="2472267" cy="2519327"/>
          </a:xfrm>
          <a:prstGeom prst="rect">
            <a:avLst/>
          </a:prstGeom>
          <a:noFill/>
        </p:spPr>
      </p:pic>
    </p:spTree>
    <p:extLst>
      <p:ext uri="{BB962C8B-B14F-4D97-AF65-F5344CB8AC3E}">
        <p14:creationId xmlns:p14="http://schemas.microsoft.com/office/powerpoint/2010/main" xmlns="" val="1716371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 calcmode="lin" valueType="num">
                                      <p:cBhvr>
                                        <p:cTn id="15" dur="1000" fill="hold"/>
                                        <p:tgtEl>
                                          <p:spTgt spid="3">
                                            <p:bg/>
                                          </p:spTgt>
                                        </p:tgtEl>
                                        <p:attrNameLst>
                                          <p:attrName>ppt_w</p:attrName>
                                        </p:attrNameLst>
                                      </p:cBhvr>
                                      <p:tavLst>
                                        <p:tav tm="0">
                                          <p:val>
                                            <p:fltVal val="0"/>
                                          </p:val>
                                        </p:tav>
                                        <p:tav tm="100000">
                                          <p:val>
                                            <p:strVal val="#ppt_w"/>
                                          </p:val>
                                        </p:tav>
                                      </p:tavLst>
                                    </p:anim>
                                    <p:anim calcmode="lin" valueType="num">
                                      <p:cBhvr>
                                        <p:cTn id="16" dur="1000" fill="hold"/>
                                        <p:tgtEl>
                                          <p:spTgt spid="3">
                                            <p:bg/>
                                          </p:spTgt>
                                        </p:tgtEl>
                                        <p:attrNameLst>
                                          <p:attrName>ppt_h</p:attrName>
                                        </p:attrNameLst>
                                      </p:cBhvr>
                                      <p:tavLst>
                                        <p:tav tm="0">
                                          <p:val>
                                            <p:fltVal val="0"/>
                                          </p:val>
                                        </p:tav>
                                        <p:tav tm="100000">
                                          <p:val>
                                            <p:strVal val="#ppt_h"/>
                                          </p:val>
                                        </p:tav>
                                      </p:tavLst>
                                    </p:anim>
                                    <p:anim calcmode="lin" valueType="num">
                                      <p:cBhvr>
                                        <p:cTn id="17" dur="1000" fill="hold"/>
                                        <p:tgtEl>
                                          <p:spTgt spid="3">
                                            <p:bg/>
                                          </p:spTgt>
                                        </p:tgtEl>
                                        <p:attrNameLst>
                                          <p:attrName>style.rotation</p:attrName>
                                        </p:attrNameLst>
                                      </p:cBhvr>
                                      <p:tavLst>
                                        <p:tav tm="0">
                                          <p:val>
                                            <p:fltVal val="90"/>
                                          </p:val>
                                        </p:tav>
                                        <p:tav tm="100000">
                                          <p:val>
                                            <p:fltVal val="0"/>
                                          </p:val>
                                        </p:tav>
                                      </p:tavLst>
                                    </p:anim>
                                    <p:animEffect transition="in" filter="fade">
                                      <p:cBhvr>
                                        <p:cTn id="18" dur="1000"/>
                                        <p:tgtEl>
                                          <p:spTgt spid="3">
                                            <p:bg/>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p:cTn id="3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4" name="Прямоугольник 3"/>
          <p:cNvSpPr/>
          <p:nvPr/>
        </p:nvSpPr>
        <p:spPr>
          <a:xfrm>
            <a:off x="5564038" y="4477109"/>
            <a:ext cx="6069162" cy="2246769"/>
          </a:xfrm>
          <a:prstGeom prst="rect">
            <a:avLst/>
          </a:prstGeom>
          <a:solidFill>
            <a:schemeClr val="accent6">
              <a:lumMod val="60000"/>
              <a:lumOff val="40000"/>
            </a:schemeClr>
          </a:solidFill>
        </p:spPr>
        <p:style>
          <a:lnRef idx="1">
            <a:schemeClr val="accent2"/>
          </a:lnRef>
          <a:fillRef idx="2">
            <a:schemeClr val="accent2"/>
          </a:fillRef>
          <a:effectRef idx="1">
            <a:schemeClr val="accent2"/>
          </a:effectRef>
          <a:fontRef idx="minor">
            <a:schemeClr val="dk1"/>
          </a:fontRef>
        </p:style>
        <p:txBody>
          <a:bodyPr wrap="square">
            <a:spAutoFit/>
          </a:bodyPr>
          <a:lstStyle/>
          <a:p>
            <a:r>
              <a:rPr lang="uk-UA" sz="2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 </a:t>
            </a:r>
            <a:r>
              <a:rPr lang="uk-UA" sz="2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грі розкривається перед дітьми світ, творчі можливості особистості. Без гри немає і не може бути повноцінного дитячого </a:t>
            </a:r>
            <a:r>
              <a:rPr lang="uk-UA" sz="2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розвитку.</a:t>
            </a:r>
            <a:endParaRPr lang="uk-UA" sz="2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uk-UA" sz="2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В.Сухомлинський                        </a:t>
            </a:r>
            <a:endParaRPr lang="uk-UA"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8" name="Picture 2" descr="C:\Users\user\Desktop\зображення_viber_2023-02-17_18-50-14-770.png"/>
          <p:cNvPicPr>
            <a:picLocks noChangeAspect="1" noChangeArrowheads="1"/>
          </p:cNvPicPr>
          <p:nvPr/>
        </p:nvPicPr>
        <p:blipFill>
          <a:blip r:embed="rId2"/>
          <a:srcRect/>
          <a:stretch>
            <a:fillRect/>
          </a:stretch>
        </p:blipFill>
        <p:spPr bwMode="auto">
          <a:xfrm>
            <a:off x="8384876" y="422695"/>
            <a:ext cx="3099758" cy="3054931"/>
          </a:xfrm>
          <a:prstGeom prst="rect">
            <a:avLst/>
          </a:prstGeom>
          <a:noFill/>
        </p:spPr>
      </p:pic>
      <p:pic>
        <p:nvPicPr>
          <p:cNvPr id="7" name="Рисунок 6" descr="картинки дети играют ПНГ на Прозрачном Фоне • Скачать PNG ..."/>
          <p:cNvPicPr/>
          <p:nvPr/>
        </p:nvPicPr>
        <p:blipFill>
          <a:blip r:embed="rId3" cstate="print"/>
          <a:srcRect/>
          <a:stretch>
            <a:fillRect/>
          </a:stretch>
        </p:blipFill>
        <p:spPr bwMode="auto">
          <a:xfrm>
            <a:off x="1285226" y="4166066"/>
            <a:ext cx="2613913" cy="2545285"/>
          </a:xfrm>
          <a:prstGeom prst="rect">
            <a:avLst/>
          </a:prstGeom>
          <a:noFill/>
          <a:ln w="9525">
            <a:noFill/>
            <a:miter lim="800000"/>
            <a:headEnd/>
            <a:tailEnd/>
          </a:ln>
        </p:spPr>
      </p:pic>
      <p:sp>
        <p:nvSpPr>
          <p:cNvPr id="5" name="Прямоугольник 4"/>
          <p:cNvSpPr/>
          <p:nvPr/>
        </p:nvSpPr>
        <p:spPr>
          <a:xfrm>
            <a:off x="653211" y="1362975"/>
            <a:ext cx="5997756" cy="245108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28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Учитись </a:t>
            </a:r>
            <a:r>
              <a:rPr lang="uk-UA" sz="28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важко, а учить ще важче.</a:t>
            </a:r>
            <a:br>
              <a:rPr lang="uk-UA" sz="28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uk-UA" sz="28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Але не мусиш зупинятись ти.</a:t>
            </a:r>
            <a:br>
              <a:rPr lang="uk-UA" sz="28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uk-UA" sz="28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Як дітям віддаси усе найкраще,</a:t>
            </a:r>
            <a:br>
              <a:rPr lang="uk-UA" sz="28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uk-UA" sz="28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То й сам сягнеш нової </a:t>
            </a:r>
            <a:r>
              <a:rPr lang="uk-UA" sz="28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висоти.</a:t>
            </a:r>
            <a:r>
              <a:rPr lang="uk-UA" sz="28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uk-UA" sz="28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uk-UA" sz="28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М. Сингаївський</a:t>
            </a:r>
          </a:p>
        </p:txBody>
      </p:sp>
    </p:spTree>
    <p:extLst>
      <p:ext uri="{BB962C8B-B14F-4D97-AF65-F5344CB8AC3E}">
        <p14:creationId xmlns:p14="http://schemas.microsoft.com/office/powerpoint/2010/main" xmlns="" val="137525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Прямоугольник 1"/>
          <p:cNvSpPr/>
          <p:nvPr/>
        </p:nvSpPr>
        <p:spPr>
          <a:xfrm>
            <a:off x="3678047" y="2008837"/>
            <a:ext cx="7482258" cy="4401205"/>
          </a:xfrm>
          <a:prstGeom prst="rect">
            <a:avLst/>
          </a:prstGeom>
          <a:solidFill>
            <a:schemeClr val="accent6">
              <a:lumMod val="60000"/>
              <a:lumOff val="40000"/>
            </a:schemeClr>
          </a:solidFill>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uk-UA" sz="2800" dirty="0" smtClean="0">
                <a:solidFill>
                  <a:schemeClr val="tx1"/>
                </a:solidFill>
                <a:latin typeface="Times New Roman" panose="02020603050405020304" pitchFamily="18" charset="0"/>
                <a:cs typeface="Times New Roman" panose="02020603050405020304" pitchFamily="18" charset="0"/>
              </a:rPr>
              <a:t>Працюючи над проблемою, я намагаюся орієнтуватися в роботі на гру, як спосіб навчання і форму організації позитивної мотивації діяльності учнів. Вона допомагає зробити працю приємною, стосунки  з учнями приязними та довірливими, а навчання – цікавим і захоплюючим.</a:t>
            </a:r>
          </a:p>
          <a:p>
            <a:pPr algn="just"/>
            <a:r>
              <a:rPr lang="uk-UA" sz="2800" b="1" i="1" dirty="0" smtClean="0">
                <a:solidFill>
                  <a:schemeClr val="tx1"/>
                </a:solidFill>
                <a:latin typeface="Times New Roman" panose="02020603050405020304" pitchFamily="18" charset="0"/>
                <a:cs typeface="Times New Roman" panose="02020603050405020304" pitchFamily="18" charset="0"/>
              </a:rPr>
              <a:t>Результат:</a:t>
            </a:r>
          </a:p>
          <a:p>
            <a:pPr algn="just"/>
            <a:r>
              <a:rPr lang="uk-UA" sz="2800" dirty="0" smtClean="0">
                <a:solidFill>
                  <a:schemeClr val="tx1"/>
                </a:solidFill>
                <a:latin typeface="Times New Roman" panose="02020603050405020304" pitchFamily="18" charset="0"/>
                <a:cs typeface="Times New Roman" panose="02020603050405020304" pitchFamily="18" charset="0"/>
              </a:rPr>
              <a:t>Творчий, успішний, думаючий учень – успіх учителя.</a:t>
            </a:r>
            <a:endParaRPr lang="uk-UA" sz="2800" dirty="0">
              <a:solidFill>
                <a:schemeClr val="tx1"/>
              </a:solidFill>
              <a:latin typeface="Times New Roman" panose="02020603050405020304" pitchFamily="18" charset="0"/>
              <a:cs typeface="Times New Roman" panose="02020603050405020304" pitchFamily="18" charset="0"/>
            </a:endParaRPr>
          </a:p>
        </p:txBody>
      </p:sp>
      <p:pic>
        <p:nvPicPr>
          <p:cNvPr id="5" name="Picture 2" descr="C:\Users\user\Desktop\зображення_viber_2023-02-17_18-50-14-770.png"/>
          <p:cNvPicPr>
            <a:picLocks noChangeAspect="1" noChangeArrowheads="1"/>
          </p:cNvPicPr>
          <p:nvPr/>
        </p:nvPicPr>
        <p:blipFill>
          <a:blip r:embed="rId2"/>
          <a:srcRect/>
          <a:stretch>
            <a:fillRect/>
          </a:stretch>
        </p:blipFill>
        <p:spPr bwMode="auto">
          <a:xfrm rot="1570051">
            <a:off x="9381068" y="-172872"/>
            <a:ext cx="2215712" cy="2183670"/>
          </a:xfrm>
          <a:prstGeom prst="rect">
            <a:avLst/>
          </a:prstGeom>
          <a:noFill/>
        </p:spPr>
      </p:pic>
      <p:sp>
        <p:nvSpPr>
          <p:cNvPr id="15368" name="AutoShape 8" descr="Картинки школа на прозрачном фоне - 76 фото - картинки и рисунки: скачать  бесплатно"/>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 name="Рисунок 9" descr="Клипарт Школа, дети ПНГ на Прозрачном Фоне • Скачать PNG Клипарт Школа, дети"/>
          <p:cNvPicPr/>
          <p:nvPr/>
        </p:nvPicPr>
        <p:blipFill>
          <a:blip r:embed="rId3"/>
          <a:srcRect/>
          <a:stretch>
            <a:fillRect/>
          </a:stretch>
        </p:blipFill>
        <p:spPr bwMode="auto">
          <a:xfrm>
            <a:off x="0" y="2601894"/>
            <a:ext cx="3778370" cy="3812875"/>
          </a:xfrm>
          <a:prstGeom prst="rect">
            <a:avLst/>
          </a:prstGeom>
          <a:noFill/>
          <a:ln w="9525">
            <a:noFill/>
            <a:miter lim="800000"/>
            <a:headEnd/>
            <a:tailEnd/>
          </a:ln>
        </p:spPr>
      </p:pic>
    </p:spTree>
    <p:extLst>
      <p:ext uri="{BB962C8B-B14F-4D97-AF65-F5344CB8AC3E}">
        <p14:creationId xmlns:p14="http://schemas.microsoft.com/office/powerpoint/2010/main" xmlns="" val="1548352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9724" y="1142886"/>
            <a:ext cx="8566031" cy="1538952"/>
          </a:xfrm>
        </p:spPr>
        <p:txBody>
          <a:bodyPr>
            <a:normAutofit fontScale="90000"/>
          </a:bodyPr>
          <a:lstStyle/>
          <a:p>
            <a:pPr algn="ctr"/>
            <a:r>
              <a:rPr lang="uk-UA" sz="3200" b="1" dirty="0" smtClean="0">
                <a:solidFill>
                  <a:schemeClr val="accent4">
                    <a:lumMod val="50000"/>
                  </a:schemeClr>
                </a:solidFill>
                <a:latin typeface="Times New Roman" panose="02020603050405020304" pitchFamily="18" charset="0"/>
                <a:cs typeface="Times New Roman" panose="02020603050405020304" pitchFamily="18" charset="0"/>
              </a:rPr>
              <a:t>Активізація пізнавальної діяльності молодших школярів – умова розвитку творчої особистості</a:t>
            </a:r>
            <a:br>
              <a:rPr lang="uk-UA" sz="3200" b="1" dirty="0" smtClean="0">
                <a:solidFill>
                  <a:schemeClr val="accent4">
                    <a:lumMod val="50000"/>
                  </a:schemeClr>
                </a:solidFill>
                <a:latin typeface="Times New Roman" panose="02020603050405020304" pitchFamily="18" charset="0"/>
                <a:cs typeface="Times New Roman" panose="02020603050405020304" pitchFamily="18" charset="0"/>
              </a:rPr>
            </a:br>
            <a:endParaRPr lang="uk-UA" sz="3200" b="1" dirty="0">
              <a:solidFill>
                <a:schemeClr val="accent4">
                  <a:lumMod val="50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94266" y="2643294"/>
            <a:ext cx="10820400" cy="4024125"/>
          </a:xfrm>
          <a:solidFill>
            <a:schemeClr val="accent6">
              <a:lumMod val="60000"/>
              <a:lumOff val="40000"/>
            </a:schemeClr>
          </a:solidFill>
        </p:spPr>
        <p:style>
          <a:lnRef idx="1">
            <a:schemeClr val="accent2"/>
          </a:lnRef>
          <a:fillRef idx="2">
            <a:schemeClr val="accent2"/>
          </a:fillRef>
          <a:effectRef idx="1">
            <a:schemeClr val="accent2"/>
          </a:effectRef>
          <a:fontRef idx="minor">
            <a:schemeClr val="dk1"/>
          </a:fontRef>
        </p:style>
        <p:txBody>
          <a:bodyPr>
            <a:normAutofit/>
          </a:bodyPr>
          <a:lstStyle/>
          <a:p>
            <a:pPr marL="0" indent="0" algn="just">
              <a:buNone/>
            </a:pPr>
            <a:r>
              <a:rPr lang="uk-UA" sz="2800" dirty="0" smtClean="0">
                <a:latin typeface="Times New Roman" panose="02020603050405020304" pitchFamily="18" charset="0"/>
                <a:cs typeface="Times New Roman" panose="02020603050405020304" pitchFamily="18" charset="0"/>
              </a:rPr>
              <a:t>* Проблеми активізації пізнавальної діяльності школярів на сьогоднішній день набувають все більшої актуальності. Цій темі присвячено безліч досліджень в педагогіці і психології. І це закономірно, тому що вчення - провідний вид діяльності школярів, в процесі якого вирішуються головні завдання, поставлені перед школою: підготувати підростаюче покоління до активної участі у науково-технічному і соціальному процесі. </a:t>
            </a:r>
          </a:p>
          <a:p>
            <a:pPr marL="0" indent="0" algn="just">
              <a:buNone/>
            </a:pPr>
            <a:r>
              <a:rPr lang="uk-UA" sz="2800" dirty="0" smtClean="0">
                <a:latin typeface="Times New Roman" panose="02020603050405020304" pitchFamily="18" charset="0"/>
                <a:cs typeface="Times New Roman" panose="02020603050405020304" pitchFamily="18" charset="0"/>
              </a:rPr>
              <a:t>*  Загальновідомо, що ефективне навчання знаходиться в прямій залежності від рівня активності учнів у цьому процесі.</a:t>
            </a:r>
          </a:p>
          <a:p>
            <a:pPr algn="just"/>
            <a:endParaRPr lang="ru-RU" sz="2800" dirty="0">
              <a:latin typeface="Times New Roman" panose="02020603050405020304" pitchFamily="18" charset="0"/>
              <a:cs typeface="Times New Roman" panose="02020603050405020304" pitchFamily="18" charset="0"/>
            </a:endParaRPr>
          </a:p>
          <a:p>
            <a:pPr algn="just"/>
            <a:endParaRPr lang="ru-RU" sz="2800" dirty="0">
              <a:latin typeface="Times New Roman" panose="02020603050405020304" pitchFamily="18" charset="0"/>
              <a:cs typeface="Times New Roman" panose="02020603050405020304" pitchFamily="18" charset="0"/>
            </a:endParaRPr>
          </a:p>
        </p:txBody>
      </p:sp>
      <p:pic>
        <p:nvPicPr>
          <p:cNvPr id="6" name="Picture 2" descr="C:\Users\user\Desktop\зображення_viber_2023-02-17_18-50-14-770.png"/>
          <p:cNvPicPr>
            <a:picLocks noChangeAspect="1" noChangeArrowheads="1"/>
          </p:cNvPicPr>
          <p:nvPr/>
        </p:nvPicPr>
        <p:blipFill>
          <a:blip r:embed="rId2"/>
          <a:srcRect/>
          <a:stretch>
            <a:fillRect/>
          </a:stretch>
        </p:blipFill>
        <p:spPr bwMode="auto">
          <a:xfrm>
            <a:off x="10187796" y="155276"/>
            <a:ext cx="2004204" cy="1975221"/>
          </a:xfrm>
          <a:prstGeom prst="rect">
            <a:avLst/>
          </a:prstGeom>
          <a:noFill/>
        </p:spPr>
      </p:pic>
    </p:spTree>
    <p:extLst>
      <p:ext uri="{BB962C8B-B14F-4D97-AF65-F5344CB8AC3E}">
        <p14:creationId xmlns:p14="http://schemas.microsoft.com/office/powerpoint/2010/main" xmlns="" val="32622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 calcmode="lin" valueType="num">
                                      <p:cBhvr>
                                        <p:cTn id="15" dur="1000" fill="hold"/>
                                        <p:tgtEl>
                                          <p:spTgt spid="3">
                                            <p:bg/>
                                          </p:spTgt>
                                        </p:tgtEl>
                                        <p:attrNameLst>
                                          <p:attrName>ppt_w</p:attrName>
                                        </p:attrNameLst>
                                      </p:cBhvr>
                                      <p:tavLst>
                                        <p:tav tm="0">
                                          <p:val>
                                            <p:fltVal val="0"/>
                                          </p:val>
                                        </p:tav>
                                        <p:tav tm="100000">
                                          <p:val>
                                            <p:strVal val="#ppt_w"/>
                                          </p:val>
                                        </p:tav>
                                      </p:tavLst>
                                    </p:anim>
                                    <p:anim calcmode="lin" valueType="num">
                                      <p:cBhvr>
                                        <p:cTn id="16" dur="1000" fill="hold"/>
                                        <p:tgtEl>
                                          <p:spTgt spid="3">
                                            <p:bg/>
                                          </p:spTgt>
                                        </p:tgtEl>
                                        <p:attrNameLst>
                                          <p:attrName>ppt_h</p:attrName>
                                        </p:attrNameLst>
                                      </p:cBhvr>
                                      <p:tavLst>
                                        <p:tav tm="0">
                                          <p:val>
                                            <p:fltVal val="0"/>
                                          </p:val>
                                        </p:tav>
                                        <p:tav tm="100000">
                                          <p:val>
                                            <p:strVal val="#ppt_h"/>
                                          </p:val>
                                        </p:tav>
                                      </p:tavLst>
                                    </p:anim>
                                    <p:anim calcmode="lin" valueType="num">
                                      <p:cBhvr>
                                        <p:cTn id="17" dur="1000" fill="hold"/>
                                        <p:tgtEl>
                                          <p:spTgt spid="3">
                                            <p:bg/>
                                          </p:spTgt>
                                        </p:tgtEl>
                                        <p:attrNameLst>
                                          <p:attrName>style.rotation</p:attrName>
                                        </p:attrNameLst>
                                      </p:cBhvr>
                                      <p:tavLst>
                                        <p:tav tm="0">
                                          <p:val>
                                            <p:fltVal val="90"/>
                                          </p:val>
                                        </p:tav>
                                        <p:tav tm="100000">
                                          <p:val>
                                            <p:fltVal val="0"/>
                                          </p:val>
                                        </p:tav>
                                      </p:tavLst>
                                    </p:anim>
                                    <p:animEffect transition="in" filter="fade">
                                      <p:cBhvr>
                                        <p:cTn id="18" dur="1000"/>
                                        <p:tgtEl>
                                          <p:spTgt spid="3">
                                            <p:bg/>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p:cTn id="3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56605" y="836761"/>
            <a:ext cx="8057070" cy="1220639"/>
          </a:xfrm>
        </p:spPr>
        <p:txBody>
          <a:bodyPr/>
          <a:lstStyle/>
          <a:p>
            <a:pPr algn="ctr"/>
            <a:r>
              <a:rPr lang="ru-RU" b="1" dirty="0">
                <a:solidFill>
                  <a:schemeClr val="accent4">
                    <a:lumMod val="50000"/>
                  </a:schemeClr>
                </a:solidFill>
                <a:latin typeface="Times New Roman" panose="02020603050405020304" pitchFamily="18" charset="0"/>
                <a:cs typeface="Times New Roman" panose="02020603050405020304" pitchFamily="18" charset="0"/>
              </a:rPr>
              <a:t>АКТУАЛЬНІСТЬ ДАНОЇ ТЕМИ</a:t>
            </a:r>
          </a:p>
        </p:txBody>
      </p:sp>
      <p:sp>
        <p:nvSpPr>
          <p:cNvPr id="3" name="Объект 2"/>
          <p:cNvSpPr>
            <a:spLocks noGrp="1"/>
          </p:cNvSpPr>
          <p:nvPr>
            <p:ph idx="1"/>
          </p:nvPr>
        </p:nvSpPr>
        <p:spPr>
          <a:solidFill>
            <a:schemeClr val="accent6">
              <a:lumMod val="60000"/>
              <a:lumOff val="40000"/>
            </a:schemeClr>
          </a:solidFill>
        </p:spPr>
        <p:style>
          <a:lnRef idx="1">
            <a:schemeClr val="accent1"/>
          </a:lnRef>
          <a:fillRef idx="2">
            <a:schemeClr val="accent1"/>
          </a:fillRef>
          <a:effectRef idx="1">
            <a:schemeClr val="accent1"/>
          </a:effectRef>
          <a:fontRef idx="minor">
            <a:schemeClr val="dk1"/>
          </a:fontRef>
        </p:style>
        <p:txBody>
          <a:bodyPr>
            <a:normAutofit lnSpcReduction="10000"/>
          </a:bodyPr>
          <a:lstStyle/>
          <a:p>
            <a:pPr marL="0" indent="0" algn="just">
              <a:buNone/>
            </a:pPr>
            <a:r>
              <a:rPr lang="uk-UA" sz="2400" dirty="0" smtClean="0">
                <a:latin typeface="Times New Roman" panose="02020603050405020304" pitchFamily="18" charset="0"/>
                <a:cs typeface="Times New Roman" panose="02020603050405020304" pitchFamily="18" charset="0"/>
              </a:rPr>
              <a:t>*  Актуальність обраної теми пояснюється тим, що сучасному суспільству потрібні люди, здатні самостійно вирішувати виникаючі перед ними питання, а так само творчо підходити до своєї роботи, тобто не тільки пасивно сприймати відбуваються в суспільстві зміни, а й самим брати в них активну участь. Все це вимагає зміни змісту освіти, функції навчання. І головне місце відводиться початкової ланки, так як саме в молодшому шкільному віці бере свій початок розвиток потреб, здібностей ,схильностей, інтересів учнів. До вступу до школи провідним видом діяльності дитини була гра. З початком систематичного навчання у школі на зміну приходить навчальна діяльність.       Але все ж гра не втрачає своєї актуальності, вона стає не тільки засобом, але й однією з форм навчання молодших школярів, сприяє формуванню навчальної діяльності, активізує пізнавальну діяльність учнів початкових класів. </a:t>
            </a:r>
          </a:p>
          <a:p>
            <a:endParaRPr lang="ru-RU" dirty="0"/>
          </a:p>
          <a:p>
            <a:endParaRPr lang="ru-RU" dirty="0"/>
          </a:p>
        </p:txBody>
      </p:sp>
      <p:pic>
        <p:nvPicPr>
          <p:cNvPr id="5" name="Picture 2" descr="C:\Users\user\Desktop\зображення_viber_2023-02-17_18-50-14-770.png"/>
          <p:cNvPicPr>
            <a:picLocks noChangeAspect="1" noChangeArrowheads="1"/>
          </p:cNvPicPr>
          <p:nvPr/>
        </p:nvPicPr>
        <p:blipFill>
          <a:blip r:embed="rId2"/>
          <a:srcRect/>
          <a:stretch>
            <a:fillRect/>
          </a:stretch>
        </p:blipFill>
        <p:spPr bwMode="auto">
          <a:xfrm>
            <a:off x="10187796" y="155276"/>
            <a:ext cx="2004204" cy="1975221"/>
          </a:xfrm>
          <a:prstGeom prst="rect">
            <a:avLst/>
          </a:prstGeom>
          <a:noFill/>
        </p:spPr>
      </p:pic>
    </p:spTree>
    <p:extLst>
      <p:ext uri="{BB962C8B-B14F-4D97-AF65-F5344CB8AC3E}">
        <p14:creationId xmlns:p14="http://schemas.microsoft.com/office/powerpoint/2010/main" xmlns="" val="2225388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 calcmode="lin" valueType="num">
                                      <p:cBhvr>
                                        <p:cTn id="15" dur="1000" fill="hold"/>
                                        <p:tgtEl>
                                          <p:spTgt spid="3">
                                            <p:bg/>
                                          </p:spTgt>
                                        </p:tgtEl>
                                        <p:attrNameLst>
                                          <p:attrName>ppt_w</p:attrName>
                                        </p:attrNameLst>
                                      </p:cBhvr>
                                      <p:tavLst>
                                        <p:tav tm="0">
                                          <p:val>
                                            <p:fltVal val="0"/>
                                          </p:val>
                                        </p:tav>
                                        <p:tav tm="100000">
                                          <p:val>
                                            <p:strVal val="#ppt_w"/>
                                          </p:val>
                                        </p:tav>
                                      </p:tavLst>
                                    </p:anim>
                                    <p:anim calcmode="lin" valueType="num">
                                      <p:cBhvr>
                                        <p:cTn id="16" dur="1000" fill="hold"/>
                                        <p:tgtEl>
                                          <p:spTgt spid="3">
                                            <p:bg/>
                                          </p:spTgt>
                                        </p:tgtEl>
                                        <p:attrNameLst>
                                          <p:attrName>ppt_h</p:attrName>
                                        </p:attrNameLst>
                                      </p:cBhvr>
                                      <p:tavLst>
                                        <p:tav tm="0">
                                          <p:val>
                                            <p:fltVal val="0"/>
                                          </p:val>
                                        </p:tav>
                                        <p:tav tm="100000">
                                          <p:val>
                                            <p:strVal val="#ppt_h"/>
                                          </p:val>
                                        </p:tav>
                                      </p:tavLst>
                                    </p:anim>
                                    <p:anim calcmode="lin" valueType="num">
                                      <p:cBhvr>
                                        <p:cTn id="17" dur="1000" fill="hold"/>
                                        <p:tgtEl>
                                          <p:spTgt spid="3">
                                            <p:bg/>
                                          </p:spTgt>
                                        </p:tgtEl>
                                        <p:attrNameLst>
                                          <p:attrName>style.rotation</p:attrName>
                                        </p:attrNameLst>
                                      </p:cBhvr>
                                      <p:tavLst>
                                        <p:tav tm="0">
                                          <p:val>
                                            <p:fltVal val="90"/>
                                          </p:val>
                                        </p:tav>
                                        <p:tav tm="100000">
                                          <p:val>
                                            <p:fltVal val="0"/>
                                          </p:val>
                                        </p:tav>
                                      </p:tavLst>
                                    </p:anim>
                                    <p:animEffect transition="in" filter="fade">
                                      <p:cBhvr>
                                        <p:cTn id="18" dur="1000"/>
                                        <p:tgtEl>
                                          <p:spTgt spid="3">
                                            <p:bg/>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320" y="499533"/>
            <a:ext cx="8022566" cy="819409"/>
          </a:xfrm>
        </p:spPr>
        <p:txBody>
          <a:bodyPr>
            <a:normAutofit fontScale="90000"/>
          </a:bodyPr>
          <a:lstStyle/>
          <a:p>
            <a:r>
              <a:rPr lang="ru-RU" b="1" dirty="0" smtClean="0">
                <a:latin typeface="Times New Roman" panose="02020603050405020304" pitchFamily="18" charset="0"/>
                <a:cs typeface="Times New Roman" panose="02020603050405020304" pitchFamily="18" charset="0"/>
              </a:rPr>
              <a:t/>
            </a:r>
            <a:br>
              <a:rPr lang="ru-RU" b="1" dirty="0" smtClean="0">
                <a:latin typeface="Times New Roman" panose="02020603050405020304" pitchFamily="18" charset="0"/>
                <a:cs typeface="Times New Roman" panose="02020603050405020304" pitchFamily="18" charset="0"/>
              </a:rPr>
            </a:br>
            <a:r>
              <a:rPr lang="ru-RU" b="1" dirty="0" smtClean="0">
                <a:latin typeface="Times New Roman" panose="02020603050405020304" pitchFamily="18" charset="0"/>
                <a:cs typeface="Times New Roman" panose="02020603050405020304" pitchFamily="18" charset="0"/>
              </a:rPr>
              <a:t/>
            </a:r>
            <a:br>
              <a:rPr lang="ru-RU" b="1" dirty="0" smtClean="0">
                <a:latin typeface="Times New Roman" panose="02020603050405020304" pitchFamily="18" charset="0"/>
                <a:cs typeface="Times New Roman" panose="02020603050405020304" pitchFamily="18" charset="0"/>
              </a:rPr>
            </a:br>
            <a:r>
              <a:rPr lang="uk-UA" b="1" dirty="0" smtClean="0">
                <a:solidFill>
                  <a:srgbClr val="7030A0"/>
                </a:solidFill>
                <a:latin typeface="Times New Roman" panose="02020603050405020304" pitchFamily="18" charset="0"/>
                <a:cs typeface="Times New Roman" panose="02020603050405020304" pitchFamily="18" charset="0"/>
              </a:rPr>
              <a:t>Саме в грі учні розвивають</a:t>
            </a:r>
            <a:r>
              <a:rPr lang="ru-RU" b="1" dirty="0" smtClean="0">
                <a:solidFill>
                  <a:srgbClr val="7030A0"/>
                </a:solidFill>
                <a:latin typeface="Times New Roman" panose="02020603050405020304" pitchFamily="18" charset="0"/>
                <a:cs typeface="Times New Roman" panose="02020603050405020304" pitchFamily="18" charset="0"/>
              </a:rPr>
              <a:t>:</a:t>
            </a:r>
            <a:r>
              <a:rPr lang="ru-RU" b="1" dirty="0">
                <a:latin typeface="Times New Roman" panose="02020603050405020304" pitchFamily="18" charset="0"/>
                <a:cs typeface="Times New Roman" panose="02020603050405020304" pitchFamily="18" charset="0"/>
              </a:rPr>
              <a:t/>
            </a:r>
            <a:br>
              <a:rPr lang="ru-RU" b="1" dirty="0">
                <a:latin typeface="Times New Roman" panose="02020603050405020304" pitchFamily="18" charset="0"/>
                <a:cs typeface="Times New Roman" panose="02020603050405020304" pitchFamily="18" charset="0"/>
              </a:rPr>
            </a:b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043796" y="1600200"/>
            <a:ext cx="6405219" cy="5146287"/>
          </a:xfrm>
          <a:solidFill>
            <a:schemeClr val="accent6">
              <a:lumMod val="60000"/>
              <a:lumOff val="40000"/>
            </a:schemeClr>
          </a:solidFill>
        </p:spPr>
        <p:style>
          <a:lnRef idx="1">
            <a:schemeClr val="accent2"/>
          </a:lnRef>
          <a:fillRef idx="2">
            <a:schemeClr val="accent2"/>
          </a:fillRef>
          <a:effectRef idx="1">
            <a:schemeClr val="accent2"/>
          </a:effectRef>
          <a:fontRef idx="minor">
            <a:schemeClr val="dk1"/>
          </a:fontRef>
        </p:style>
        <p:txBody>
          <a:bodyPr>
            <a:normAutofit fontScale="62500" lnSpcReduction="20000"/>
          </a:bodyPr>
          <a:lstStyle/>
          <a:p>
            <a:pPr marL="0" indent="0">
              <a:buNone/>
            </a:pPr>
            <a:r>
              <a:rPr lang="uk-UA" sz="3600" dirty="0" smtClean="0">
                <a:latin typeface="Times New Roman" panose="02020603050405020304" pitchFamily="18" charset="0"/>
                <a:cs typeface="Times New Roman" panose="02020603050405020304" pitchFamily="18" charset="0"/>
              </a:rPr>
              <a:t>*   Увагу.</a:t>
            </a:r>
          </a:p>
          <a:p>
            <a:pPr marL="0" indent="0">
              <a:buNone/>
            </a:pPr>
            <a:r>
              <a:rPr lang="uk-UA" sz="3600" dirty="0" smtClean="0">
                <a:latin typeface="Times New Roman" panose="02020603050405020304" pitchFamily="18" charset="0"/>
                <a:cs typeface="Times New Roman" panose="02020603050405020304" pitchFamily="18" charset="0"/>
              </a:rPr>
              <a:t>*   Спостережливість.</a:t>
            </a:r>
          </a:p>
          <a:p>
            <a:pPr marL="0" indent="0">
              <a:buNone/>
            </a:pPr>
            <a:r>
              <a:rPr lang="uk-UA" sz="3600" dirty="0" smtClean="0">
                <a:latin typeface="Times New Roman" panose="02020603050405020304" pitchFamily="18" charset="0"/>
                <a:cs typeface="Times New Roman" panose="02020603050405020304" pitchFamily="18" charset="0"/>
              </a:rPr>
              <a:t>*   Пам’ять.</a:t>
            </a:r>
          </a:p>
          <a:p>
            <a:pPr marL="0" indent="0">
              <a:buNone/>
            </a:pPr>
            <a:r>
              <a:rPr lang="uk-UA" sz="3600" dirty="0" smtClean="0">
                <a:latin typeface="Times New Roman" panose="02020603050405020304" pitchFamily="18" charset="0"/>
                <a:cs typeface="Times New Roman" panose="02020603050405020304" pitchFamily="18" charset="0"/>
              </a:rPr>
              <a:t>*   Мислення.</a:t>
            </a:r>
          </a:p>
          <a:p>
            <a:pPr marL="0" indent="0">
              <a:buNone/>
            </a:pPr>
            <a:r>
              <a:rPr lang="uk-UA" sz="3600" dirty="0" smtClean="0">
                <a:latin typeface="Times New Roman" panose="02020603050405020304" pitchFamily="18" charset="0"/>
                <a:cs typeface="Times New Roman" panose="02020603050405020304" pitchFamily="18" charset="0"/>
              </a:rPr>
              <a:t>*   Творчі здібності.</a:t>
            </a:r>
          </a:p>
          <a:p>
            <a:pPr marL="0" indent="0">
              <a:buNone/>
            </a:pPr>
            <a:r>
              <a:rPr lang="uk-UA" sz="3600" dirty="0" smtClean="0">
                <a:latin typeface="Times New Roman" panose="02020603050405020304" pitchFamily="18" charset="0"/>
                <a:cs typeface="Times New Roman" panose="02020603050405020304" pitchFamily="18" charset="0"/>
              </a:rPr>
              <a:t>*   Самостійність.</a:t>
            </a:r>
          </a:p>
          <a:p>
            <a:pPr marL="0" indent="0">
              <a:buNone/>
            </a:pPr>
            <a:r>
              <a:rPr lang="uk-UA" sz="3600" dirty="0" smtClean="0">
                <a:latin typeface="Times New Roman" panose="02020603050405020304" pitchFamily="18" charset="0"/>
                <a:cs typeface="Times New Roman" panose="02020603050405020304" pitchFamily="18" charset="0"/>
              </a:rPr>
              <a:t>*   Компетентність.</a:t>
            </a:r>
          </a:p>
          <a:p>
            <a:pPr marL="0" indent="0">
              <a:buNone/>
            </a:pPr>
            <a:r>
              <a:rPr lang="uk-UA" sz="3600" dirty="0" smtClean="0">
                <a:latin typeface="Times New Roman" panose="02020603050405020304" pitchFamily="18" charset="0"/>
                <a:cs typeface="Times New Roman" panose="02020603050405020304" pitchFamily="18" charset="0"/>
              </a:rPr>
              <a:t>*   Фантазію.</a:t>
            </a:r>
          </a:p>
          <a:p>
            <a:pPr marL="0" indent="0">
              <a:buNone/>
            </a:pPr>
            <a:r>
              <a:rPr lang="uk-UA" sz="3600" dirty="0" smtClean="0">
                <a:latin typeface="Times New Roman" panose="02020603050405020304" pitchFamily="18" charset="0"/>
                <a:cs typeface="Times New Roman" panose="02020603050405020304" pitchFamily="18" charset="0"/>
              </a:rPr>
              <a:t>*   Організаторські здібності.</a:t>
            </a:r>
          </a:p>
          <a:p>
            <a:pPr marL="0" indent="0">
              <a:buNone/>
            </a:pPr>
            <a:r>
              <a:rPr lang="uk-UA" sz="3600" dirty="0" smtClean="0">
                <a:latin typeface="Times New Roman" panose="02020603050405020304" pitchFamily="18" charset="0"/>
                <a:cs typeface="Times New Roman" panose="02020603050405020304" pitchFamily="18" charset="0"/>
              </a:rPr>
              <a:t>*   Пізнавальну ініціативу.</a:t>
            </a:r>
          </a:p>
          <a:p>
            <a:pPr marL="0" indent="0">
              <a:buNone/>
            </a:pPr>
            <a:r>
              <a:rPr lang="uk-UA" sz="3600" dirty="0" smtClean="0">
                <a:latin typeface="Times New Roman" panose="02020603050405020304" pitchFamily="18" charset="0"/>
                <a:cs typeface="Times New Roman" panose="02020603050405020304" pitchFamily="18" charset="0"/>
              </a:rPr>
              <a:t>*   Позитивні емоції.</a:t>
            </a:r>
          </a:p>
          <a:p>
            <a:pPr marL="0" indent="0">
              <a:buNone/>
            </a:pPr>
            <a:r>
              <a:rPr lang="uk-UA" sz="3600" dirty="0" smtClean="0">
                <a:latin typeface="Times New Roman" panose="02020603050405020304" pitchFamily="18" charset="0"/>
                <a:cs typeface="Times New Roman" panose="02020603050405020304" pitchFamily="18" charset="0"/>
              </a:rPr>
              <a:t>*   Мовлення.</a:t>
            </a:r>
          </a:p>
          <a:p>
            <a:pPr marL="0" indent="0">
              <a:buNone/>
            </a:pPr>
            <a:r>
              <a:rPr lang="uk-UA" sz="3600" dirty="0" smtClean="0">
                <a:latin typeface="Times New Roman" panose="02020603050405020304" pitchFamily="18" charset="0"/>
                <a:cs typeface="Times New Roman" panose="02020603050405020304" pitchFamily="18" charset="0"/>
              </a:rPr>
              <a:t>*   Духовну,екологічну, гуманістичну цінність.</a:t>
            </a:r>
          </a:p>
          <a:p>
            <a:endParaRPr lang="ru-RU" b="1" dirty="0">
              <a:latin typeface="Times New Roman" panose="02020603050405020304" pitchFamily="18" charset="0"/>
              <a:cs typeface="Times New Roman" panose="02020603050405020304" pitchFamily="18" charset="0"/>
            </a:endParaRPr>
          </a:p>
        </p:txBody>
      </p:sp>
      <p:pic>
        <p:nvPicPr>
          <p:cNvPr id="6" name="Picture 2" descr="C:\Users\user\Desktop\зображення_viber_2023-02-17_18-50-14-770.png"/>
          <p:cNvPicPr>
            <a:picLocks noChangeAspect="1" noChangeArrowheads="1"/>
          </p:cNvPicPr>
          <p:nvPr/>
        </p:nvPicPr>
        <p:blipFill>
          <a:blip r:embed="rId2"/>
          <a:srcRect/>
          <a:stretch>
            <a:fillRect/>
          </a:stretch>
        </p:blipFill>
        <p:spPr bwMode="auto">
          <a:xfrm>
            <a:off x="10187796" y="0"/>
            <a:ext cx="2004204" cy="1975221"/>
          </a:xfrm>
          <a:prstGeom prst="rect">
            <a:avLst/>
          </a:prstGeom>
          <a:noFill/>
        </p:spPr>
      </p:pic>
      <p:pic>
        <p:nvPicPr>
          <p:cNvPr id="7" name="Рисунок 6" descr="дети, мир ПНГ на Прозрачном Фоне • Скачать PNG дети, мир"/>
          <p:cNvPicPr/>
          <p:nvPr/>
        </p:nvPicPr>
        <p:blipFill>
          <a:blip r:embed="rId3"/>
          <a:srcRect/>
          <a:stretch>
            <a:fillRect/>
          </a:stretch>
        </p:blipFill>
        <p:spPr bwMode="auto">
          <a:xfrm>
            <a:off x="8039819" y="2242868"/>
            <a:ext cx="3942272" cy="3950898"/>
          </a:xfrm>
          <a:prstGeom prst="rect">
            <a:avLst/>
          </a:prstGeom>
          <a:noFill/>
          <a:ln w="9525">
            <a:noFill/>
            <a:miter lim="800000"/>
            <a:headEnd/>
            <a:tailEnd/>
          </a:ln>
        </p:spPr>
      </p:pic>
    </p:spTree>
    <p:extLst>
      <p:ext uri="{BB962C8B-B14F-4D97-AF65-F5344CB8AC3E}">
        <p14:creationId xmlns:p14="http://schemas.microsoft.com/office/powerpoint/2010/main" xmlns="" val="2995148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23665" y="254923"/>
            <a:ext cx="5475569" cy="4106677"/>
          </a:xfrm>
          <a:prstGeom prst="rect">
            <a:avLst/>
          </a:prstGeom>
          <a:solidFill>
            <a:schemeClr val="accent5">
              <a:lumMod val="75000"/>
            </a:schemeClr>
          </a:solidFill>
        </p:spPr>
      </p:pic>
      <p:pic>
        <p:nvPicPr>
          <p:cNvPr id="6" name="Рисунок 5"/>
          <p:cNvPicPr>
            <a:picLocks noChangeAspect="1"/>
          </p:cNvPicPr>
          <p:nvPr/>
        </p:nvPicPr>
        <p:blipFill>
          <a:blip r:embed="rId3"/>
          <a:stretch>
            <a:fillRect/>
          </a:stretch>
        </p:blipFill>
        <p:spPr>
          <a:xfrm>
            <a:off x="5950714" y="2351393"/>
            <a:ext cx="5791520" cy="4343640"/>
          </a:xfrm>
          <a:prstGeom prst="rect">
            <a:avLst/>
          </a:prstGeom>
        </p:spPr>
      </p:pic>
      <p:pic>
        <p:nvPicPr>
          <p:cNvPr id="8" name="Picture 2" descr="C:\Users\user\Desktop\зображення_viber_2023-02-17_18-50-14-770.png"/>
          <p:cNvPicPr>
            <a:picLocks noChangeAspect="1" noChangeArrowheads="1"/>
          </p:cNvPicPr>
          <p:nvPr/>
        </p:nvPicPr>
        <p:blipFill>
          <a:blip r:embed="rId4"/>
          <a:srcRect/>
          <a:stretch>
            <a:fillRect/>
          </a:stretch>
        </p:blipFill>
        <p:spPr bwMode="auto">
          <a:xfrm>
            <a:off x="8279207" y="69027"/>
            <a:ext cx="2315856" cy="2282366"/>
          </a:xfrm>
          <a:prstGeom prst="rect">
            <a:avLst/>
          </a:prstGeom>
          <a:noFill/>
        </p:spPr>
      </p:pic>
      <p:pic>
        <p:nvPicPr>
          <p:cNvPr id="7" name="Рисунок 6" descr="картинки дети играют ПНГ на Прозрачном Фоне • Скачать PNG ..."/>
          <p:cNvPicPr/>
          <p:nvPr/>
        </p:nvPicPr>
        <p:blipFill>
          <a:blip r:embed="rId5" cstate="print"/>
          <a:srcRect/>
          <a:stretch>
            <a:fillRect/>
          </a:stretch>
        </p:blipFill>
        <p:spPr bwMode="auto">
          <a:xfrm>
            <a:off x="1639019" y="4467990"/>
            <a:ext cx="2340742" cy="2252479"/>
          </a:xfrm>
          <a:prstGeom prst="rect">
            <a:avLst/>
          </a:prstGeom>
          <a:noFill/>
          <a:ln w="9525">
            <a:noFill/>
            <a:miter lim="800000"/>
            <a:headEnd/>
            <a:tailEnd/>
          </a:ln>
        </p:spPr>
      </p:pic>
    </p:spTree>
    <p:extLst>
      <p:ext uri="{BB962C8B-B14F-4D97-AF65-F5344CB8AC3E}">
        <p14:creationId xmlns:p14="http://schemas.microsoft.com/office/powerpoint/2010/main" xmlns="" val="2760194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6626067" y="2622429"/>
            <a:ext cx="5439271" cy="4079453"/>
          </a:xfrm>
          <a:prstGeom prst="rect">
            <a:avLst/>
          </a:prstGeom>
        </p:spPr>
      </p:pic>
      <p:sp>
        <p:nvSpPr>
          <p:cNvPr id="6" name="Прямоугольник 5"/>
          <p:cNvSpPr/>
          <p:nvPr/>
        </p:nvSpPr>
        <p:spPr>
          <a:xfrm>
            <a:off x="3329797" y="686765"/>
            <a:ext cx="7670801" cy="523220"/>
          </a:xfrm>
          <a:prstGeom prst="rect">
            <a:avLst/>
          </a:prstGeom>
        </p:spPr>
        <p:txBody>
          <a:bodyPr wrap="square">
            <a:spAutoFit/>
          </a:bodyPr>
          <a:lstStyle/>
          <a:p>
            <a:r>
              <a:rPr lang="ru-RU" sz="2800" b="1" dirty="0"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У ПРОЦЕСІ  ГРИ  УЧЕНЬ  НАВЧИТЬСЯ</a:t>
            </a:r>
            <a:endParaRPr lang="ru-RU" sz="2800" b="1" dirty="0">
              <a:solidFill>
                <a:srgbClr val="7030A0"/>
              </a:solidFill>
              <a:effectLst>
                <a:outerShdw blurRad="38100" dist="38100" dir="2700000" algn="tl">
                  <a:srgbClr val="000000">
                    <a:alpha val="43137"/>
                  </a:srgbClr>
                </a:outerShdw>
              </a:effectLst>
            </a:endParaRPr>
          </a:p>
        </p:txBody>
      </p:sp>
      <p:sp>
        <p:nvSpPr>
          <p:cNvPr id="7" name="Прямоугольник 6"/>
          <p:cNvSpPr/>
          <p:nvPr/>
        </p:nvSpPr>
        <p:spPr>
          <a:xfrm>
            <a:off x="189782" y="1380225"/>
            <a:ext cx="6280030" cy="5078313"/>
          </a:xfrm>
          <a:prstGeom prst="rect">
            <a:avLst/>
          </a:prstGeom>
          <a:solidFill>
            <a:schemeClr val="accent6">
              <a:lumMod val="60000"/>
              <a:lumOff val="40000"/>
            </a:schemeClr>
          </a:solidFill>
        </p:spPr>
        <p:txBody>
          <a:bodyPr wrap="square">
            <a:spAutoFit/>
          </a:bodyPr>
          <a:lstStyle/>
          <a:p>
            <a:r>
              <a:rPr lang="uk-UA" i="1" dirty="0" smtClean="0">
                <a:latin typeface="Times New Roman" pitchFamily="18" charset="0"/>
                <a:cs typeface="Times New Roman" pitchFamily="18" charset="0"/>
              </a:rPr>
              <a:t>*    </a:t>
            </a:r>
            <a:r>
              <a:rPr lang="uk-UA" dirty="0" smtClean="0">
                <a:latin typeface="Times New Roman" pitchFamily="18" charset="0"/>
                <a:cs typeface="Times New Roman" pitchFamily="18" charset="0"/>
              </a:rPr>
              <a:t>Бути гнучким, мобільним, конкурентоздатним.</a:t>
            </a:r>
          </a:p>
          <a:p>
            <a:r>
              <a:rPr lang="uk-UA" dirty="0" smtClean="0">
                <a:latin typeface="Times New Roman" pitchFamily="18" charset="0"/>
                <a:cs typeface="Times New Roman" pitchFamily="18" charset="0"/>
              </a:rPr>
              <a:t>*    Уміти інтегруватись у динамічне суспільство,  презентувати себе на ринку праці.</a:t>
            </a:r>
          </a:p>
          <a:p>
            <a:r>
              <a:rPr lang="uk-UA" dirty="0" smtClean="0">
                <a:latin typeface="Times New Roman" pitchFamily="18" charset="0"/>
                <a:cs typeface="Times New Roman" pitchFamily="18" charset="0"/>
              </a:rPr>
              <a:t>*    Критично мислити.</a:t>
            </a:r>
          </a:p>
          <a:p>
            <a:r>
              <a:rPr lang="uk-UA" dirty="0" smtClean="0">
                <a:latin typeface="Times New Roman" pitchFamily="18" charset="0"/>
                <a:cs typeface="Times New Roman" pitchFamily="18" charset="0"/>
              </a:rPr>
              <a:t>*   Використовувати знання як інструмент для розв’язання життєвих проблем.</a:t>
            </a:r>
          </a:p>
          <a:p>
            <a:r>
              <a:rPr lang="uk-UA" dirty="0" smtClean="0">
                <a:latin typeface="Times New Roman" pitchFamily="18" charset="0"/>
                <a:cs typeface="Times New Roman" pitchFamily="18" charset="0"/>
              </a:rPr>
              <a:t>*   Генерувати нові ідеї, приймати нестандартні рішення й нести за них відповідальність.</a:t>
            </a:r>
          </a:p>
          <a:p>
            <a:r>
              <a:rPr lang="uk-UA" dirty="0" smtClean="0">
                <a:latin typeface="Times New Roman" pitchFamily="18" charset="0"/>
                <a:cs typeface="Times New Roman" pitchFamily="18" charset="0"/>
              </a:rPr>
              <a:t>*   Володіти комунікативною культурою, вміти працювати в команді.</a:t>
            </a:r>
          </a:p>
          <a:p>
            <a:r>
              <a:rPr lang="uk-UA" dirty="0" smtClean="0">
                <a:latin typeface="Times New Roman" pitchFamily="18" charset="0"/>
                <a:cs typeface="Times New Roman" pitchFamily="18" charset="0"/>
              </a:rPr>
              <a:t>*   Вміти запобігати будь – яким конфліктним ситуаціям та виходити з них.</a:t>
            </a:r>
          </a:p>
          <a:p>
            <a:r>
              <a:rPr lang="uk-UA" dirty="0" smtClean="0">
                <a:latin typeface="Times New Roman" pitchFamily="18" charset="0"/>
                <a:cs typeface="Times New Roman" pitchFamily="18" charset="0"/>
              </a:rPr>
              <a:t>*   Уміти здобувати, аналізувати інформацію, отриману з </a:t>
            </a:r>
          </a:p>
          <a:p>
            <a:r>
              <a:rPr lang="uk-UA" dirty="0" smtClean="0">
                <a:latin typeface="Times New Roman" pitchFamily="18" charset="0"/>
                <a:cs typeface="Times New Roman" pitchFamily="18" charset="0"/>
              </a:rPr>
              <a:t> різних джерел, застосувати її для індивідуального розвитку і самовдосконалення .</a:t>
            </a:r>
          </a:p>
          <a:p>
            <a:r>
              <a:rPr lang="uk-UA" dirty="0" smtClean="0">
                <a:latin typeface="Times New Roman" pitchFamily="18" charset="0"/>
                <a:cs typeface="Times New Roman" pitchFamily="18" charset="0"/>
              </a:rPr>
              <a:t>*   Бути здатним до вибору численних альтернатив, які </a:t>
            </a:r>
          </a:p>
          <a:p>
            <a:r>
              <a:rPr lang="uk-UA" dirty="0" smtClean="0">
                <a:latin typeface="Times New Roman" pitchFamily="18" charset="0"/>
                <a:cs typeface="Times New Roman" pitchFamily="18" charset="0"/>
              </a:rPr>
              <a:t>     пропонує сучасне життя.</a:t>
            </a:r>
          </a:p>
          <a:p>
            <a:pPr>
              <a:defRPr/>
            </a:pPr>
            <a:endParaRPr lang="ru-RU" dirty="0"/>
          </a:p>
        </p:txBody>
      </p:sp>
      <p:pic>
        <p:nvPicPr>
          <p:cNvPr id="8" name="Picture 2" descr="C:\Users\user\Desktop\зображення_viber_2023-02-17_18-50-14-770.png"/>
          <p:cNvPicPr>
            <a:picLocks noChangeAspect="1" noChangeArrowheads="1"/>
          </p:cNvPicPr>
          <p:nvPr/>
        </p:nvPicPr>
        <p:blipFill>
          <a:blip r:embed="rId3"/>
          <a:srcRect/>
          <a:stretch>
            <a:fillRect/>
          </a:stretch>
        </p:blipFill>
        <p:spPr bwMode="auto">
          <a:xfrm rot="809623">
            <a:off x="9345701" y="266136"/>
            <a:ext cx="2582174" cy="2544833"/>
          </a:xfrm>
          <a:prstGeom prst="rect">
            <a:avLst/>
          </a:prstGeom>
          <a:noFill/>
        </p:spPr>
      </p:pic>
    </p:spTree>
    <p:extLst>
      <p:ext uri="{BB962C8B-B14F-4D97-AF65-F5344CB8AC3E}">
        <p14:creationId xmlns:p14="http://schemas.microsoft.com/office/powerpoint/2010/main" xmlns="" val="10139644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Объект 2"/>
          <p:cNvSpPr>
            <a:spLocks noGrp="1"/>
          </p:cNvSpPr>
          <p:nvPr>
            <p:ph idx="4294967295"/>
          </p:nvPr>
        </p:nvSpPr>
        <p:spPr>
          <a:xfrm>
            <a:off x="232913" y="1173192"/>
            <a:ext cx="5710688" cy="5684809"/>
          </a:xfrm>
          <a:solidFill>
            <a:schemeClr val="accent6">
              <a:lumMod val="60000"/>
              <a:lumOff val="40000"/>
            </a:schemeClr>
          </a:solidFill>
        </p:spPr>
        <p:style>
          <a:lnRef idx="1">
            <a:schemeClr val="accent1"/>
          </a:lnRef>
          <a:fillRef idx="2">
            <a:schemeClr val="accent1"/>
          </a:fillRef>
          <a:effectRef idx="1">
            <a:schemeClr val="accent1"/>
          </a:effectRef>
          <a:fontRef idx="minor">
            <a:schemeClr val="dk1"/>
          </a:fontRef>
        </p:style>
        <p:txBody>
          <a:bodyPr>
            <a:noAutofit/>
          </a:bodyPr>
          <a:lstStyle/>
          <a:p>
            <a:pPr algn="just">
              <a:buNone/>
            </a:pPr>
            <a:r>
              <a:rPr lang="ru-RU" sz="1400" b="1" dirty="0" smtClean="0">
                <a:latin typeface="Times New Roman" panose="02020603050405020304" pitchFamily="18" charset="0"/>
                <a:cs typeface="Times New Roman" panose="02020603050405020304" pitchFamily="18" charset="0"/>
              </a:rPr>
              <a:t> </a:t>
            </a:r>
            <a:r>
              <a:rPr lang="ru-RU" sz="1400" b="1" dirty="0">
                <a:latin typeface="Times New Roman" panose="02020603050405020304" pitchFamily="18" charset="0"/>
                <a:cs typeface="Times New Roman" panose="02020603050405020304" pitchFamily="18" charset="0"/>
              </a:rPr>
              <a:t> </a:t>
            </a:r>
            <a:r>
              <a:rPr lang="ru-RU" sz="1400" b="1" dirty="0" smtClean="0">
                <a:latin typeface="Times New Roman" panose="02020603050405020304" pitchFamily="18" charset="0"/>
                <a:cs typeface="Times New Roman" panose="02020603050405020304" pitchFamily="18" charset="0"/>
              </a:rPr>
              <a:t>                                     </a:t>
            </a:r>
            <a:r>
              <a:rPr lang="uk-UA" sz="2400" b="1" i="1" dirty="0" smtClean="0">
                <a:latin typeface="Times New Roman" pitchFamily="18" charset="0"/>
                <a:cs typeface="Times New Roman" pitchFamily="18" charset="0"/>
              </a:rPr>
              <a:t>Переваги гри</a:t>
            </a:r>
            <a:endParaRPr lang="ru-RU" sz="2400" b="1" i="1" dirty="0" smtClean="0">
              <a:latin typeface="Times New Roman" pitchFamily="18" charset="0"/>
              <a:cs typeface="Times New Roman" pitchFamily="18" charset="0"/>
            </a:endParaRPr>
          </a:p>
          <a:p>
            <a:pPr marL="0" lvl="0" indent="0">
              <a:buNone/>
            </a:pPr>
            <a:r>
              <a:rPr lang="uk-UA" sz="1800" dirty="0" smtClean="0">
                <a:latin typeface="Times New Roman" pitchFamily="18" charset="0"/>
                <a:cs typeface="Times New Roman" pitchFamily="18" charset="0"/>
              </a:rPr>
              <a:t>*    гра залучає до активної пізнавальної діяльності       кожного учня окремо і всіх разом, тим самим, є ефективним засобом управління навчальним процесом;</a:t>
            </a:r>
            <a:endParaRPr lang="ru-RU" sz="1800" dirty="0" smtClean="0">
              <a:latin typeface="Times New Roman" pitchFamily="18" charset="0"/>
              <a:cs typeface="Times New Roman" pitchFamily="18" charset="0"/>
            </a:endParaRPr>
          </a:p>
          <a:p>
            <a:pPr marL="0" lvl="0" indent="0">
              <a:buNone/>
            </a:pPr>
            <a:r>
              <a:rPr lang="uk-UA" sz="1800" dirty="0" smtClean="0">
                <a:latin typeface="Times New Roman" pitchFamily="18" charset="0"/>
                <a:cs typeface="Times New Roman" pitchFamily="18" charset="0"/>
              </a:rPr>
              <a:t>*    навчання у грі здійснюється за допомогою власної діяльності учня, що є особливим видом практики, в процесі якого засвоюється до 90% інформації;</a:t>
            </a:r>
            <a:endParaRPr lang="ru-RU" sz="1800" dirty="0" smtClean="0">
              <a:latin typeface="Times New Roman" pitchFamily="18" charset="0"/>
              <a:cs typeface="Times New Roman" pitchFamily="18" charset="0"/>
            </a:endParaRPr>
          </a:p>
          <a:p>
            <a:pPr marL="0" lvl="0" indent="0">
              <a:buNone/>
            </a:pPr>
            <a:r>
              <a:rPr lang="uk-UA" sz="1800" dirty="0" smtClean="0">
                <a:latin typeface="Times New Roman" pitchFamily="18" charset="0"/>
                <a:cs typeface="Times New Roman" pitchFamily="18" charset="0"/>
              </a:rPr>
              <a:t>*    гра – вільна діяльність, що дає можливість вибору, самовираження, саморозвитку для її учасників;</a:t>
            </a:r>
            <a:endParaRPr lang="ru-RU" sz="1800" dirty="0" smtClean="0">
              <a:latin typeface="Times New Roman" pitchFamily="18" charset="0"/>
              <a:cs typeface="Times New Roman" pitchFamily="18" charset="0"/>
            </a:endParaRPr>
          </a:p>
          <a:p>
            <a:pPr marL="0" lvl="0" indent="0">
              <a:buNone/>
            </a:pPr>
            <a:r>
              <a:rPr lang="uk-UA" sz="1800" dirty="0" smtClean="0">
                <a:latin typeface="Times New Roman" pitchFamily="18" charset="0"/>
                <a:cs typeface="Times New Roman" pitchFamily="18" charset="0"/>
              </a:rPr>
              <a:t>*    гра має певний результат і стимулює учня до досягнення мети(перемоги) й усвідомлення шляху досягнення мети;</a:t>
            </a:r>
            <a:endParaRPr lang="ru-RU" sz="1800" dirty="0" smtClean="0">
              <a:latin typeface="Times New Roman" pitchFamily="18" charset="0"/>
              <a:cs typeface="Times New Roman" pitchFamily="18" charset="0"/>
            </a:endParaRPr>
          </a:p>
          <a:p>
            <a:pPr marL="0" lvl="0" indent="0">
              <a:buNone/>
            </a:pPr>
            <a:r>
              <a:rPr lang="uk-UA" sz="1800" dirty="0" smtClean="0">
                <a:latin typeface="Times New Roman" pitchFamily="18" charset="0"/>
                <a:cs typeface="Times New Roman" pitchFamily="18" charset="0"/>
              </a:rPr>
              <a:t>*     змагальність –  невід’ємна складова гри – приваблива для учнів; задоволення, отримане від гри, створює комфортний стан на уроках і підсилює бажання вивчати предмет.</a:t>
            </a:r>
            <a:endParaRPr lang="ru-RU" sz="1800" dirty="0">
              <a:latin typeface="Times New Roman" pitchFamily="18" charset="0"/>
              <a:cs typeface="Times New Roman" pitchFamily="18" charset="0"/>
            </a:endParaRPr>
          </a:p>
        </p:txBody>
      </p:sp>
      <p:sp>
        <p:nvSpPr>
          <p:cNvPr id="4" name="Овальная выноска 3"/>
          <p:cNvSpPr/>
          <p:nvPr/>
        </p:nvSpPr>
        <p:spPr>
          <a:xfrm>
            <a:off x="5971078" y="205767"/>
            <a:ext cx="4218316" cy="166674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b="1" dirty="0" smtClean="0">
                <a:solidFill>
                  <a:srgbClr val="FFFF00"/>
                </a:solidFill>
                <a:latin typeface="Times New Roman" panose="02020603050405020304" pitchFamily="18" charset="0"/>
                <a:cs typeface="Times New Roman" panose="02020603050405020304" pitchFamily="18" charset="0"/>
              </a:rPr>
              <a:t>ГРА-ЦЕ НАВЧАННЯ І ПРАЦЯ</a:t>
            </a:r>
          </a:p>
          <a:p>
            <a:pPr algn="just"/>
            <a:r>
              <a:rPr lang="uk-UA" b="1" dirty="0" smtClean="0">
                <a:solidFill>
                  <a:srgbClr val="FFFF00"/>
                </a:solidFill>
                <a:latin typeface="Times New Roman" panose="02020603050405020304" pitchFamily="18" charset="0"/>
                <a:cs typeface="Times New Roman" panose="02020603050405020304" pitchFamily="18" charset="0"/>
              </a:rPr>
              <a:t>І СЕРЙОЗНА ФОРМА РОБОТИ.</a:t>
            </a:r>
          </a:p>
        </p:txBody>
      </p:sp>
      <p:sp>
        <p:nvSpPr>
          <p:cNvPr id="10" name="Прямоугольник 9"/>
          <p:cNvSpPr/>
          <p:nvPr/>
        </p:nvSpPr>
        <p:spPr>
          <a:xfrm>
            <a:off x="6142008" y="2553419"/>
            <a:ext cx="5572662" cy="1477328"/>
          </a:xfrm>
          <a:prstGeom prst="rect">
            <a:avLst/>
          </a:prstGeom>
          <a:solidFill>
            <a:schemeClr val="accent6">
              <a:lumMod val="60000"/>
              <a:lumOff val="40000"/>
            </a:schemeClr>
          </a:solidFill>
        </p:spPr>
        <p:txBody>
          <a:bodyPr wrap="square">
            <a:spAutoFit/>
          </a:bodyPr>
          <a:lstStyle/>
          <a:p>
            <a:pPr lvl="0"/>
            <a:r>
              <a:rPr lang="uk-UA" dirty="0" smtClean="0">
                <a:latin typeface="Times New Roman" pitchFamily="18" charset="0"/>
                <a:cs typeface="Times New Roman" pitchFamily="18" charset="0"/>
              </a:rPr>
              <a:t>*   у грі команди або окремі учні спочатку рівні(немає поганих і гарних учнів, а тільки гравці); результат залежить від самого гравця, рівня його підготовленості, здібностей, витримки, умінь і характеру;</a:t>
            </a:r>
            <a:endParaRPr lang="ru-RU" dirty="0" smtClean="0">
              <a:latin typeface="Times New Roman" pitchFamily="18" charset="0"/>
              <a:cs typeface="Times New Roman" pitchFamily="18" charset="0"/>
            </a:endParaRPr>
          </a:p>
        </p:txBody>
      </p:sp>
      <p:pic>
        <p:nvPicPr>
          <p:cNvPr id="6" name="Picture 2" descr="C:\Users\user\Desktop\зображення_viber_2023-02-17_18-50-14-770.png"/>
          <p:cNvPicPr>
            <a:picLocks noChangeAspect="1" noChangeArrowheads="1"/>
          </p:cNvPicPr>
          <p:nvPr/>
        </p:nvPicPr>
        <p:blipFill>
          <a:blip r:embed="rId2"/>
          <a:srcRect/>
          <a:stretch>
            <a:fillRect/>
          </a:stretch>
        </p:blipFill>
        <p:spPr bwMode="auto">
          <a:xfrm>
            <a:off x="9187131" y="207035"/>
            <a:ext cx="2582174" cy="2544833"/>
          </a:xfrm>
          <a:prstGeom prst="rect">
            <a:avLst/>
          </a:prstGeom>
          <a:noFill/>
        </p:spPr>
      </p:pic>
      <p:pic>
        <p:nvPicPr>
          <p:cNvPr id="7" name="Рисунок 6" descr="Сова с указкой - 73 фото"/>
          <p:cNvPicPr/>
          <p:nvPr/>
        </p:nvPicPr>
        <p:blipFill>
          <a:blip r:embed="rId3" cstate="print"/>
          <a:srcRect/>
          <a:stretch>
            <a:fillRect/>
          </a:stretch>
        </p:blipFill>
        <p:spPr bwMode="auto">
          <a:xfrm>
            <a:off x="8936966" y="3985404"/>
            <a:ext cx="2299657" cy="2872596"/>
          </a:xfrm>
          <a:prstGeom prst="rect">
            <a:avLst/>
          </a:prstGeom>
          <a:noFill/>
          <a:ln w="9525">
            <a:noFill/>
            <a:miter lim="800000"/>
            <a:headEnd/>
            <a:tailEnd/>
          </a:ln>
        </p:spPr>
      </p:pic>
    </p:spTree>
    <p:extLst>
      <p:ext uri="{BB962C8B-B14F-4D97-AF65-F5344CB8AC3E}">
        <p14:creationId xmlns:p14="http://schemas.microsoft.com/office/powerpoint/2010/main" xmlns="" val="1406689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 calcmode="lin" valueType="num">
                                      <p:cBhvr>
                                        <p:cTn id="15" dur="1000" fill="hold"/>
                                        <p:tgtEl>
                                          <p:spTgt spid="3">
                                            <p:bg/>
                                          </p:spTgt>
                                        </p:tgtEl>
                                        <p:attrNameLst>
                                          <p:attrName>ppt_w</p:attrName>
                                        </p:attrNameLst>
                                      </p:cBhvr>
                                      <p:tavLst>
                                        <p:tav tm="0">
                                          <p:val>
                                            <p:fltVal val="0"/>
                                          </p:val>
                                        </p:tav>
                                        <p:tav tm="100000">
                                          <p:val>
                                            <p:strVal val="#ppt_w"/>
                                          </p:val>
                                        </p:tav>
                                      </p:tavLst>
                                    </p:anim>
                                    <p:anim calcmode="lin" valueType="num">
                                      <p:cBhvr>
                                        <p:cTn id="16" dur="1000" fill="hold"/>
                                        <p:tgtEl>
                                          <p:spTgt spid="3">
                                            <p:bg/>
                                          </p:spTgt>
                                        </p:tgtEl>
                                        <p:attrNameLst>
                                          <p:attrName>ppt_h</p:attrName>
                                        </p:attrNameLst>
                                      </p:cBhvr>
                                      <p:tavLst>
                                        <p:tav tm="0">
                                          <p:val>
                                            <p:fltVal val="0"/>
                                          </p:val>
                                        </p:tav>
                                        <p:tav tm="100000">
                                          <p:val>
                                            <p:strVal val="#ppt_h"/>
                                          </p:val>
                                        </p:tav>
                                      </p:tavLst>
                                    </p:anim>
                                    <p:anim calcmode="lin" valueType="num">
                                      <p:cBhvr>
                                        <p:cTn id="17" dur="1000" fill="hold"/>
                                        <p:tgtEl>
                                          <p:spTgt spid="3">
                                            <p:bg/>
                                          </p:spTgt>
                                        </p:tgtEl>
                                        <p:attrNameLst>
                                          <p:attrName>style.rotation</p:attrName>
                                        </p:attrNameLst>
                                      </p:cBhvr>
                                      <p:tavLst>
                                        <p:tav tm="0">
                                          <p:val>
                                            <p:fltVal val="90"/>
                                          </p:val>
                                        </p:tav>
                                        <p:tav tm="100000">
                                          <p:val>
                                            <p:fltVal val="0"/>
                                          </p:val>
                                        </p:tav>
                                      </p:tavLst>
                                    </p:anim>
                                    <p:animEffect transition="in" filter="fade">
                                      <p:cBhvr>
                                        <p:cTn id="18" dur="1000"/>
                                        <p:tgtEl>
                                          <p:spTgt spid="3">
                                            <p:bg/>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4" name="Прямоугольник 3"/>
          <p:cNvSpPr/>
          <p:nvPr/>
        </p:nvSpPr>
        <p:spPr>
          <a:xfrm>
            <a:off x="127000" y="1221609"/>
            <a:ext cx="6096000" cy="5324535"/>
          </a:xfrm>
          <a:prstGeom prst="rect">
            <a:avLst/>
          </a:prstGeom>
          <a:solidFill>
            <a:schemeClr val="accent6">
              <a:lumMod val="60000"/>
              <a:lumOff val="40000"/>
            </a:schemeClr>
          </a:solidFill>
        </p:spPr>
        <p:style>
          <a:lnRef idx="1">
            <a:schemeClr val="accent2"/>
          </a:lnRef>
          <a:fillRef idx="2">
            <a:schemeClr val="accent2"/>
          </a:fillRef>
          <a:effectRef idx="1">
            <a:schemeClr val="accent2"/>
          </a:effectRef>
          <a:fontRef idx="minor">
            <a:schemeClr val="dk1"/>
          </a:fontRef>
        </p:style>
        <p:txBody>
          <a:bodyPr>
            <a:spAutoFit/>
          </a:bodyPr>
          <a:lstStyle/>
          <a:p>
            <a:pPr algn="just"/>
            <a:r>
              <a:rPr lang="uk-UA" sz="2000" dirty="0" smtClean="0">
                <a:latin typeface="Times New Roman" panose="02020603050405020304" pitchFamily="18" charset="0"/>
                <a:cs typeface="Times New Roman" panose="02020603050405020304" pitchFamily="18" charset="0"/>
              </a:rPr>
              <a:t>Ігрову форму занять створюю за допомогою ігрових прийомів і ситуацій, які дозволяють активізувати пізнавальну діяльність учнів. Проведення ігор практикую систематично на кожному уроці, починаючи з елементарних ігрових ситуацій, поступово ускладнюючи й урізноманітнюючи їх. Перед проведенням ігор доступно викладаю дітям сюжет, розподіляю ролі, ставлю перед ними пізнавальне завдання. Щоб гра не набридла, ускладнюю завдання, змінюю його. Готуючись до заняття, чітко продумую послідовність ігрових дій, організацію учнів, тривалість гри, її контроль, підбиття підсумків та оцінку. Захопившись грою, дитина не помічає, що вчиться, запам’ятовує нове, орієнтується у надзвичайних ситуаціях. Через гру поповнюється запас її понять, уявлень, розвивається фантазія.</a:t>
            </a:r>
            <a:endParaRPr lang="uk-UA" sz="2000"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7401463" y="1466492"/>
            <a:ext cx="4382220" cy="3785652"/>
          </a:xfrm>
          <a:prstGeom prst="rect">
            <a:avLst/>
          </a:prstGeom>
          <a:solidFill>
            <a:schemeClr val="accent6">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uk-UA" sz="2000" dirty="0" smtClean="0">
                <a:latin typeface="Times New Roman" panose="02020603050405020304" pitchFamily="18" charset="0"/>
                <a:cs typeface="Times New Roman" panose="02020603050405020304" pitchFamily="18" charset="0"/>
              </a:rPr>
              <a:t>Зміст і матеріал цікавих вправ та ігор залежить від завдань уроків, знань учнів. Цікаві вправи та ігри з мови я використовую на всіх етапах уроку. Мовні ігри мають велике значення для розвитку мови і мислення учнів; вони розширюють їхній словниковий запас, привчають проводити аналітико – синтетичну роботу над словом і реченням, розвивають у дітей правописну зіркість, прищеплюють інтерес і любов до мови.</a:t>
            </a:r>
            <a:endParaRPr lang="uk-UA" sz="2000"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a:stretch>
            <a:fillRect/>
          </a:stretch>
        </p:blipFill>
        <p:spPr>
          <a:xfrm>
            <a:off x="6223000" y="4756229"/>
            <a:ext cx="2753413" cy="2101771"/>
          </a:xfrm>
          <a:prstGeom prst="rect">
            <a:avLst/>
          </a:prstGeom>
        </p:spPr>
      </p:pic>
      <p:pic>
        <p:nvPicPr>
          <p:cNvPr id="7" name="Picture 2" descr="C:\Users\user\Desktop\зображення_viber_2023-02-17_18-50-14-770.png"/>
          <p:cNvPicPr>
            <a:picLocks noChangeAspect="1" noChangeArrowheads="1"/>
          </p:cNvPicPr>
          <p:nvPr/>
        </p:nvPicPr>
        <p:blipFill>
          <a:blip r:embed="rId3"/>
          <a:srcRect/>
          <a:stretch>
            <a:fillRect/>
          </a:stretch>
        </p:blipFill>
        <p:spPr bwMode="auto">
          <a:xfrm>
            <a:off x="9644332" y="0"/>
            <a:ext cx="2035834" cy="1492577"/>
          </a:xfrm>
          <a:prstGeom prst="rect">
            <a:avLst/>
          </a:prstGeom>
          <a:noFill/>
        </p:spPr>
      </p:pic>
    </p:spTree>
    <p:extLst>
      <p:ext uri="{BB962C8B-B14F-4D97-AF65-F5344CB8AC3E}">
        <p14:creationId xmlns:p14="http://schemas.microsoft.com/office/powerpoint/2010/main" xmlns="" val="251867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6" name="Прямоугольник 5"/>
          <p:cNvSpPr/>
          <p:nvPr/>
        </p:nvSpPr>
        <p:spPr>
          <a:xfrm>
            <a:off x="1177186" y="2334086"/>
            <a:ext cx="8669547" cy="1754326"/>
          </a:xfrm>
          <a:prstGeom prst="rect">
            <a:avLst/>
          </a:prstGeom>
          <a:solidFill>
            <a:schemeClr val="accent6">
              <a:lumMod val="40000"/>
              <a:lumOff val="60000"/>
            </a:schemeClr>
          </a:solidFill>
        </p:spPr>
        <p:txBody>
          <a:bodyPr wrap="square">
            <a:spAutoFit/>
          </a:bodyPr>
          <a:lstStyle/>
          <a:p>
            <a:r>
              <a:rPr lang="uk-UA" sz="3600" dirty="0" smtClean="0">
                <a:latin typeface="Times New Roman" pitchFamily="18" charset="0"/>
                <a:cs typeface="Times New Roman" pitchFamily="18" charset="0"/>
              </a:rPr>
              <a:t>Відкрити в кожній дитині  душу творця.</a:t>
            </a:r>
          </a:p>
          <a:p>
            <a:r>
              <a:rPr lang="uk-UA" sz="3600" dirty="0" smtClean="0">
                <a:latin typeface="Times New Roman" pitchFamily="18" charset="0"/>
                <a:cs typeface="Times New Roman" pitchFamily="18" charset="0"/>
              </a:rPr>
              <a:t>Дати їй змогу пробудитися і розквітнути.</a:t>
            </a:r>
          </a:p>
          <a:p>
            <a:pPr algn="ctr"/>
            <a:r>
              <a:rPr lang="uk-UA" sz="3600" dirty="0" smtClean="0">
                <a:latin typeface="Times New Roman" pitchFamily="18" charset="0"/>
                <a:cs typeface="Times New Roman" pitchFamily="18" charset="0"/>
              </a:rPr>
              <a:t>                                 В. О. Сухомлинський</a:t>
            </a:r>
            <a:endParaRPr lang="ru-RU" sz="3600" dirty="0">
              <a:latin typeface="Times New Roman" pitchFamily="18" charset="0"/>
              <a:cs typeface="Times New Roman" pitchFamily="18" charset="0"/>
            </a:endParaRPr>
          </a:p>
        </p:txBody>
      </p:sp>
      <p:pic>
        <p:nvPicPr>
          <p:cNvPr id="8" name="Picture 2" descr="C:\Users\user\Desktop\зображення_viber_2023-02-17_18-50-14-770.png"/>
          <p:cNvPicPr>
            <a:picLocks noChangeAspect="1" noChangeArrowheads="1"/>
          </p:cNvPicPr>
          <p:nvPr/>
        </p:nvPicPr>
        <p:blipFill>
          <a:blip r:embed="rId2"/>
          <a:srcRect/>
          <a:stretch>
            <a:fillRect/>
          </a:stretch>
        </p:blipFill>
        <p:spPr bwMode="auto">
          <a:xfrm>
            <a:off x="8695266" y="0"/>
            <a:ext cx="3258369" cy="3211249"/>
          </a:xfrm>
          <a:prstGeom prst="rect">
            <a:avLst/>
          </a:prstGeom>
          <a:noFill/>
        </p:spPr>
      </p:pic>
      <p:pic>
        <p:nvPicPr>
          <p:cNvPr id="10" name="Рисунок 9" descr="Сова с указкой - 73 фото"/>
          <p:cNvPicPr/>
          <p:nvPr/>
        </p:nvPicPr>
        <p:blipFill>
          <a:blip r:embed="rId3" cstate="print"/>
          <a:srcRect/>
          <a:stretch>
            <a:fillRect/>
          </a:stretch>
        </p:blipFill>
        <p:spPr bwMode="auto">
          <a:xfrm flipH="1">
            <a:off x="321732" y="3581401"/>
            <a:ext cx="2514600" cy="3276600"/>
          </a:xfrm>
          <a:prstGeom prst="rect">
            <a:avLst/>
          </a:prstGeom>
          <a:noFill/>
          <a:ln w="9525">
            <a:noFill/>
            <a:miter lim="800000"/>
            <a:headEnd/>
            <a:tailEnd/>
          </a:ln>
        </p:spPr>
      </p:pic>
    </p:spTree>
    <p:extLst>
      <p:ext uri="{BB962C8B-B14F-4D97-AF65-F5344CB8AC3E}">
        <p14:creationId xmlns:p14="http://schemas.microsoft.com/office/powerpoint/2010/main" xmlns="" val="26205221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Прямоугольник 1"/>
          <p:cNvSpPr/>
          <p:nvPr/>
        </p:nvSpPr>
        <p:spPr>
          <a:xfrm>
            <a:off x="266700" y="2162939"/>
            <a:ext cx="6096000" cy="4093428"/>
          </a:xfrm>
          <a:prstGeom prst="rect">
            <a:avLst/>
          </a:prstGeom>
          <a:solidFill>
            <a:schemeClr val="accent6">
              <a:lumMod val="60000"/>
              <a:lumOff val="40000"/>
            </a:schemeClr>
          </a:solidFill>
        </p:spPr>
        <p:style>
          <a:lnRef idx="1">
            <a:schemeClr val="accent2"/>
          </a:lnRef>
          <a:fillRef idx="2">
            <a:schemeClr val="accent2"/>
          </a:fillRef>
          <a:effectRef idx="1">
            <a:schemeClr val="accent2"/>
          </a:effectRef>
          <a:fontRef idx="minor">
            <a:schemeClr val="dk1"/>
          </a:fontRef>
        </p:style>
        <p:txBody>
          <a:bodyPr>
            <a:spAutoFit/>
          </a:bodyPr>
          <a:lstStyle/>
          <a:p>
            <a:pPr algn="just"/>
            <a:r>
              <a:rPr lang="uk-UA" sz="2000" dirty="0" smtClean="0">
                <a:latin typeface="Times New Roman" panose="02020603050405020304" pitchFamily="18" charset="0"/>
                <a:cs typeface="Times New Roman" panose="02020603050405020304" pitchFamily="18" charset="0"/>
              </a:rPr>
              <a:t>Ось невеликий перелік ігор, які проводжу на уроках мови і, які подобаються моїм учням: «Знайди помічника», «</a:t>
            </a:r>
            <a:r>
              <a:rPr lang="uk-UA" sz="2000" dirty="0" err="1" smtClean="0">
                <a:latin typeface="Times New Roman" panose="02020603050405020304" pitchFamily="18" charset="0"/>
                <a:cs typeface="Times New Roman" panose="02020603050405020304" pitchFamily="18" charset="0"/>
              </a:rPr>
              <a:t>Слова-переверні</a:t>
            </a:r>
            <a:r>
              <a:rPr lang="uk-UA" sz="2000" dirty="0" smtClean="0">
                <a:latin typeface="Times New Roman" panose="02020603050405020304" pitchFamily="18" charset="0"/>
                <a:cs typeface="Times New Roman" panose="02020603050405020304" pitchFamily="18" charset="0"/>
              </a:rPr>
              <a:t>», «Музичні слова», «Захистіть орфограму», «Грибочки», «Збери слово або речення», «Утворіть нове слово», «Повтори!».</a:t>
            </a:r>
          </a:p>
          <a:p>
            <a:pPr algn="just"/>
            <a:r>
              <a:rPr lang="uk-UA" sz="2000" dirty="0" smtClean="0">
                <a:latin typeface="Times New Roman" panose="02020603050405020304" pitchFamily="18" charset="0"/>
                <a:cs typeface="Times New Roman" panose="02020603050405020304" pitchFamily="18" charset="0"/>
              </a:rPr>
              <a:t>Учні добре сприймають такий вид роботи на уроці, як виправлення чужих помилок. Найчастіше ці помилки допускають казкові герої. На уроках української мови школярі з великим задоволенням грають у мовні розвиваючі ігри. Наприклад, при вивченні теми «Іменник» я пропоную такі ігри: «Допоможи рибалці спіймати потрібну рибку», «Допоможи Сонечку вгадати: істота чи не істота».</a:t>
            </a:r>
            <a:endParaRPr lang="uk-UA" sz="20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6781800" y="2570671"/>
            <a:ext cx="5016500" cy="3785652"/>
          </a:xfrm>
          <a:prstGeom prst="rect">
            <a:avLst/>
          </a:prstGeom>
          <a:solidFill>
            <a:schemeClr val="accent6">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uk-UA" sz="2000" dirty="0" smtClean="0">
                <a:latin typeface="Times New Roman" panose="02020603050405020304" pitchFamily="18" charset="0"/>
                <a:cs typeface="Times New Roman" panose="02020603050405020304" pitchFamily="18" charset="0"/>
              </a:rPr>
              <a:t>Починаючи з 1 класу, гра на моїх уроках стає важливою складовою навчального процесу. На уроках навчання грамоти використовую такі розвиваючі ігри: «Вередливий звук», «Відлуння», «</a:t>
            </a:r>
            <a:r>
              <a:rPr lang="uk-UA" sz="2000" dirty="0" err="1" smtClean="0">
                <a:latin typeface="Times New Roman" panose="02020603050405020304" pitchFamily="18" charset="0"/>
                <a:cs typeface="Times New Roman" panose="02020603050405020304" pitchFamily="18" charset="0"/>
              </a:rPr>
              <a:t>Переплутанка</a:t>
            </a:r>
            <a:r>
              <a:rPr lang="uk-UA" sz="2000" dirty="0" smtClean="0">
                <a:latin typeface="Times New Roman" panose="02020603050405020304" pitchFamily="18" charset="0"/>
                <a:cs typeface="Times New Roman" panose="02020603050405020304" pitchFamily="18" charset="0"/>
              </a:rPr>
              <a:t>», «Чарівні склади», «Збери букет» та багато інших. Також я з великим задоволенням практикую використання на уроках кросвордів, вікторин, КВК, ігор «Поле чудес», «Щасливий випадок». Ефективним вважаю застосування малюнкових кросвордів.</a:t>
            </a:r>
            <a:endParaRPr lang="uk-UA" sz="2000" dirty="0">
              <a:latin typeface="Times New Roman" panose="02020603050405020304" pitchFamily="18" charset="0"/>
              <a:cs typeface="Times New Roman" panose="02020603050405020304" pitchFamily="18" charset="0"/>
            </a:endParaRPr>
          </a:p>
        </p:txBody>
      </p:sp>
      <p:pic>
        <p:nvPicPr>
          <p:cNvPr id="6" name="Picture 2" descr="C:\Users\user\Desktop\зображення_viber_2023-02-17_18-50-14-770.png"/>
          <p:cNvPicPr>
            <a:picLocks noChangeAspect="1" noChangeArrowheads="1"/>
          </p:cNvPicPr>
          <p:nvPr/>
        </p:nvPicPr>
        <p:blipFill>
          <a:blip r:embed="rId2"/>
          <a:srcRect/>
          <a:stretch>
            <a:fillRect/>
          </a:stretch>
        </p:blipFill>
        <p:spPr bwMode="auto">
          <a:xfrm>
            <a:off x="7930671" y="-108771"/>
            <a:ext cx="2718758" cy="2679442"/>
          </a:xfrm>
          <a:prstGeom prst="rect">
            <a:avLst/>
          </a:prstGeom>
          <a:noFill/>
        </p:spPr>
      </p:pic>
    </p:spTree>
    <p:extLst>
      <p:ext uri="{BB962C8B-B14F-4D97-AF65-F5344CB8AC3E}">
        <p14:creationId xmlns:p14="http://schemas.microsoft.com/office/powerpoint/2010/main" xmlns="" val="594403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Прямоугольник 1"/>
          <p:cNvSpPr/>
          <p:nvPr/>
        </p:nvSpPr>
        <p:spPr>
          <a:xfrm>
            <a:off x="863600" y="1263452"/>
            <a:ext cx="10833100" cy="5324535"/>
          </a:xfrm>
          <a:prstGeom prst="rect">
            <a:avLst/>
          </a:prstGeom>
          <a:solidFill>
            <a:schemeClr val="accent6">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uk-UA" sz="2000" dirty="0" smtClean="0">
                <a:latin typeface="Times New Roman" panose="02020603050405020304" pitchFamily="18" charset="0"/>
                <a:cs typeface="Times New Roman" panose="02020603050405020304" pitchFamily="18" charset="0"/>
              </a:rPr>
              <a:t>На уроках читання під час </a:t>
            </a:r>
            <a:r>
              <a:rPr lang="uk-UA" sz="2000" dirty="0" err="1" smtClean="0">
                <a:latin typeface="Times New Roman" panose="02020603050405020304" pitchFamily="18" charset="0"/>
                <a:cs typeface="Times New Roman" panose="02020603050405020304" pitchFamily="18" charset="0"/>
              </a:rPr>
              <a:t>розчитування</a:t>
            </a:r>
            <a:r>
              <a:rPr lang="uk-UA" sz="2000" dirty="0" smtClean="0">
                <a:latin typeface="Times New Roman" panose="02020603050405020304" pitchFamily="18" charset="0"/>
                <a:cs typeface="Times New Roman" panose="02020603050405020304" pitchFamily="18" charset="0"/>
              </a:rPr>
              <a:t> застосовую ігри «Піраміда», «Шаради». Дуже корисними для розвитку пам’яті, вироблення стійкої уваги є спеціальні ігри: «Небо-земля» (за командою «земля» діти читають текст, за командою «небо» – піднімають голови вгору, прибираючи указки від тексту), «</a:t>
            </a:r>
            <a:r>
              <a:rPr lang="uk-UA" sz="2000" dirty="0" err="1" smtClean="0">
                <a:latin typeface="Times New Roman" panose="02020603050405020304" pitchFamily="18" charset="0"/>
                <a:cs typeface="Times New Roman" panose="02020603050405020304" pitchFamily="18" charset="0"/>
              </a:rPr>
              <a:t>Засічка</a:t>
            </a:r>
            <a:r>
              <a:rPr lang="uk-UA" sz="2000" dirty="0" smtClean="0">
                <a:latin typeface="Times New Roman" panose="02020603050405020304" pitchFamily="18" charset="0"/>
                <a:cs typeface="Times New Roman" panose="02020603050405020304" pitchFamily="18" charset="0"/>
              </a:rPr>
              <a:t> – кидок» (при слові «кидок» всі починають читати на максимальній швидкості, «</a:t>
            </a:r>
            <a:r>
              <a:rPr lang="uk-UA" sz="2000" dirty="0" err="1" smtClean="0">
                <a:latin typeface="Times New Roman" panose="02020603050405020304" pitchFamily="18" charset="0"/>
                <a:cs typeface="Times New Roman" panose="02020603050405020304" pitchFamily="18" charset="0"/>
              </a:rPr>
              <a:t>засічка</a:t>
            </a:r>
            <a:r>
              <a:rPr lang="uk-UA" sz="2000" dirty="0" smtClean="0">
                <a:latin typeface="Times New Roman" panose="02020603050405020304" pitchFamily="18" charset="0"/>
                <a:cs typeface="Times New Roman" panose="02020603050405020304" pitchFamily="18" charset="0"/>
              </a:rPr>
              <a:t>» – читання зупиняється), «Слідопити» (вибіркове читання), «Дощик» (починають читати у довільному темпі вголос, поступово збільшують силу голосу, доходять до вершини і починають зменшувати). Є ігри, які я використовую для читання в парах: «Луна», «Буксир». Одне речення читає один учень, а друге – інший. Потім читання повторюється знову. Під час читання одним учнем другий уважно стежить за правильністю. Для вироблення навичок виразного читання доцільним буде використання ігор «Актори», «Диктор телебачення». Для розвитку швидкості техніки читання, зокрема, я використовую гру «Кішка та мишка». Перший учень («мишка») розпочинає гру, а «кішка» повинна вступити в гру після того, як «мишка» прочитає перше речення, і наздогнати її. Дуже подобається дітям гра «Слідопити». Я її використовую для розвитку уваги при читанні тексту. На уроках читання я вважаю доцільним використання таких прийомів, як інсценування казок, ляльковий театр, пантоміма, драматична розповідь. Рефлексію часто проводжу у формі гри «Що сказав Буратіно?» (або інший казковий герой)</a:t>
            </a:r>
            <a:endParaRPr lang="uk-UA" sz="2000" dirty="0">
              <a:latin typeface="Times New Roman" panose="02020603050405020304" pitchFamily="18" charset="0"/>
              <a:cs typeface="Times New Roman" panose="02020603050405020304" pitchFamily="18" charset="0"/>
            </a:endParaRPr>
          </a:p>
        </p:txBody>
      </p:sp>
      <p:pic>
        <p:nvPicPr>
          <p:cNvPr id="4" name="Picture 2" descr="C:\Users\user\Desktop\зображення_viber_2023-02-17_18-50-14-770.png"/>
          <p:cNvPicPr>
            <a:picLocks noChangeAspect="1" noChangeArrowheads="1"/>
          </p:cNvPicPr>
          <p:nvPr/>
        </p:nvPicPr>
        <p:blipFill>
          <a:blip r:embed="rId2"/>
          <a:srcRect/>
          <a:stretch>
            <a:fillRect/>
          </a:stretch>
        </p:blipFill>
        <p:spPr bwMode="auto">
          <a:xfrm>
            <a:off x="9652958" y="0"/>
            <a:ext cx="1923690" cy="1462286"/>
          </a:xfrm>
          <a:prstGeom prst="rect">
            <a:avLst/>
          </a:prstGeom>
          <a:noFill/>
        </p:spPr>
      </p:pic>
    </p:spTree>
    <p:extLst>
      <p:ext uri="{BB962C8B-B14F-4D97-AF65-F5344CB8AC3E}">
        <p14:creationId xmlns:p14="http://schemas.microsoft.com/office/powerpoint/2010/main" xmlns="" val="1177495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8" name="Прямоугольник 7"/>
          <p:cNvSpPr/>
          <p:nvPr/>
        </p:nvSpPr>
        <p:spPr>
          <a:xfrm>
            <a:off x="4659062" y="1157955"/>
            <a:ext cx="6418053" cy="5632311"/>
          </a:xfrm>
          <a:prstGeom prst="rect">
            <a:avLst/>
          </a:prstGeom>
          <a:solidFill>
            <a:schemeClr val="accent6">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ru-RU" sz="2000" dirty="0">
                <a:latin typeface="Times New Roman" panose="02020603050405020304" pitchFamily="18" charset="0"/>
                <a:cs typeface="Times New Roman" panose="02020603050405020304" pitchFamily="18" charset="0"/>
              </a:rPr>
              <a:t>На уроках математики </a:t>
            </a:r>
            <a:r>
              <a:rPr lang="uk-UA" sz="2000" dirty="0" smtClean="0">
                <a:latin typeface="Times New Roman" panose="02020603050405020304" pitchFamily="18" charset="0"/>
                <a:cs typeface="Times New Roman" panose="02020603050405020304" pitchFamily="18" charset="0"/>
              </a:rPr>
              <a:t>використовую</a:t>
            </a:r>
            <a:r>
              <a:rPr lang="ru-RU" sz="2000" dirty="0" smtClean="0">
                <a:latin typeface="Times New Roman" panose="02020603050405020304" pitchFamily="18" charset="0"/>
                <a:cs typeface="Times New Roman" panose="02020603050405020304" pitchFamily="18" charset="0"/>
              </a:rPr>
              <a:t> </a:t>
            </a:r>
            <a:r>
              <a:rPr lang="uk-UA" sz="2000" dirty="0" smtClean="0">
                <a:latin typeface="Times New Roman" panose="02020603050405020304" pitchFamily="18" charset="0"/>
                <a:cs typeface="Times New Roman" panose="02020603050405020304" pitchFamily="18" charset="0"/>
              </a:rPr>
              <a:t>гру</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для </a:t>
            </a:r>
            <a:r>
              <a:rPr lang="uk-UA" sz="2000" dirty="0" smtClean="0">
                <a:latin typeface="Times New Roman" panose="02020603050405020304" pitchFamily="18" charset="0"/>
                <a:cs typeface="Times New Roman" panose="02020603050405020304" pitchFamily="18" charset="0"/>
              </a:rPr>
              <a:t>ознайомлення</a:t>
            </a:r>
            <a:r>
              <a:rPr lang="ru-RU" sz="2000" dirty="0" smtClean="0">
                <a:latin typeface="Times New Roman" panose="02020603050405020304" pitchFamily="18" charset="0"/>
                <a:cs typeface="Times New Roman" panose="02020603050405020304" pitchFamily="18" charset="0"/>
              </a:rPr>
              <a:t> </a:t>
            </a:r>
            <a:r>
              <a:rPr lang="uk-UA" sz="2000" dirty="0" smtClean="0">
                <a:latin typeface="Times New Roman" panose="02020603050405020304" pitchFamily="18" charset="0"/>
                <a:cs typeface="Times New Roman" panose="02020603050405020304" pitchFamily="18" charset="0"/>
              </a:rPr>
              <a:t>дітей з новим матеріалом та його закріплення, для повторення раніше набутих уявлень і понять, для повнішого і глибшого їх осмислення, формування обчислювальних, графічних умінь і навичок, розвитку основних прийомів мислення, розширення кругозору. Пропоную пограти в «Магазин». «Продавець» і «покупець» швидко лічать, а діти стежать за правильністю розрахунків і тренуються в додаванні й відніманні.</a:t>
            </a:r>
          </a:p>
          <a:p>
            <a:pPr algn="just"/>
            <a:r>
              <a:rPr lang="uk-UA" sz="2000" dirty="0" smtClean="0">
                <a:latin typeface="Times New Roman" panose="02020603050405020304" pitchFamily="18" charset="0"/>
                <a:cs typeface="Times New Roman" panose="02020603050405020304" pitchFamily="18" charset="0"/>
              </a:rPr>
              <a:t>Під </a:t>
            </a:r>
            <a:r>
              <a:rPr lang="ru-RU" sz="2000" dirty="0" smtClean="0">
                <a:latin typeface="Times New Roman" panose="02020603050405020304" pitchFamily="18" charset="0"/>
                <a:cs typeface="Times New Roman" panose="02020603050405020304" pitchFamily="18" charset="0"/>
              </a:rPr>
              <a:t>час </a:t>
            </a:r>
            <a:r>
              <a:rPr lang="uk-UA" sz="2000" dirty="0" smtClean="0">
                <a:latin typeface="Times New Roman" panose="02020603050405020304" pitchFamily="18" charset="0"/>
                <a:cs typeface="Times New Roman" panose="02020603050405020304" pitchFamily="18" charset="0"/>
              </a:rPr>
              <a:t>усної лічби пропоную ігри </a:t>
            </a:r>
            <a:r>
              <a:rPr lang="ru-RU" sz="2000" dirty="0" smtClean="0">
                <a:latin typeface="Times New Roman" panose="02020603050405020304" pitchFamily="18" charset="0"/>
                <a:cs typeface="Times New Roman" panose="02020603050405020304" pitchFamily="18" charset="0"/>
              </a:rPr>
              <a:t>– «</a:t>
            </a:r>
            <a:r>
              <a:rPr lang="uk-UA" sz="2000" dirty="0" smtClean="0">
                <a:latin typeface="Times New Roman" panose="02020603050405020304" pitchFamily="18" charset="0"/>
                <a:cs typeface="Times New Roman" panose="02020603050405020304" pitchFamily="18" charset="0"/>
              </a:rPr>
              <a:t>Футбол</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Лічильні</a:t>
            </a:r>
            <a:r>
              <a:rPr lang="ru-RU" sz="2000" dirty="0" smtClean="0">
                <a:latin typeface="Times New Roman" panose="02020603050405020304" pitchFamily="18" charset="0"/>
                <a:cs typeface="Times New Roman" panose="02020603050405020304" pitchFamily="18" charset="0"/>
              </a:rPr>
              <a:t> </a:t>
            </a:r>
            <a:r>
              <a:rPr lang="uk-UA" sz="2000" dirty="0" smtClean="0">
                <a:latin typeface="Times New Roman" panose="02020603050405020304" pitchFamily="18" charset="0"/>
                <a:cs typeface="Times New Roman" panose="02020603050405020304" pitchFamily="18" charset="0"/>
              </a:rPr>
              <a:t>квадрати</a:t>
            </a:r>
            <a:r>
              <a:rPr lang="ru-RU" sz="2000" dirty="0" smtClean="0">
                <a:latin typeface="Times New Roman" panose="02020603050405020304" pitchFamily="18" charset="0"/>
                <a:cs typeface="Times New Roman" panose="02020603050405020304" pitchFamily="18" charset="0"/>
              </a:rPr>
              <a:t>», «</a:t>
            </a:r>
            <a:r>
              <a:rPr lang="uk-UA" sz="2000" dirty="0" smtClean="0">
                <a:latin typeface="Times New Roman" panose="02020603050405020304" pitchFamily="18" charset="0"/>
                <a:cs typeface="Times New Roman" panose="02020603050405020304" pitchFamily="18" charset="0"/>
              </a:rPr>
              <a:t>Жива лічба</a:t>
            </a:r>
            <a:r>
              <a:rPr lang="ru-RU" sz="2000" dirty="0" smtClean="0">
                <a:latin typeface="Times New Roman" panose="02020603050405020304" pitchFamily="18" charset="0"/>
                <a:cs typeface="Times New Roman" panose="02020603050405020304" pitchFamily="18" charset="0"/>
              </a:rPr>
              <a:t>», «</a:t>
            </a:r>
            <a:r>
              <a:rPr lang="uk-UA" sz="2000" dirty="0" smtClean="0">
                <a:latin typeface="Times New Roman" panose="02020603050405020304" pitchFamily="18" charset="0"/>
                <a:cs typeface="Times New Roman" panose="02020603050405020304" pitchFamily="18" charset="0"/>
              </a:rPr>
              <a:t>Мовчанка</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Для </a:t>
            </a:r>
            <a:r>
              <a:rPr lang="uk-UA" sz="2000" dirty="0" smtClean="0">
                <a:latin typeface="Times New Roman" panose="02020603050405020304" pitchFamily="18" charset="0"/>
                <a:cs typeface="Times New Roman" panose="02020603050405020304" pitchFamily="18" charset="0"/>
              </a:rPr>
              <a:t>закріплення</a:t>
            </a:r>
            <a:r>
              <a:rPr lang="ru-RU" sz="2000" dirty="0" smtClean="0">
                <a:latin typeface="Times New Roman" panose="02020603050405020304" pitchFamily="18" charset="0"/>
                <a:cs typeface="Times New Roman" panose="02020603050405020304" pitchFamily="18" charset="0"/>
              </a:rPr>
              <a:t> </a:t>
            </a:r>
            <a:r>
              <a:rPr lang="uk-UA" sz="2000" dirty="0" smtClean="0">
                <a:latin typeface="Times New Roman" panose="02020603050405020304" pitchFamily="18" charset="0"/>
                <a:cs typeface="Times New Roman" panose="02020603050405020304" pitchFamily="18" charset="0"/>
              </a:rPr>
              <a:t>випадків</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табличного </a:t>
            </a:r>
            <a:r>
              <a:rPr lang="uk-UA" sz="2000" dirty="0" smtClean="0">
                <a:latin typeface="Times New Roman" panose="02020603050405020304" pitchFamily="18" charset="0"/>
                <a:cs typeface="Times New Roman" panose="02020603050405020304" pitchFamily="18" charset="0"/>
              </a:rPr>
              <a:t>множення</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і </a:t>
            </a:r>
            <a:r>
              <a:rPr lang="uk-UA" sz="2000" dirty="0" smtClean="0">
                <a:latin typeface="Times New Roman" panose="02020603050405020304" pitchFamily="18" charset="0"/>
                <a:cs typeface="Times New Roman" panose="02020603050405020304" pitchFamily="18" charset="0"/>
              </a:rPr>
              <a:t>ділення</a:t>
            </a:r>
            <a:r>
              <a:rPr lang="ru-RU" sz="2000" dirty="0" smtClean="0">
                <a:latin typeface="Times New Roman" panose="02020603050405020304" pitchFamily="18" charset="0"/>
                <a:cs typeface="Times New Roman" panose="02020603050405020304" pitchFamily="18" charset="0"/>
              </a:rPr>
              <a:t> </a:t>
            </a:r>
            <a:r>
              <a:rPr lang="uk-UA" sz="2000" dirty="0" smtClean="0">
                <a:latin typeface="Times New Roman" panose="02020603050405020304" pitchFamily="18" charset="0"/>
                <a:cs typeface="Times New Roman" panose="02020603050405020304" pitchFamily="18" charset="0"/>
              </a:rPr>
              <a:t>використовую японські кросворди  </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a:p>
            <a:pPr algn="just"/>
            <a:r>
              <a:rPr lang="ru-RU" sz="2000" dirty="0">
                <a:latin typeface="Times New Roman" panose="02020603050405020304" pitchFamily="18" charset="0"/>
                <a:cs typeface="Times New Roman" panose="02020603050405020304" pitchFamily="18" charset="0"/>
              </a:rPr>
              <a:t>Через </a:t>
            </a:r>
            <a:r>
              <a:rPr lang="uk-UA" sz="2000" dirty="0" smtClean="0">
                <a:latin typeface="Times New Roman" panose="02020603050405020304" pitchFamily="18" charset="0"/>
                <a:cs typeface="Times New Roman" panose="02020603050405020304" pitchFamily="18" charset="0"/>
              </a:rPr>
              <a:t>інтелектуальні ігри «Що? </a:t>
            </a:r>
            <a:r>
              <a:rPr lang="ru-RU" sz="2000" dirty="0" smtClean="0">
                <a:latin typeface="Times New Roman" panose="02020603050405020304" pitchFamily="18" charset="0"/>
                <a:cs typeface="Times New Roman" panose="02020603050405020304" pitchFamily="18" charset="0"/>
              </a:rPr>
              <a:t>Де</a:t>
            </a:r>
            <a:r>
              <a:rPr lang="ru-RU" sz="2000" dirty="0">
                <a:latin typeface="Times New Roman" panose="02020603050405020304" pitchFamily="18" charset="0"/>
                <a:cs typeface="Times New Roman" panose="02020603050405020304" pitchFamily="18" charset="0"/>
              </a:rPr>
              <a:t>? Коли?», </a:t>
            </a:r>
            <a:r>
              <a:rPr lang="ru-RU" sz="2000" dirty="0" smtClean="0">
                <a:latin typeface="Times New Roman" panose="02020603050405020304" pitchFamily="18" charset="0"/>
                <a:cs typeface="Times New Roman" panose="02020603050405020304" pitchFamily="18" charset="0"/>
              </a:rPr>
              <a:t>«</a:t>
            </a:r>
            <a:r>
              <a:rPr lang="uk-UA" sz="2000" dirty="0" err="1" smtClean="0">
                <a:latin typeface="Times New Roman" panose="02020603050405020304" pitchFamily="18" charset="0"/>
                <a:cs typeface="Times New Roman" panose="02020603050405020304" pitchFamily="18" charset="0"/>
              </a:rPr>
              <a:t>Брейн</a:t>
            </a:r>
            <a:r>
              <a:rPr lang="uk-UA" sz="2000" dirty="0" smtClean="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-ринг</a:t>
            </a: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a:t>
            </a:r>
            <a:r>
              <a:rPr lang="uk-UA" sz="2000" dirty="0" smtClean="0">
                <a:latin typeface="Times New Roman" panose="02020603050405020304" pitchFamily="18" charset="0"/>
                <a:cs typeface="Times New Roman" panose="02020603050405020304" pitchFamily="18" charset="0"/>
              </a:rPr>
              <a:t>Розумники і розумниці», </a:t>
            </a:r>
            <a:r>
              <a:rPr lang="ru-RU" sz="2000" dirty="0" smtClean="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LG- </a:t>
            </a:r>
            <a:r>
              <a:rPr lang="uk-UA" sz="2000" dirty="0" smtClean="0">
                <a:latin typeface="Times New Roman" panose="02020603050405020304" pitchFamily="18" charset="0"/>
                <a:cs typeface="Times New Roman" panose="02020603050405020304" pitchFamily="18" charset="0"/>
              </a:rPr>
              <a:t>Еврика</a:t>
            </a:r>
            <a:r>
              <a:rPr lang="ru-RU" sz="2000" dirty="0" smtClean="0">
                <a:latin typeface="Times New Roman" panose="02020603050405020304" pitchFamily="18" charset="0"/>
                <a:cs typeface="Times New Roman" panose="02020603050405020304" pitchFamily="18" charset="0"/>
              </a:rPr>
              <a:t>» </a:t>
            </a:r>
            <a:r>
              <a:rPr lang="uk-UA" sz="2000" dirty="0" smtClean="0">
                <a:latin typeface="Times New Roman" panose="02020603050405020304" pitchFamily="18" charset="0"/>
                <a:cs typeface="Times New Roman" panose="02020603050405020304" pitchFamily="18" charset="0"/>
              </a:rPr>
              <a:t>треную</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у </a:t>
            </a:r>
            <a:r>
              <a:rPr lang="uk-UA" sz="2000" dirty="0" smtClean="0">
                <a:latin typeface="Times New Roman" panose="02020603050405020304" pitchFamily="18" charset="0"/>
                <a:cs typeface="Times New Roman" panose="02020603050405020304" pitchFamily="18" charset="0"/>
              </a:rPr>
              <a:t>дітей кмітливість, швидкість реагування, пам’ять, уміння</a:t>
            </a:r>
            <a:r>
              <a:rPr lang="ru-RU" sz="2000" dirty="0" smtClean="0">
                <a:latin typeface="Times New Roman" panose="02020603050405020304" pitchFamily="18" charset="0"/>
                <a:cs typeface="Times New Roman" panose="02020603050405020304" pitchFamily="18" charset="0"/>
              </a:rPr>
              <a:t> </a:t>
            </a:r>
            <a:r>
              <a:rPr lang="uk-UA" sz="2000" dirty="0" smtClean="0">
                <a:latin typeface="Times New Roman" panose="02020603050405020304" pitchFamily="18" charset="0"/>
                <a:cs typeface="Times New Roman" panose="02020603050405020304" pitchFamily="18" charset="0"/>
              </a:rPr>
              <a:t>узагальнювати .</a:t>
            </a:r>
            <a:endParaRPr lang="uk-UA" sz="2000" dirty="0">
              <a:latin typeface="Times New Roman" panose="02020603050405020304" pitchFamily="18" charset="0"/>
              <a:cs typeface="Times New Roman" panose="02020603050405020304" pitchFamily="18" charset="0"/>
            </a:endParaRPr>
          </a:p>
        </p:txBody>
      </p:sp>
      <p:pic>
        <p:nvPicPr>
          <p:cNvPr id="4" name="Picture 2" descr="C:\Users\user\Desktop\зображення_viber_2023-02-17_18-50-14-770.png"/>
          <p:cNvPicPr>
            <a:picLocks noChangeAspect="1" noChangeArrowheads="1"/>
          </p:cNvPicPr>
          <p:nvPr/>
        </p:nvPicPr>
        <p:blipFill>
          <a:blip r:embed="rId2"/>
          <a:srcRect/>
          <a:stretch>
            <a:fillRect/>
          </a:stretch>
        </p:blipFill>
        <p:spPr bwMode="auto">
          <a:xfrm>
            <a:off x="10041467" y="-147806"/>
            <a:ext cx="1894535" cy="1440123"/>
          </a:xfrm>
          <a:prstGeom prst="rect">
            <a:avLst/>
          </a:prstGeom>
          <a:noFill/>
        </p:spPr>
      </p:pic>
      <p:pic>
        <p:nvPicPr>
          <p:cNvPr id="5" name="Рисунок 4"/>
          <p:cNvPicPr>
            <a:picLocks noChangeAspect="1"/>
          </p:cNvPicPr>
          <p:nvPr/>
        </p:nvPicPr>
        <p:blipFill>
          <a:blip r:embed="rId3"/>
          <a:stretch>
            <a:fillRect/>
          </a:stretch>
        </p:blipFill>
        <p:spPr>
          <a:xfrm>
            <a:off x="1395894" y="158911"/>
            <a:ext cx="3022415" cy="2266811"/>
          </a:xfrm>
          <a:prstGeom prst="rect">
            <a:avLst/>
          </a:prstGeom>
        </p:spPr>
      </p:pic>
      <p:pic>
        <p:nvPicPr>
          <p:cNvPr id="6" name="Picture 2" descr="математика PNG рисунок, картинки и пнг прозрачный для бесплатной загрузки |  Pngtree"/>
          <p:cNvPicPr>
            <a:picLocks noChangeAspect="1" noChangeArrowheads="1"/>
          </p:cNvPicPr>
          <p:nvPr/>
        </p:nvPicPr>
        <p:blipFill>
          <a:blip r:embed="rId4"/>
          <a:srcRect l="5023" t="12538" r="7933" b="14003"/>
          <a:stretch>
            <a:fillRect/>
          </a:stretch>
        </p:blipFill>
        <p:spPr bwMode="auto">
          <a:xfrm>
            <a:off x="169449" y="2487534"/>
            <a:ext cx="2429817" cy="2050598"/>
          </a:xfrm>
          <a:prstGeom prst="rect">
            <a:avLst/>
          </a:prstGeom>
          <a:noFill/>
        </p:spPr>
      </p:pic>
      <p:pic>
        <p:nvPicPr>
          <p:cNvPr id="7" name="Рисунок 6"/>
          <p:cNvPicPr>
            <a:picLocks noChangeAspect="1"/>
          </p:cNvPicPr>
          <p:nvPr/>
        </p:nvPicPr>
        <p:blipFill>
          <a:blip r:embed="rId5"/>
          <a:stretch>
            <a:fillRect/>
          </a:stretch>
        </p:blipFill>
        <p:spPr>
          <a:xfrm>
            <a:off x="1502231" y="4606023"/>
            <a:ext cx="2916078" cy="2184243"/>
          </a:xfrm>
          <a:prstGeom prst="rect">
            <a:avLst/>
          </a:prstGeom>
        </p:spPr>
      </p:pic>
    </p:spTree>
    <p:extLst>
      <p:ext uri="{BB962C8B-B14F-4D97-AF65-F5344CB8AC3E}">
        <p14:creationId xmlns:p14="http://schemas.microsoft.com/office/powerpoint/2010/main" xmlns="" val="421980926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07933" y="302941"/>
            <a:ext cx="8293100" cy="831593"/>
          </a:xfrm>
        </p:spPr>
        <p:txBody>
          <a:bodyPr>
            <a:normAutofit/>
          </a:bodyPr>
          <a:lstStyle/>
          <a:p>
            <a:pPr algn="ctr"/>
            <a:r>
              <a:rPr lang="uk-UA" sz="3200" b="1" dirty="0" smtClean="0">
                <a:solidFill>
                  <a:schemeClr val="accent4">
                    <a:lumMod val="75000"/>
                  </a:schemeClr>
                </a:solidFill>
                <a:latin typeface="Times New Roman" panose="02020603050405020304" pitchFamily="18" charset="0"/>
                <a:cs typeface="Times New Roman" panose="02020603050405020304" pitchFamily="18" charset="0"/>
              </a:rPr>
              <a:t>Дидактичні ігри з математики</a:t>
            </a:r>
            <a:endParaRPr lang="uk-UA" sz="3200" b="1" dirty="0">
              <a:solidFill>
                <a:schemeClr val="accent4">
                  <a:lumMod val="75000"/>
                </a:schemeClr>
              </a:solidFill>
              <a:latin typeface="Times New Roman" panose="02020603050405020304" pitchFamily="18" charset="0"/>
              <a:cs typeface="Times New Roman" panose="02020603050405020304" pitchFamily="18" charset="0"/>
            </a:endParaRPr>
          </a:p>
        </p:txBody>
      </p:sp>
      <p:pic>
        <p:nvPicPr>
          <p:cNvPr id="5" name="Picture 2" descr="C:\Users\user\Desktop\зображення_viber_2023-02-17_18-50-14-770.png"/>
          <p:cNvPicPr>
            <a:picLocks noChangeAspect="1" noChangeArrowheads="1"/>
          </p:cNvPicPr>
          <p:nvPr/>
        </p:nvPicPr>
        <p:blipFill>
          <a:blip r:embed="rId2"/>
          <a:srcRect/>
          <a:stretch>
            <a:fillRect/>
          </a:stretch>
        </p:blipFill>
        <p:spPr bwMode="auto">
          <a:xfrm>
            <a:off x="9931400" y="972473"/>
            <a:ext cx="1727200" cy="1702224"/>
          </a:xfrm>
          <a:prstGeom prst="rect">
            <a:avLst/>
          </a:prstGeom>
          <a:noFill/>
        </p:spPr>
      </p:pic>
      <p:sp>
        <p:nvSpPr>
          <p:cNvPr id="6" name="Прямоугольник 5"/>
          <p:cNvSpPr/>
          <p:nvPr/>
        </p:nvSpPr>
        <p:spPr>
          <a:xfrm>
            <a:off x="355600" y="1377035"/>
            <a:ext cx="9575800" cy="525451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355600" algn="just" fontAlgn="base">
              <a:spcBef>
                <a:spcPct val="0"/>
              </a:spcBef>
              <a:spcAft>
                <a:spcPct val="0"/>
              </a:spcAft>
            </a:pPr>
            <a:endParaRPr lang="uk-UA" dirty="0">
              <a:solidFill>
                <a:schemeClr val="tx1"/>
              </a:solidFill>
              <a:latin typeface="Times New Roman" pitchFamily="18" charset="0"/>
              <a:cs typeface="Times New Roman" pitchFamily="18" charset="0"/>
            </a:endParaRPr>
          </a:p>
        </p:txBody>
      </p:sp>
      <p:sp>
        <p:nvSpPr>
          <p:cNvPr id="7" name="Rectangle 3"/>
          <p:cNvSpPr>
            <a:spLocks noChangeArrowheads="1"/>
          </p:cNvSpPr>
          <p:nvPr/>
        </p:nvSpPr>
        <p:spPr bwMode="auto">
          <a:xfrm>
            <a:off x="355600" y="1377035"/>
            <a:ext cx="9575800" cy="560153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55600" algn="just" defTabSz="914400" rtl="0" eaLnBrk="1" fontAlgn="base" latinLnBrk="0" hangingPunct="1">
              <a:lnSpc>
                <a:spcPct val="100000"/>
              </a:lnSpc>
              <a:spcBef>
                <a:spcPct val="0"/>
              </a:spcBef>
              <a:spcAft>
                <a:spcPct val="0"/>
              </a:spcAft>
              <a:buClrTx/>
              <a:buSzTx/>
              <a:buFontTx/>
              <a:buNone/>
              <a:tabLst/>
            </a:pPr>
            <a:r>
              <a:rPr kumimoji="0" lang="uk-UA"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ГРА «ФУТБОЛ»</a:t>
            </a:r>
            <a:endParaRPr kumimoji="0" lang="ru-RU" b="0"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355600" algn="just" defTabSz="914400" rtl="0" eaLnBrk="0" fontAlgn="base" latinLnBrk="0" hangingPunct="0">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Клас ділиться на дві команди. Учень першої команди називає довільний приклад і</a:t>
            </a:r>
          </a:p>
          <a:p>
            <a:pPr marL="0" marR="0" lvl="0" indent="355600" algn="just" defTabSz="914400" rtl="0" eaLnBrk="0" fontAlgn="base" latinLnBrk="0" hangingPunct="0">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вказує на учня з іншої команди, який буде відповідати. Якщо відповідь правильна, </a:t>
            </a:r>
          </a:p>
          <a:p>
            <a:pPr marL="0" marR="0" lvl="0" indent="355600" algn="just" defTabSz="914400" rtl="0" eaLnBrk="0" fontAlgn="base" latinLnBrk="0" hangingPunct="0">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гра продовжується в зворотному напрямку. </a:t>
            </a:r>
          </a:p>
          <a:p>
            <a:pPr marL="0" marR="0" lvl="0" indent="355600" algn="just" defTabSz="914400" rtl="0" eaLnBrk="0" fontAlgn="base" latinLnBrk="0" hangingPunct="0">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Якщо ж учень з іншої команди не впорався з прикладом, то зараховується цій</a:t>
            </a:r>
          </a:p>
          <a:p>
            <a:pPr marL="0" marR="0" lvl="0" indent="355600" algn="just" defTabSz="914400" rtl="0" eaLnBrk="0" fontAlgn="base" latinLnBrk="0" hangingPunct="0">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команді    «гол». </a:t>
            </a:r>
          </a:p>
          <a:p>
            <a:pPr marL="0" marR="0" lvl="0" indent="355600" algn="just" defTabSz="914400" rtl="0" eaLnBrk="0" fontAlgn="base" latinLnBrk="0" hangingPunct="0">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Виграє команда, в якої менше «голів».</a:t>
            </a:r>
          </a:p>
          <a:p>
            <a:pPr lvl="0" indent="355600" algn="just" fontAlgn="base">
              <a:spcBef>
                <a:spcPct val="0"/>
              </a:spcBef>
              <a:spcAft>
                <a:spcPct val="0"/>
              </a:spcAft>
            </a:pPr>
            <a:r>
              <a:rPr lang="uk-UA" b="1" dirty="0">
                <a:solidFill>
                  <a:srgbClr val="002060"/>
                </a:solidFill>
                <a:latin typeface="Times New Roman" pitchFamily="18" charset="0"/>
                <a:ea typeface="Times New Roman" pitchFamily="18" charset="0"/>
                <a:cs typeface="Times New Roman" pitchFamily="18" charset="0"/>
              </a:rPr>
              <a:t>Лічильні квадрати</a:t>
            </a:r>
            <a:endParaRPr lang="ru-RU" dirty="0">
              <a:solidFill>
                <a:srgbClr val="002060"/>
              </a:solidFill>
              <a:latin typeface="Times New Roman" pitchFamily="18" charset="0"/>
              <a:cs typeface="Times New Roman" pitchFamily="18" charset="0"/>
            </a:endParaRPr>
          </a:p>
          <a:p>
            <a:pPr lvl="0" indent="355600" algn="just" eaLnBrk="0" fontAlgn="base" hangingPunct="0">
              <a:spcBef>
                <a:spcPct val="0"/>
              </a:spcBef>
              <a:spcAft>
                <a:spcPct val="0"/>
              </a:spcAft>
            </a:pPr>
            <a:r>
              <a:rPr lang="uk-UA" dirty="0">
                <a:latin typeface="Times New Roman" pitchFamily="18" charset="0"/>
                <a:ea typeface="Times New Roman" pitchFamily="18" charset="0"/>
                <a:cs typeface="Times New Roman" pitchFamily="18" charset="0"/>
              </a:rPr>
              <a:t>На таблиці записані хаотично числа. Учень повинен відшукати найменше число,</a:t>
            </a:r>
          </a:p>
          <a:p>
            <a:pPr lvl="0" indent="355600" algn="just" eaLnBrk="0" fontAlgn="base" hangingPunct="0">
              <a:spcBef>
                <a:spcPct val="0"/>
              </a:spcBef>
              <a:spcAft>
                <a:spcPct val="0"/>
              </a:spcAft>
            </a:pPr>
            <a:r>
              <a:rPr lang="uk-UA" dirty="0">
                <a:latin typeface="Times New Roman" pitchFamily="18" charset="0"/>
                <a:ea typeface="Times New Roman" pitchFamily="18" charset="0"/>
                <a:cs typeface="Times New Roman" pitchFamily="18" charset="0"/>
              </a:rPr>
              <a:t> і від нього почати лічити, відшукуючи наступне число.</a:t>
            </a:r>
            <a:endParaRPr lang="ru-RU" dirty="0">
              <a:latin typeface="Times New Roman" pitchFamily="18" charset="0"/>
              <a:cs typeface="Times New Roman" pitchFamily="18" charset="0"/>
            </a:endParaRPr>
          </a:p>
          <a:p>
            <a:pPr lvl="0" indent="355600" algn="just" eaLnBrk="0" fontAlgn="base" hangingPunct="0">
              <a:spcBef>
                <a:spcPct val="0"/>
              </a:spcBef>
              <a:spcAft>
                <a:spcPct val="0"/>
              </a:spcAft>
            </a:pPr>
            <a:r>
              <a:rPr lang="uk-UA" b="1" dirty="0">
                <a:solidFill>
                  <a:srgbClr val="002060"/>
                </a:solidFill>
                <a:latin typeface="Times New Roman" pitchFamily="18" charset="0"/>
                <a:ea typeface="Times New Roman" pitchFamily="18" charset="0"/>
                <a:cs typeface="Times New Roman" pitchFamily="18" charset="0"/>
              </a:rPr>
              <a:t>Жива лічба</a:t>
            </a:r>
            <a:endParaRPr lang="ru-RU" dirty="0">
              <a:solidFill>
                <a:srgbClr val="002060"/>
              </a:solidFill>
              <a:latin typeface="Times New Roman" pitchFamily="18" charset="0"/>
              <a:cs typeface="Times New Roman" pitchFamily="18" charset="0"/>
            </a:endParaRPr>
          </a:p>
          <a:p>
            <a:pPr lvl="0" indent="355600" algn="just" eaLnBrk="0" fontAlgn="base" hangingPunct="0">
              <a:spcBef>
                <a:spcPct val="0"/>
              </a:spcBef>
              <a:spcAft>
                <a:spcPct val="0"/>
              </a:spcAft>
            </a:pPr>
            <a:r>
              <a:rPr lang="uk-UA" dirty="0">
                <a:latin typeface="Times New Roman" pitchFamily="18" charset="0"/>
                <a:ea typeface="Times New Roman" pitchFamily="18" charset="0"/>
                <a:cs typeface="Times New Roman" pitchFamily="18" charset="0"/>
              </a:rPr>
              <a:t>Кожен учень має картку із числом. По моїй команді “Числа, станьте по порядку!”,</a:t>
            </a:r>
          </a:p>
          <a:p>
            <a:pPr lvl="0" indent="355600" algn="just" eaLnBrk="0" fontAlgn="base" hangingPunct="0">
              <a:spcBef>
                <a:spcPct val="0"/>
              </a:spcBef>
              <a:spcAft>
                <a:spcPct val="0"/>
              </a:spcAft>
            </a:pPr>
            <a:r>
              <a:rPr lang="uk-UA" dirty="0">
                <a:latin typeface="Times New Roman" pitchFamily="18" charset="0"/>
                <a:ea typeface="Times New Roman" pitchFamily="18" charset="0"/>
                <a:cs typeface="Times New Roman" pitchFamily="18" charset="0"/>
              </a:rPr>
              <a:t> учні повинні стати в шеренгу і </a:t>
            </a:r>
            <a:r>
              <a:rPr lang="uk-UA" dirty="0" err="1">
                <a:latin typeface="Times New Roman" pitchFamily="18" charset="0"/>
                <a:ea typeface="Times New Roman" pitchFamily="18" charset="0"/>
                <a:cs typeface="Times New Roman" pitchFamily="18" charset="0"/>
              </a:rPr>
              <a:t>перелічитися</a:t>
            </a:r>
            <a:r>
              <a:rPr lang="uk-UA" dirty="0" smtClean="0">
                <a:latin typeface="Times New Roman" pitchFamily="18" charset="0"/>
                <a:ea typeface="Times New Roman" pitchFamily="18" charset="0"/>
                <a:cs typeface="Times New Roman" pitchFamily="18" charset="0"/>
              </a:rPr>
              <a:t>.</a:t>
            </a:r>
          </a:p>
          <a:p>
            <a:pPr lvl="0" indent="355600" algn="just" fontAlgn="base">
              <a:spcBef>
                <a:spcPct val="0"/>
              </a:spcBef>
              <a:spcAft>
                <a:spcPct val="0"/>
              </a:spcAft>
            </a:pPr>
            <a:r>
              <a:rPr lang="uk-UA" sz="1600" b="1" dirty="0">
                <a:solidFill>
                  <a:srgbClr val="002060"/>
                </a:solidFill>
                <a:latin typeface="Arial" pitchFamily="34" charset="0"/>
                <a:ea typeface="Times New Roman" pitchFamily="18" charset="0"/>
                <a:cs typeface="Arial" pitchFamily="34" charset="0"/>
              </a:rPr>
              <a:t>Мовчанка.</a:t>
            </a:r>
            <a:endParaRPr lang="ru-RU" sz="800" dirty="0">
              <a:solidFill>
                <a:srgbClr val="002060"/>
              </a:solidFill>
              <a:latin typeface="Arial" pitchFamily="34" charset="0"/>
              <a:cs typeface="Arial" pitchFamily="34" charset="0"/>
            </a:endParaRPr>
          </a:p>
          <a:p>
            <a:pPr lvl="0" indent="355600" algn="just" eaLnBrk="0" fontAlgn="base" hangingPunct="0">
              <a:spcBef>
                <a:spcPct val="0"/>
              </a:spcBef>
              <a:spcAft>
                <a:spcPct val="0"/>
              </a:spcAft>
            </a:pPr>
            <a:r>
              <a:rPr lang="uk-UA" dirty="0">
                <a:latin typeface="Times New Roman" pitchFamily="18" charset="0"/>
                <a:ea typeface="Times New Roman" pitchFamily="18" charset="0"/>
                <a:cs typeface="Times New Roman" pitchFamily="18" charset="0"/>
              </a:rPr>
              <a:t>Матеріал гри: таблички з цифрами, числові фігури.</a:t>
            </a:r>
            <a:endParaRPr lang="ru-RU" dirty="0">
              <a:latin typeface="Times New Roman" pitchFamily="18" charset="0"/>
              <a:cs typeface="Times New Roman" pitchFamily="18" charset="0"/>
            </a:endParaRPr>
          </a:p>
          <a:p>
            <a:pPr lvl="0" indent="355600" algn="just" eaLnBrk="0" fontAlgn="base" hangingPunct="0">
              <a:spcBef>
                <a:spcPct val="0"/>
              </a:spcBef>
              <a:spcAft>
                <a:spcPct val="0"/>
              </a:spcAft>
            </a:pPr>
            <a:r>
              <a:rPr lang="uk-UA" dirty="0">
                <a:latin typeface="Times New Roman" pitchFamily="18" charset="0"/>
                <a:ea typeface="Times New Roman" pitchFamily="18" charset="0"/>
                <a:cs typeface="Times New Roman" pitchFamily="18" charset="0"/>
              </a:rPr>
              <a:t>Зміст </a:t>
            </a:r>
            <a:r>
              <a:rPr lang="uk-UA" dirty="0" smtClean="0">
                <a:latin typeface="Times New Roman" pitchFamily="18" charset="0"/>
                <a:ea typeface="Times New Roman" pitchFamily="18" charset="0"/>
                <a:cs typeface="Times New Roman" pitchFamily="18" charset="0"/>
              </a:rPr>
              <a:t>гри: </a:t>
            </a:r>
            <a:r>
              <a:rPr lang="uk-UA" dirty="0">
                <a:latin typeface="Times New Roman" pitchFamily="18" charset="0"/>
                <a:ea typeface="Times New Roman" pitchFamily="18" charset="0"/>
                <a:cs typeface="Times New Roman" pitchFamily="18" charset="0"/>
              </a:rPr>
              <a:t>Вчитель показує табличку з цифрою, наприклад, 8. </a:t>
            </a:r>
            <a:r>
              <a:rPr lang="uk-UA" dirty="0" smtClean="0">
                <a:latin typeface="Times New Roman" pitchFamily="18" charset="0"/>
                <a:ea typeface="Times New Roman" pitchFamily="18" charset="0"/>
                <a:cs typeface="Times New Roman" pitchFamily="18" charset="0"/>
              </a:rPr>
              <a:t>Кожен </a:t>
            </a:r>
            <a:r>
              <a:rPr lang="uk-UA" dirty="0">
                <a:latin typeface="Times New Roman" pitchFamily="18" charset="0"/>
                <a:ea typeface="Times New Roman" pitchFamily="18" charset="0"/>
                <a:cs typeface="Times New Roman" pitchFamily="18" charset="0"/>
              </a:rPr>
              <a:t>учень </a:t>
            </a:r>
            <a:r>
              <a:rPr lang="uk-UA" dirty="0" smtClean="0">
                <a:latin typeface="Times New Roman" pitchFamily="18" charset="0"/>
                <a:ea typeface="Times New Roman" pitchFamily="18" charset="0"/>
                <a:cs typeface="Times New Roman" pitchFamily="18" charset="0"/>
              </a:rPr>
              <a:t>повинен</a:t>
            </a:r>
          </a:p>
          <a:p>
            <a:pPr lvl="0" indent="355600" algn="just" eaLnBrk="0" fontAlgn="base" hangingPunct="0">
              <a:spcBef>
                <a:spcPct val="0"/>
              </a:spcBef>
              <a:spcAft>
                <a:spcPct val="0"/>
              </a:spcAft>
            </a:pPr>
            <a:r>
              <a:rPr lang="uk-UA" dirty="0" smtClean="0">
                <a:latin typeface="Times New Roman" pitchFamily="18" charset="0"/>
                <a:ea typeface="Times New Roman" pitchFamily="18" charset="0"/>
                <a:cs typeface="Times New Roman" pitchFamily="18" charset="0"/>
              </a:rPr>
              <a:t> </a:t>
            </a:r>
            <a:r>
              <a:rPr lang="uk-UA" dirty="0">
                <a:latin typeface="Times New Roman" pitchFamily="18" charset="0"/>
                <a:ea typeface="Times New Roman" pitchFamily="18" charset="0"/>
                <a:cs typeface="Times New Roman" pitchFamily="18" charset="0"/>
              </a:rPr>
              <a:t>показати дві числові фігури (з зображенням кружечків). </a:t>
            </a:r>
            <a:r>
              <a:rPr lang="uk-UA" dirty="0" smtClean="0">
                <a:latin typeface="Times New Roman" pitchFamily="18" charset="0"/>
                <a:ea typeface="Times New Roman" pitchFamily="18" charset="0"/>
                <a:cs typeface="Times New Roman" pitchFamily="18" charset="0"/>
              </a:rPr>
              <a:t>Сума </a:t>
            </a:r>
            <a:r>
              <a:rPr lang="uk-UA" dirty="0">
                <a:latin typeface="Times New Roman" pitchFamily="18" charset="0"/>
                <a:ea typeface="Times New Roman" pitchFamily="18" charset="0"/>
                <a:cs typeface="Times New Roman" pitchFamily="18" charset="0"/>
              </a:rPr>
              <a:t>їх повинна складати вісім. </a:t>
            </a:r>
            <a:endParaRPr lang="uk-UA" dirty="0" smtClean="0">
              <a:latin typeface="Times New Roman" pitchFamily="18" charset="0"/>
              <a:ea typeface="Times New Roman" pitchFamily="18" charset="0"/>
              <a:cs typeface="Times New Roman" pitchFamily="18" charset="0"/>
            </a:endParaRPr>
          </a:p>
          <a:p>
            <a:pPr lvl="0" indent="355600" algn="just" eaLnBrk="0" fontAlgn="base" hangingPunct="0">
              <a:spcBef>
                <a:spcPct val="0"/>
              </a:spcBef>
              <a:spcAft>
                <a:spcPct val="0"/>
              </a:spcAft>
            </a:pPr>
            <a:r>
              <a:rPr lang="uk-UA" dirty="0" smtClean="0">
                <a:latin typeface="Times New Roman" pitchFamily="18" charset="0"/>
                <a:ea typeface="Times New Roman" pitchFamily="18" charset="0"/>
                <a:cs typeface="Times New Roman" pitchFamily="18" charset="0"/>
              </a:rPr>
              <a:t>Вчитель </a:t>
            </a:r>
            <a:r>
              <a:rPr lang="uk-UA" dirty="0">
                <a:latin typeface="Times New Roman" pitchFamily="18" charset="0"/>
                <a:ea typeface="Times New Roman" pitchFamily="18" charset="0"/>
                <a:cs typeface="Times New Roman" pitchFamily="18" charset="0"/>
              </a:rPr>
              <a:t>жестом викликає послідовно до дошки учнів</a:t>
            </a:r>
            <a:r>
              <a:rPr lang="uk-UA" dirty="0" smtClean="0">
                <a:latin typeface="Times New Roman" pitchFamily="18" charset="0"/>
                <a:ea typeface="Times New Roman" pitchFamily="18" charset="0"/>
                <a:cs typeface="Times New Roman" pitchFamily="18" charset="0"/>
              </a:rPr>
              <a:t>, </a:t>
            </a:r>
            <a:r>
              <a:rPr lang="uk-UA" dirty="0">
                <a:latin typeface="Times New Roman" pitchFamily="18" charset="0"/>
                <a:ea typeface="Times New Roman" pitchFamily="18" charset="0"/>
                <a:cs typeface="Times New Roman" pitchFamily="18" charset="0"/>
              </a:rPr>
              <a:t>які дали різні варіанти складу числа</a:t>
            </a:r>
            <a:r>
              <a:rPr lang="uk-UA" dirty="0" smtClean="0">
                <a:latin typeface="Times New Roman" pitchFamily="18" charset="0"/>
                <a:ea typeface="Times New Roman" pitchFamily="18" charset="0"/>
                <a:cs typeface="Times New Roman" pitchFamily="18" charset="0"/>
              </a:rPr>
              <a:t>.</a:t>
            </a:r>
          </a:p>
          <a:p>
            <a:pPr lvl="0" indent="355600" algn="just" eaLnBrk="0" fontAlgn="base" hangingPunct="0">
              <a:spcBef>
                <a:spcPct val="0"/>
              </a:spcBef>
              <a:spcAft>
                <a:spcPct val="0"/>
              </a:spcAft>
            </a:pPr>
            <a:r>
              <a:rPr lang="uk-UA" dirty="0" smtClean="0">
                <a:latin typeface="Times New Roman" pitchFamily="18" charset="0"/>
                <a:ea typeface="Times New Roman" pitchFamily="18" charset="0"/>
                <a:cs typeface="Times New Roman" pitchFamily="18" charset="0"/>
              </a:rPr>
              <a:t> </a:t>
            </a:r>
            <a:r>
              <a:rPr lang="uk-UA" dirty="0">
                <a:latin typeface="Times New Roman" pitchFamily="18" charset="0"/>
                <a:ea typeface="Times New Roman" pitchFamily="18" charset="0"/>
                <a:cs typeface="Times New Roman" pitchFamily="18" charset="0"/>
              </a:rPr>
              <a:t>Учні записують ці варіанти на дошці.</a:t>
            </a:r>
            <a:endParaRPr lang="uk-UA" dirty="0">
              <a:latin typeface="Times New Roman" pitchFamily="18" charset="0"/>
              <a:cs typeface="Times New Roman" pitchFamily="18" charset="0"/>
            </a:endParaRPr>
          </a:p>
          <a:p>
            <a:pPr marL="0" marR="0" lvl="0" indent="355600" algn="just" defTabSz="914400" rtl="0" eaLnBrk="0" fontAlgn="base" latinLnBrk="0" hangingPunct="0">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uk-UA"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8" name="Рисунок 7" descr="клипарт сова на прозрачном фоне: 5 тыс изображений найдено в  Яндекс.Картинках | Teachers illustration, Owl, Reading cartoon"/>
          <p:cNvPicPr/>
          <p:nvPr/>
        </p:nvPicPr>
        <p:blipFill>
          <a:blip r:embed="rId3" cstate="print"/>
          <a:srcRect/>
          <a:stretch>
            <a:fillRect/>
          </a:stretch>
        </p:blipFill>
        <p:spPr bwMode="auto">
          <a:xfrm flipH="1">
            <a:off x="9025467" y="3708400"/>
            <a:ext cx="2946400" cy="2794798"/>
          </a:xfrm>
          <a:prstGeom prst="rect">
            <a:avLst/>
          </a:prstGeom>
          <a:noFill/>
          <a:ln w="9525">
            <a:noFill/>
            <a:miter lim="800000"/>
            <a:headEnd/>
            <a:tailEnd/>
          </a:ln>
        </p:spPr>
      </p:pic>
    </p:spTree>
    <p:extLst>
      <p:ext uri="{BB962C8B-B14F-4D97-AF65-F5344CB8AC3E}">
        <p14:creationId xmlns:p14="http://schemas.microsoft.com/office/powerpoint/2010/main" xmlns="" val="23278833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80112" y="451105"/>
            <a:ext cx="9011888" cy="971295"/>
          </a:xfrm>
        </p:spPr>
        <p:txBody>
          <a:bodyPr>
            <a:normAutofit/>
          </a:bodyPr>
          <a:lstStyle/>
          <a:p>
            <a:pPr algn="ctr"/>
            <a:r>
              <a:rPr lang="uk-UA" sz="3200" b="1" dirty="0" smtClean="0">
                <a:solidFill>
                  <a:schemeClr val="accent4">
                    <a:lumMod val="75000"/>
                  </a:schemeClr>
                </a:solidFill>
                <a:latin typeface="Times New Roman" panose="02020603050405020304" pitchFamily="18" charset="0"/>
                <a:cs typeface="Times New Roman" panose="02020603050405020304" pitchFamily="18" charset="0"/>
              </a:rPr>
              <a:t>Дидактичні ігри з української мови</a:t>
            </a:r>
            <a:endParaRPr lang="uk-UA" sz="3200" b="1" dirty="0">
              <a:solidFill>
                <a:schemeClr val="accent4">
                  <a:lumMod val="75000"/>
                </a:schemeClr>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2751667" y="1422400"/>
            <a:ext cx="9059335" cy="527144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342900" algn="just" fontAlgn="base">
              <a:spcBef>
                <a:spcPct val="0"/>
              </a:spcBef>
              <a:spcAft>
                <a:spcPct val="0"/>
              </a:spcAft>
            </a:pPr>
            <a:endParaRPr lang="uk-UA" b="1" dirty="0">
              <a:solidFill>
                <a:schemeClr val="accent5">
                  <a:lumMod val="75000"/>
                </a:schemeClr>
              </a:solidFill>
              <a:latin typeface="Times New Roman" pitchFamily="18" charset="0"/>
              <a:ea typeface="Times New Roman" pitchFamily="18" charset="0"/>
              <a:cs typeface="Times New Roman" pitchFamily="18" charset="0"/>
            </a:endParaRPr>
          </a:p>
        </p:txBody>
      </p:sp>
      <p:sp>
        <p:nvSpPr>
          <p:cNvPr id="9" name="Rectangle 6"/>
          <p:cNvSpPr>
            <a:spLocks noChangeArrowheads="1"/>
          </p:cNvSpPr>
          <p:nvPr/>
        </p:nvSpPr>
        <p:spPr bwMode="auto">
          <a:xfrm>
            <a:off x="2904067" y="1447800"/>
            <a:ext cx="8915401"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just" defTabSz="914400" rtl="0" eaLnBrk="1" fontAlgn="base" latinLnBrk="0" hangingPunct="1">
              <a:lnSpc>
                <a:spcPct val="100000"/>
              </a:lnSpc>
              <a:spcBef>
                <a:spcPct val="0"/>
              </a:spcBef>
              <a:spcAft>
                <a:spcPct val="0"/>
              </a:spcAft>
              <a:buClrTx/>
              <a:buSzTx/>
              <a:buFontTx/>
              <a:buNone/>
              <a:tabLst/>
            </a:pPr>
            <a:r>
              <a:rPr kumimoji="0" lang="uk-UA" sz="16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Гра «Музичні </a:t>
            </a:r>
            <a:r>
              <a:rPr kumimoji="0" lang="ru-RU" sz="16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слова»</a:t>
            </a:r>
            <a:endParaRPr kumimoji="0" lang="ru-RU" sz="1600" b="0"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uk-UA"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За певний час (3 – 5 хвилин) учасники гри пригадують і записують якнайбільше слів, </a:t>
            </a: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uk-UA"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що мають склади назви нот ( до, ре, мі, фа, соль, ля, сі).</a:t>
            </a:r>
            <a:endParaRPr kumimoji="0" lang="uk-UA"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uk-UA"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Наприклад: </a:t>
            </a:r>
            <a:r>
              <a:rPr kumimoji="0" lang="uk-UA"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до-ля</a:t>
            </a:r>
            <a:r>
              <a:rPr kumimoji="0" lang="uk-UA"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uk-UA"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по-мі-до-ри</a:t>
            </a:r>
            <a:r>
              <a:rPr kumimoji="0" lang="uk-UA"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uk-UA"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пе-ре-до-вий</a:t>
            </a:r>
            <a:r>
              <a:rPr kumimoji="0" lang="uk-UA"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uk-UA"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до-мі-но</a:t>
            </a:r>
            <a:r>
              <a:rPr kumimoji="0" lang="uk-UA"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uk-UA"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фа-сад</a:t>
            </a:r>
            <a:r>
              <a:rPr kumimoji="0" lang="uk-UA"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uk-UA"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сі-ре</a:t>
            </a:r>
            <a:r>
              <a:rPr kumimoji="0" lang="uk-UA"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тощо</a:t>
            </a:r>
          </a:p>
          <a:p>
            <a:pPr lvl="0" indent="342900" algn="just" fontAlgn="base">
              <a:spcBef>
                <a:spcPct val="0"/>
              </a:spcBef>
              <a:spcAft>
                <a:spcPct val="0"/>
              </a:spcAft>
            </a:pPr>
            <a:endParaRPr lang="uk-UA" sz="1600" b="1" dirty="0" smtClean="0">
              <a:solidFill>
                <a:srgbClr val="002060"/>
              </a:solidFill>
              <a:latin typeface="Times New Roman" pitchFamily="18" charset="0"/>
              <a:ea typeface="Times New Roman" pitchFamily="18" charset="0"/>
              <a:cs typeface="Times New Roman" pitchFamily="18" charset="0"/>
            </a:endParaRPr>
          </a:p>
          <a:p>
            <a:pPr lvl="0" indent="342900" algn="just" fontAlgn="base">
              <a:spcBef>
                <a:spcPct val="0"/>
              </a:spcBef>
              <a:spcAft>
                <a:spcPct val="0"/>
              </a:spcAft>
            </a:pPr>
            <a:r>
              <a:rPr lang="uk-UA" sz="1600" b="1" dirty="0" smtClean="0">
                <a:solidFill>
                  <a:srgbClr val="002060"/>
                </a:solidFill>
                <a:latin typeface="Times New Roman" pitchFamily="18" charset="0"/>
                <a:ea typeface="Times New Roman" pitchFamily="18" charset="0"/>
                <a:cs typeface="Times New Roman" pitchFamily="18" charset="0"/>
              </a:rPr>
              <a:t>Гра </a:t>
            </a:r>
            <a:r>
              <a:rPr lang="uk-UA" sz="1600" b="1" dirty="0">
                <a:solidFill>
                  <a:srgbClr val="002060"/>
                </a:solidFill>
                <a:latin typeface="Times New Roman" pitchFamily="18" charset="0"/>
                <a:ea typeface="Times New Roman" pitchFamily="18" charset="0"/>
                <a:cs typeface="Times New Roman" pitchFamily="18" charset="0"/>
              </a:rPr>
              <a:t>«</a:t>
            </a:r>
            <a:r>
              <a:rPr lang="ru-RU" sz="1600" b="1" dirty="0" smtClean="0">
                <a:solidFill>
                  <a:srgbClr val="002060"/>
                </a:solidFill>
                <a:latin typeface="Times New Roman" pitchFamily="18" charset="0"/>
                <a:ea typeface="Times New Roman" pitchFamily="18" charset="0"/>
                <a:cs typeface="Times New Roman" pitchFamily="18" charset="0"/>
              </a:rPr>
              <a:t>Слова-</a:t>
            </a:r>
            <a:r>
              <a:rPr lang="uk-UA" sz="1600" b="1" dirty="0" err="1" smtClean="0">
                <a:solidFill>
                  <a:srgbClr val="002060"/>
                </a:solidFill>
                <a:latin typeface="Times New Roman" pitchFamily="18" charset="0"/>
                <a:ea typeface="Times New Roman" pitchFamily="18" charset="0"/>
                <a:cs typeface="Times New Roman" pitchFamily="18" charset="0"/>
              </a:rPr>
              <a:t>переверні</a:t>
            </a:r>
            <a:r>
              <a:rPr lang="uk-UA" sz="1600" b="1" dirty="0" smtClean="0">
                <a:solidFill>
                  <a:srgbClr val="002060"/>
                </a:solidFill>
                <a:latin typeface="Times New Roman" pitchFamily="18" charset="0"/>
                <a:ea typeface="Times New Roman" pitchFamily="18" charset="0"/>
                <a:cs typeface="Times New Roman" pitchFamily="18" charset="0"/>
              </a:rPr>
              <a:t> »</a:t>
            </a:r>
            <a:endParaRPr lang="ru-RU" sz="1600" dirty="0">
              <a:solidFill>
                <a:srgbClr val="002060"/>
              </a:solidFill>
              <a:latin typeface="Times New Roman" pitchFamily="18" charset="0"/>
              <a:cs typeface="Times New Roman" pitchFamily="18" charset="0"/>
            </a:endParaRPr>
          </a:p>
          <a:p>
            <a:pPr lvl="0" indent="342900" algn="just" eaLnBrk="0" fontAlgn="base" hangingPunct="0">
              <a:spcBef>
                <a:spcPct val="0"/>
              </a:spcBef>
              <a:spcAft>
                <a:spcPct val="0"/>
              </a:spcAft>
            </a:pPr>
            <a:r>
              <a:rPr lang="uk-UA" sz="1600" dirty="0" smtClean="0">
                <a:latin typeface="Times New Roman" pitchFamily="18" charset="0"/>
                <a:ea typeface="Times New Roman" pitchFamily="18" charset="0"/>
                <a:cs typeface="Times New Roman" pitchFamily="18" charset="0"/>
              </a:rPr>
              <a:t>Перегрупувавши голосні і приголосні звуки, утворіть нові слова від таких слів</a:t>
            </a:r>
            <a:r>
              <a:rPr lang="uk-UA" sz="1600" i="1" dirty="0" smtClean="0">
                <a:latin typeface="Times New Roman" pitchFamily="18" charset="0"/>
                <a:ea typeface="Times New Roman" pitchFamily="18" charset="0"/>
                <a:cs typeface="Times New Roman" pitchFamily="18" charset="0"/>
              </a:rPr>
              <a:t>: </a:t>
            </a:r>
          </a:p>
          <a:p>
            <a:pPr lvl="0" indent="342900" algn="just" eaLnBrk="0" fontAlgn="base" hangingPunct="0">
              <a:spcBef>
                <a:spcPct val="0"/>
              </a:spcBef>
              <a:spcAft>
                <a:spcPct val="0"/>
              </a:spcAft>
            </a:pPr>
            <a:r>
              <a:rPr lang="uk-UA" sz="1600" i="1" dirty="0" smtClean="0">
                <a:latin typeface="Times New Roman" pitchFamily="18" charset="0"/>
                <a:ea typeface="Times New Roman" pitchFamily="18" charset="0"/>
                <a:cs typeface="Times New Roman" pitchFamily="18" charset="0"/>
              </a:rPr>
              <a:t>рис, літо, пілот, рамка, ікра, </a:t>
            </a:r>
            <a:r>
              <a:rPr lang="ru-RU" sz="1600" i="1" dirty="0" smtClean="0">
                <a:latin typeface="Times New Roman" pitchFamily="18" charset="0"/>
                <a:ea typeface="Times New Roman" pitchFamily="18" charset="0"/>
                <a:cs typeface="Times New Roman" pitchFamily="18" charset="0"/>
              </a:rPr>
              <a:t>ручка</a:t>
            </a:r>
            <a:r>
              <a:rPr lang="ru-RU" sz="1600" i="1" dirty="0">
                <a:latin typeface="Times New Roman" pitchFamily="18" charset="0"/>
                <a:ea typeface="Times New Roman" pitchFamily="18" charset="0"/>
                <a:cs typeface="Times New Roman" pitchFamily="18" charset="0"/>
              </a:rPr>
              <a:t>, городи.</a:t>
            </a:r>
            <a:endParaRPr lang="ru-RU" sz="1600" dirty="0">
              <a:latin typeface="Times New Roman" pitchFamily="18" charset="0"/>
              <a:cs typeface="Times New Roman" pitchFamily="18" charset="0"/>
            </a:endParaRPr>
          </a:p>
          <a:p>
            <a:pPr lvl="0" indent="342900" algn="just" fontAlgn="base">
              <a:spcBef>
                <a:spcPct val="0"/>
              </a:spcBef>
              <a:spcAft>
                <a:spcPct val="0"/>
              </a:spcAft>
            </a:pPr>
            <a:endParaRPr lang="uk-UA" sz="1600" b="1" dirty="0" smtClean="0">
              <a:solidFill>
                <a:srgbClr val="002060"/>
              </a:solidFill>
              <a:latin typeface="Times New Roman" pitchFamily="18" charset="0"/>
              <a:ea typeface="Times New Roman" pitchFamily="18" charset="0"/>
              <a:cs typeface="Times New Roman" pitchFamily="18" charset="0"/>
            </a:endParaRPr>
          </a:p>
          <a:p>
            <a:pPr lvl="0" indent="342900" algn="just" fontAlgn="base">
              <a:spcBef>
                <a:spcPct val="0"/>
              </a:spcBef>
              <a:spcAft>
                <a:spcPct val="0"/>
              </a:spcAft>
            </a:pPr>
            <a:r>
              <a:rPr lang="uk-UA" sz="1600" b="1" dirty="0" smtClean="0">
                <a:solidFill>
                  <a:srgbClr val="002060"/>
                </a:solidFill>
                <a:latin typeface="Times New Roman" pitchFamily="18" charset="0"/>
                <a:ea typeface="Times New Roman" pitchFamily="18" charset="0"/>
                <a:cs typeface="Times New Roman" pitchFamily="18" charset="0"/>
              </a:rPr>
              <a:t>Гра «Захистіть орфограму»</a:t>
            </a:r>
            <a:endParaRPr lang="ru-RU" sz="1600" dirty="0">
              <a:solidFill>
                <a:srgbClr val="002060"/>
              </a:solidFill>
              <a:latin typeface="Times New Roman" pitchFamily="18" charset="0"/>
              <a:cs typeface="Times New Roman" pitchFamily="18" charset="0"/>
            </a:endParaRPr>
          </a:p>
          <a:p>
            <a:pPr lvl="0" indent="342900" algn="just" eaLnBrk="0" fontAlgn="base" hangingPunct="0">
              <a:spcBef>
                <a:spcPct val="0"/>
              </a:spcBef>
              <a:spcAft>
                <a:spcPct val="0"/>
              </a:spcAft>
            </a:pPr>
            <a:r>
              <a:rPr lang="uk-UA" sz="1600" dirty="0" smtClean="0">
                <a:latin typeface="Times New Roman" pitchFamily="18" charset="0"/>
                <a:ea typeface="Times New Roman" pitchFamily="18" charset="0"/>
                <a:cs typeface="Times New Roman" pitchFamily="18" charset="0"/>
              </a:rPr>
              <a:t>Учні записують слова з різними орфограмами. При взаємоперевірці пояснюють орфограму.</a:t>
            </a:r>
          </a:p>
          <a:p>
            <a:pPr lvl="0" indent="342900" algn="just" eaLnBrk="0" fontAlgn="base" hangingPunct="0">
              <a:spcBef>
                <a:spcPct val="0"/>
              </a:spcBef>
              <a:spcAft>
                <a:spcPct val="0"/>
              </a:spcAft>
            </a:pPr>
            <a:r>
              <a:rPr lang="uk-UA" sz="1600" dirty="0" smtClean="0">
                <a:latin typeface="Times New Roman" pitchFamily="18" charset="0"/>
                <a:ea typeface="Times New Roman" pitchFamily="18" charset="0"/>
                <a:cs typeface="Times New Roman" pitchFamily="18" charset="0"/>
              </a:rPr>
              <a:t> Якщо правильна відповідь не прозвучала, то кожен пояснює свою орфограму.</a:t>
            </a:r>
          </a:p>
          <a:p>
            <a:pPr lvl="0" indent="342900" algn="just" eaLnBrk="0" fontAlgn="base" hangingPunct="0">
              <a:spcBef>
                <a:spcPct val="0"/>
              </a:spcBef>
              <a:spcAft>
                <a:spcPct val="0"/>
              </a:spcAft>
            </a:pPr>
            <a:r>
              <a:rPr lang="uk-UA" sz="1600" dirty="0" smtClean="0">
                <a:latin typeface="Times New Roman" pitchFamily="18" charset="0"/>
                <a:ea typeface="Times New Roman" pitchFamily="18" charset="0"/>
                <a:cs typeface="Times New Roman" pitchFamily="18" charset="0"/>
              </a:rPr>
              <a:t> Виграє той, хто правильно «захистив» орфограму товариша.</a:t>
            </a:r>
          </a:p>
          <a:p>
            <a:pPr lvl="0" indent="342900" fontAlgn="base">
              <a:spcBef>
                <a:spcPct val="0"/>
              </a:spcBef>
              <a:spcAft>
                <a:spcPct val="0"/>
              </a:spcAft>
            </a:pPr>
            <a:endParaRPr lang="uk-UA" sz="1600" b="1" dirty="0" smtClean="0">
              <a:solidFill>
                <a:srgbClr val="002060"/>
              </a:solidFill>
              <a:latin typeface="Times New Roman" pitchFamily="18" charset="0"/>
              <a:ea typeface="Times New Roman" pitchFamily="18" charset="0"/>
              <a:cs typeface="Times New Roman" pitchFamily="18" charset="0"/>
            </a:endParaRPr>
          </a:p>
          <a:p>
            <a:pPr lvl="0" indent="342900" fontAlgn="base">
              <a:spcBef>
                <a:spcPct val="0"/>
              </a:spcBef>
              <a:spcAft>
                <a:spcPct val="0"/>
              </a:spcAft>
            </a:pPr>
            <a:r>
              <a:rPr lang="uk-UA" sz="1600" b="1" dirty="0" smtClean="0">
                <a:solidFill>
                  <a:srgbClr val="002060"/>
                </a:solidFill>
                <a:latin typeface="Times New Roman" pitchFamily="18" charset="0"/>
                <a:ea typeface="Times New Roman" pitchFamily="18" charset="0"/>
                <a:cs typeface="Times New Roman" pitchFamily="18" charset="0"/>
              </a:rPr>
              <a:t>Гра «Утворіть нове </a:t>
            </a:r>
            <a:r>
              <a:rPr lang="ru-RU" sz="1600" b="1" dirty="0" smtClean="0">
                <a:solidFill>
                  <a:srgbClr val="002060"/>
                </a:solidFill>
                <a:latin typeface="Times New Roman" pitchFamily="18" charset="0"/>
                <a:ea typeface="Times New Roman" pitchFamily="18" charset="0"/>
                <a:cs typeface="Times New Roman" pitchFamily="18" charset="0"/>
              </a:rPr>
              <a:t>слово</a:t>
            </a:r>
            <a:r>
              <a:rPr lang="uk-UA" sz="1600" b="1" dirty="0">
                <a:solidFill>
                  <a:srgbClr val="002060"/>
                </a:solidFill>
                <a:latin typeface="Times New Roman" pitchFamily="18" charset="0"/>
                <a:ea typeface="Times New Roman" pitchFamily="18" charset="0"/>
                <a:cs typeface="Times New Roman" pitchFamily="18" charset="0"/>
              </a:rPr>
              <a:t>»</a:t>
            </a:r>
            <a:endParaRPr lang="ru-RU" sz="1600" dirty="0">
              <a:solidFill>
                <a:srgbClr val="002060"/>
              </a:solidFill>
              <a:latin typeface="Times New Roman" pitchFamily="18" charset="0"/>
              <a:cs typeface="Times New Roman" pitchFamily="18" charset="0"/>
            </a:endParaRPr>
          </a:p>
          <a:p>
            <a:pPr lvl="0" indent="342900" eaLnBrk="0" fontAlgn="base" hangingPunct="0">
              <a:spcBef>
                <a:spcPct val="0"/>
              </a:spcBef>
              <a:spcAft>
                <a:spcPct val="0"/>
              </a:spcAft>
            </a:pPr>
            <a:r>
              <a:rPr lang="uk-UA" sz="1600" dirty="0" smtClean="0">
                <a:latin typeface="Times New Roman" pitchFamily="18" charset="0"/>
                <a:ea typeface="Times New Roman" pitchFamily="18" charset="0"/>
                <a:cs typeface="Times New Roman" pitchFamily="18" charset="0"/>
              </a:rPr>
              <a:t>Вчитель записує на дошці слово. </a:t>
            </a:r>
          </a:p>
          <a:p>
            <a:pPr lvl="0" indent="342900" eaLnBrk="0" fontAlgn="base" hangingPunct="0">
              <a:spcBef>
                <a:spcPct val="0"/>
              </a:spcBef>
              <a:spcAft>
                <a:spcPct val="0"/>
              </a:spcAft>
            </a:pPr>
            <a:r>
              <a:rPr lang="uk-UA" sz="1600" dirty="0" smtClean="0">
                <a:latin typeface="Times New Roman" pitchFamily="18" charset="0"/>
                <a:ea typeface="Times New Roman" pitchFamily="18" charset="0"/>
                <a:cs typeface="Times New Roman" pitchFamily="18" charset="0"/>
              </a:rPr>
              <a:t>Учні, додаючи або віднімаючи на початку чи в кінці слова один звук (голосний  чи</a:t>
            </a:r>
          </a:p>
          <a:p>
            <a:pPr lvl="0" indent="342900" eaLnBrk="0" fontAlgn="base" hangingPunct="0">
              <a:spcBef>
                <a:spcPct val="0"/>
              </a:spcBef>
              <a:spcAft>
                <a:spcPct val="0"/>
              </a:spcAft>
            </a:pPr>
            <a:r>
              <a:rPr lang="uk-UA" sz="1600" dirty="0" smtClean="0">
                <a:latin typeface="Times New Roman" pitchFamily="18" charset="0"/>
                <a:ea typeface="Times New Roman" pitchFamily="18" charset="0"/>
                <a:cs typeface="Times New Roman" pitchFamily="18" charset="0"/>
              </a:rPr>
              <a:t>  приголосний), утворюють слово з новим значенням. Виграє той, хто першим назве </a:t>
            </a:r>
            <a:r>
              <a:rPr lang="ru-RU" sz="1600" dirty="0" smtClean="0">
                <a:latin typeface="Times New Roman" pitchFamily="18" charset="0"/>
                <a:ea typeface="Times New Roman" pitchFamily="18" charset="0"/>
                <a:cs typeface="Times New Roman" pitchFamily="18" charset="0"/>
              </a:rPr>
              <a:t>слово</a:t>
            </a:r>
            <a:r>
              <a:rPr lang="ru-RU" sz="1600" dirty="0">
                <a:latin typeface="Times New Roman" pitchFamily="18" charset="0"/>
                <a:ea typeface="Times New Roman" pitchFamily="18" charset="0"/>
                <a:cs typeface="Times New Roman" pitchFamily="18" charset="0"/>
              </a:rPr>
              <a:t>.</a:t>
            </a:r>
            <a:endParaRPr lang="ru-RU" sz="1600" dirty="0">
              <a:latin typeface="Times New Roman" pitchFamily="18" charset="0"/>
              <a:cs typeface="Times New Roman" pitchFamily="18" charset="0"/>
            </a:endParaRPr>
          </a:p>
          <a:p>
            <a:pPr lvl="0" indent="342900" eaLnBrk="0" fontAlgn="base" hangingPunct="0">
              <a:spcBef>
                <a:spcPct val="0"/>
              </a:spcBef>
              <a:spcAft>
                <a:spcPct val="0"/>
              </a:spcAft>
            </a:pPr>
            <a:r>
              <a:rPr lang="ru-RU" sz="1600" dirty="0">
                <a:latin typeface="Times New Roman" pitchFamily="18" charset="0"/>
                <a:ea typeface="Times New Roman" pitchFamily="18" charset="0"/>
                <a:cs typeface="Times New Roman" pitchFamily="18" charset="0"/>
              </a:rPr>
              <a:t>Слова для </a:t>
            </a:r>
            <a:r>
              <a:rPr lang="uk-UA" sz="1600" dirty="0" smtClean="0">
                <a:latin typeface="Times New Roman" pitchFamily="18" charset="0"/>
                <a:ea typeface="Times New Roman" pitchFamily="18" charset="0"/>
                <a:cs typeface="Times New Roman" pitchFamily="18" charset="0"/>
              </a:rPr>
              <a:t>гри:</a:t>
            </a:r>
            <a:endParaRPr lang="uk-UA" sz="1600" dirty="0" smtClean="0">
              <a:latin typeface="Times New Roman" pitchFamily="18" charset="0"/>
              <a:cs typeface="Times New Roman" pitchFamily="18" charset="0"/>
            </a:endParaRPr>
          </a:p>
          <a:p>
            <a:pPr lvl="0" indent="342900" eaLnBrk="0" fontAlgn="base" hangingPunct="0">
              <a:spcBef>
                <a:spcPct val="0"/>
              </a:spcBef>
              <a:spcAft>
                <a:spcPct val="0"/>
              </a:spcAft>
            </a:pPr>
            <a:r>
              <a:rPr lang="uk-UA" sz="1600" i="1" dirty="0" smtClean="0">
                <a:latin typeface="Times New Roman" pitchFamily="18" charset="0"/>
                <a:ea typeface="Times New Roman" pitchFamily="18" charset="0"/>
                <a:cs typeface="Times New Roman" pitchFamily="18" charset="0"/>
              </a:rPr>
              <a:t>1.Лук, линок, буква, їжа, суд, кобза, млин, лан.</a:t>
            </a:r>
            <a:endParaRPr lang="uk-UA" sz="1600" dirty="0" smtClean="0">
              <a:latin typeface="Times New Roman" pitchFamily="18" charset="0"/>
              <a:cs typeface="Times New Roman" pitchFamily="18" charset="0"/>
            </a:endParaRPr>
          </a:p>
          <a:p>
            <a:pPr lvl="0" indent="342900" eaLnBrk="0" fontAlgn="base" hangingPunct="0">
              <a:spcBef>
                <a:spcPct val="0"/>
              </a:spcBef>
              <a:spcAft>
                <a:spcPct val="0"/>
              </a:spcAft>
            </a:pPr>
            <a:r>
              <a:rPr lang="uk-UA" sz="1600" i="1" dirty="0" smtClean="0">
                <a:latin typeface="Times New Roman" pitchFamily="18" charset="0"/>
                <a:ea typeface="Times New Roman" pitchFamily="18" charset="0"/>
                <a:cs typeface="Times New Roman" pitchFamily="18" charset="0"/>
              </a:rPr>
              <a:t>2.Тире, коса, баштан, горе, дзвін, отара,мак.</a:t>
            </a:r>
            <a:endParaRPr lang="uk-UA" sz="1600" dirty="0">
              <a:latin typeface="Times New Roman" pitchFamily="18" charset="0"/>
              <a:cs typeface="Times New Roman" pitchFamily="18" charset="0"/>
            </a:endParaRPr>
          </a:p>
        </p:txBody>
      </p:sp>
      <p:pic>
        <p:nvPicPr>
          <p:cNvPr id="5" name="Picture 2" descr="C:\Users\user\Desktop\зображення_viber_2023-02-17_18-50-14-770.png"/>
          <p:cNvPicPr>
            <a:picLocks noChangeAspect="1" noChangeArrowheads="1"/>
          </p:cNvPicPr>
          <p:nvPr/>
        </p:nvPicPr>
        <p:blipFill>
          <a:blip r:embed="rId2"/>
          <a:srcRect/>
          <a:stretch>
            <a:fillRect/>
          </a:stretch>
        </p:blipFill>
        <p:spPr bwMode="auto">
          <a:xfrm>
            <a:off x="10320867" y="1761067"/>
            <a:ext cx="1871133" cy="1844076"/>
          </a:xfrm>
          <a:prstGeom prst="rect">
            <a:avLst/>
          </a:prstGeom>
          <a:noFill/>
        </p:spPr>
      </p:pic>
      <p:pic>
        <p:nvPicPr>
          <p:cNvPr id="10" name="Рисунок 9" descr="C:\Users\user\Desktop\1639038146_5-abrakadabra-fun-p-sova-s-ukazkoi-5.png"/>
          <p:cNvPicPr/>
          <p:nvPr/>
        </p:nvPicPr>
        <p:blipFill>
          <a:blip r:embed="rId3" cstate="print"/>
          <a:srcRect/>
          <a:stretch>
            <a:fillRect/>
          </a:stretch>
        </p:blipFill>
        <p:spPr bwMode="auto">
          <a:xfrm flipH="1">
            <a:off x="440266" y="3737499"/>
            <a:ext cx="2379133" cy="2883594"/>
          </a:xfrm>
          <a:prstGeom prst="rect">
            <a:avLst/>
          </a:prstGeom>
          <a:noFill/>
          <a:ln w="9525">
            <a:noFill/>
            <a:miter lim="800000"/>
            <a:headEnd/>
            <a:tailEnd/>
          </a:ln>
        </p:spPr>
      </p:pic>
    </p:spTree>
    <p:extLst>
      <p:ext uri="{BB962C8B-B14F-4D97-AF65-F5344CB8AC3E}">
        <p14:creationId xmlns:p14="http://schemas.microsoft.com/office/powerpoint/2010/main" xmlns="" val="42598127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45793" y="311407"/>
            <a:ext cx="7290040" cy="1293028"/>
          </a:xfrm>
        </p:spPr>
        <p:txBody>
          <a:bodyPr>
            <a:normAutofit/>
          </a:bodyPr>
          <a:lstStyle/>
          <a:p>
            <a:pPr algn="ctr"/>
            <a:r>
              <a:rPr lang="uk-UA" sz="3200" b="1" dirty="0" smtClean="0">
                <a:solidFill>
                  <a:schemeClr val="accent4">
                    <a:lumMod val="75000"/>
                  </a:schemeClr>
                </a:solidFill>
                <a:latin typeface="Times New Roman" panose="02020603050405020304" pitchFamily="18" charset="0"/>
                <a:cs typeface="Times New Roman" panose="02020603050405020304" pitchFamily="18" charset="0"/>
              </a:rPr>
              <a:t>Результати впровадження </a:t>
            </a:r>
            <a:br>
              <a:rPr lang="uk-UA" sz="3200" b="1" dirty="0" smtClean="0">
                <a:solidFill>
                  <a:schemeClr val="accent4">
                    <a:lumMod val="75000"/>
                  </a:schemeClr>
                </a:solidFill>
                <a:latin typeface="Times New Roman" panose="02020603050405020304" pitchFamily="18" charset="0"/>
                <a:cs typeface="Times New Roman" panose="02020603050405020304" pitchFamily="18" charset="0"/>
              </a:rPr>
            </a:br>
            <a:r>
              <a:rPr lang="uk-UA" sz="3200" b="1" dirty="0" smtClean="0">
                <a:solidFill>
                  <a:schemeClr val="accent4">
                    <a:lumMod val="75000"/>
                  </a:schemeClr>
                </a:solidFill>
                <a:latin typeface="Times New Roman" panose="02020603050405020304" pitchFamily="18" charset="0"/>
                <a:cs typeface="Times New Roman" panose="02020603050405020304" pitchFamily="18" charset="0"/>
              </a:rPr>
              <a:t>досвіду.</a:t>
            </a:r>
            <a:endParaRPr lang="uk-UA" sz="3200" b="1" dirty="0">
              <a:solidFill>
                <a:schemeClr val="accent4">
                  <a:lumMod val="75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62467" y="1625600"/>
            <a:ext cx="10820400" cy="4826000"/>
          </a:xfrm>
          <a:solidFill>
            <a:schemeClr val="accent6">
              <a:lumMod val="60000"/>
              <a:lumOff val="40000"/>
            </a:schemeClr>
          </a:solidFill>
        </p:spPr>
        <p:style>
          <a:lnRef idx="1">
            <a:schemeClr val="accent1"/>
          </a:lnRef>
          <a:fillRef idx="2">
            <a:schemeClr val="accent1"/>
          </a:fillRef>
          <a:effectRef idx="1">
            <a:schemeClr val="accent1"/>
          </a:effectRef>
          <a:fontRef idx="minor">
            <a:schemeClr val="dk1"/>
          </a:fontRef>
        </p:style>
        <p:txBody>
          <a:bodyPr>
            <a:normAutofit/>
          </a:bodyPr>
          <a:lstStyle/>
          <a:p>
            <a:pPr marL="0" indent="0" algn="just">
              <a:buNone/>
            </a:pPr>
            <a:r>
              <a:rPr lang="uk-UA" sz="2000" dirty="0" smtClean="0">
                <a:latin typeface="Times New Roman" panose="02020603050405020304" pitchFamily="18" charset="0"/>
                <a:cs typeface="Times New Roman" panose="02020603050405020304" pitchFamily="18" charset="0"/>
              </a:rPr>
              <a:t>Основний зміст навчальної гри-продемонструвати дитині все, що вона вміє.</a:t>
            </a:r>
          </a:p>
          <a:p>
            <a:pPr marL="0" indent="0" algn="just">
              <a:buNone/>
            </a:pPr>
            <a:r>
              <a:rPr lang="uk-UA" sz="2000" dirty="0" smtClean="0">
                <a:latin typeface="Times New Roman" panose="02020603050405020304" pitchFamily="18" charset="0"/>
                <a:cs typeface="Times New Roman" panose="02020603050405020304" pitchFamily="18" charset="0"/>
              </a:rPr>
              <a:t>На мою думку, робота педагога завжди потребує значних зусиль і співпраці вчителя й учня. Плануючи свої уроки, намагаюся зробити навчання цікавим і емоційним процесом.</a:t>
            </a:r>
          </a:p>
          <a:p>
            <a:pPr marL="0" indent="0" algn="just">
              <a:buNone/>
            </a:pPr>
            <a:r>
              <a:rPr lang="uk-UA" sz="2000" dirty="0" smtClean="0">
                <a:latin typeface="Times New Roman" panose="02020603050405020304" pitchFamily="18" charset="0"/>
                <a:cs typeface="Times New Roman" panose="02020603050405020304" pitchFamily="18" charset="0"/>
              </a:rPr>
              <a:t>Аналізуючи свою діяльність, дійшла висновку, що маю певні позитивні результати:</a:t>
            </a:r>
          </a:p>
          <a:p>
            <a:pPr marL="0" indent="0" algn="just">
              <a:buNone/>
            </a:pPr>
            <a:r>
              <a:rPr lang="uk-UA" sz="2000" dirty="0" smtClean="0">
                <a:latin typeface="Times New Roman" panose="02020603050405020304" pitchFamily="18" charset="0"/>
                <a:cs typeface="Times New Roman" panose="02020603050405020304" pitchFamily="18" charset="0"/>
              </a:rPr>
              <a:t>* діти працюють із зацікавленістю;</a:t>
            </a:r>
          </a:p>
          <a:p>
            <a:pPr marL="0" indent="0" algn="just">
              <a:buNone/>
            </a:pPr>
            <a:r>
              <a:rPr lang="uk-UA" sz="2000" dirty="0" smtClean="0">
                <a:latin typeface="Times New Roman" panose="02020603050405020304" pitchFamily="18" charset="0"/>
                <a:cs typeface="Times New Roman" panose="02020603050405020304" pitchFamily="18" charset="0"/>
              </a:rPr>
              <a:t>* підвищується міцність засвоєння учнями навчального матеріалу;</a:t>
            </a:r>
          </a:p>
          <a:p>
            <a:pPr marL="0" indent="0" algn="just">
              <a:buNone/>
            </a:pPr>
            <a:r>
              <a:rPr lang="uk-UA" sz="2000" dirty="0" smtClean="0">
                <a:latin typeface="Times New Roman" panose="02020603050405020304" pitchFamily="18" charset="0"/>
                <a:cs typeface="Times New Roman" panose="02020603050405020304" pitchFamily="18" charset="0"/>
              </a:rPr>
              <a:t>* у дітей, які мають низький та середній рівні навчальних досягнень, з’являється впевненість у  своїх силах;</a:t>
            </a:r>
          </a:p>
          <a:p>
            <a:pPr marL="0" indent="0" algn="just">
              <a:buNone/>
            </a:pPr>
            <a:r>
              <a:rPr lang="uk-UA" sz="2000" dirty="0" smtClean="0">
                <a:latin typeface="Times New Roman" panose="02020603050405020304" pitchFamily="18" charset="0"/>
                <a:cs typeface="Times New Roman" panose="02020603050405020304" pitchFamily="18" charset="0"/>
              </a:rPr>
              <a:t>* учні з високим рівнем навчальних досягнень демонструють міцні знання;</a:t>
            </a:r>
          </a:p>
          <a:p>
            <a:pPr marL="0" indent="0" algn="just">
              <a:buNone/>
            </a:pPr>
            <a:r>
              <a:rPr lang="uk-UA" sz="2000" dirty="0" smtClean="0">
                <a:latin typeface="Times New Roman" panose="02020603050405020304" pitchFamily="18" charset="0"/>
                <a:cs typeface="Times New Roman" panose="02020603050405020304" pitchFamily="18" charset="0"/>
              </a:rPr>
              <a:t>Але головним є те, що я досягаю мети – формую творчу, освічену, активну, толерантну особистість в процесі навчання, спираючись на гру як засіб підвищення пізнавальної активності учнів початкової школи.</a:t>
            </a:r>
          </a:p>
          <a:p>
            <a:endParaRPr lang="ru-RU" dirty="0"/>
          </a:p>
        </p:txBody>
      </p:sp>
      <p:pic>
        <p:nvPicPr>
          <p:cNvPr id="5" name="Picture 2" descr="C:\Users\user\Desktop\зображення_viber_2023-02-17_18-50-14-770.png"/>
          <p:cNvPicPr>
            <a:picLocks noChangeAspect="1" noChangeArrowheads="1"/>
          </p:cNvPicPr>
          <p:nvPr/>
        </p:nvPicPr>
        <p:blipFill>
          <a:blip r:embed="rId2"/>
          <a:srcRect/>
          <a:stretch>
            <a:fillRect/>
          </a:stretch>
        </p:blipFill>
        <p:spPr bwMode="auto">
          <a:xfrm>
            <a:off x="9811110" y="4511539"/>
            <a:ext cx="2380890" cy="2346461"/>
          </a:xfrm>
          <a:prstGeom prst="rect">
            <a:avLst/>
          </a:prstGeom>
          <a:noFill/>
        </p:spPr>
      </p:pic>
    </p:spTree>
    <p:extLst>
      <p:ext uri="{BB962C8B-B14F-4D97-AF65-F5344CB8AC3E}">
        <p14:creationId xmlns:p14="http://schemas.microsoft.com/office/powerpoint/2010/main" xmlns="" val="2834705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ppt_w</p:attrName>
                                        </p:attrNameLst>
                                      </p:cBhvr>
                                      <p:tavLst>
                                        <p:tav tm="0">
                                          <p:val>
                                            <p:fltVal val="0"/>
                                          </p:val>
                                        </p:tav>
                                        <p:tav tm="100000">
                                          <p:val>
                                            <p:strVal val="#ppt_w"/>
                                          </p:val>
                                        </p:tav>
                                      </p:tavLst>
                                    </p:anim>
                                    <p:anim calcmode="lin" valueType="num">
                                      <p:cBhvr>
                                        <p:cTn id="8" dur="1000" fill="hold"/>
                                        <p:tgtEl>
                                          <p:spTgt spid="3">
                                            <p:bg/>
                                          </p:spTgt>
                                        </p:tgtEl>
                                        <p:attrNameLst>
                                          <p:attrName>ppt_h</p:attrName>
                                        </p:attrNameLst>
                                      </p:cBhvr>
                                      <p:tavLst>
                                        <p:tav tm="0">
                                          <p:val>
                                            <p:fltVal val="0"/>
                                          </p:val>
                                        </p:tav>
                                        <p:tav tm="100000">
                                          <p:val>
                                            <p:strVal val="#ppt_h"/>
                                          </p:val>
                                        </p:tav>
                                      </p:tavLst>
                                    </p:anim>
                                    <p:anim calcmode="lin" valueType="num">
                                      <p:cBhvr>
                                        <p:cTn id="9" dur="1000" fill="hold"/>
                                        <p:tgtEl>
                                          <p:spTgt spid="3">
                                            <p:bg/>
                                          </p:spTgt>
                                        </p:tgtEl>
                                        <p:attrNameLst>
                                          <p:attrName>style.rotation</p:attrName>
                                        </p:attrNameLst>
                                      </p:cBhvr>
                                      <p:tavLst>
                                        <p:tav tm="0">
                                          <p:val>
                                            <p:fltVal val="90"/>
                                          </p:val>
                                        </p:tav>
                                        <p:tav tm="100000">
                                          <p:val>
                                            <p:fltVal val="0"/>
                                          </p:val>
                                        </p:tav>
                                      </p:tavLst>
                                    </p:anim>
                                    <p:animEffect transition="in" filter="fade">
                                      <p:cBhvr>
                                        <p:cTn id="10" dur="1000"/>
                                        <p:tgtEl>
                                          <p:spTgt spid="3">
                                            <p:bg/>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anim calcmode="lin" valueType="num">
                                      <p:cBhvr>
                                        <p:cTn id="55"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5" end="5"/>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3">
                                            <p:txEl>
                                              <p:pRg st="6" end="6"/>
                                            </p:txEl>
                                          </p:spTgt>
                                        </p:tgtEl>
                                        <p:attrNameLst>
                                          <p:attrName>style.visibility</p:attrName>
                                        </p:attrNameLst>
                                      </p:cBhvr>
                                      <p:to>
                                        <p:strVal val="visible"/>
                                      </p:to>
                                    </p:set>
                                    <p:anim calcmode="lin" valueType="num">
                                      <p:cBhvr>
                                        <p:cTn id="63"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64"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65"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66" dur="1000"/>
                                        <p:tgtEl>
                                          <p:spTgt spid="3">
                                            <p:txEl>
                                              <p:pRg st="6" end="6"/>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3">
                                            <p:txEl>
                                              <p:pRg st="7" end="7"/>
                                            </p:txEl>
                                          </p:spTgt>
                                        </p:tgtEl>
                                        <p:attrNameLst>
                                          <p:attrName>style.visibility</p:attrName>
                                        </p:attrNameLst>
                                      </p:cBhvr>
                                      <p:to>
                                        <p:strVal val="visible"/>
                                      </p:to>
                                    </p:set>
                                    <p:anim calcmode="lin" valueType="num">
                                      <p:cBhvr>
                                        <p:cTn id="71"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72"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73"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74"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41785" y="276047"/>
            <a:ext cx="5244859" cy="759123"/>
          </a:xfrm>
          <a:solidFill>
            <a:schemeClr val="accent6">
              <a:lumMod val="60000"/>
              <a:lumOff val="40000"/>
            </a:schemeClr>
          </a:solidFill>
        </p:spPr>
        <p:style>
          <a:lnRef idx="1">
            <a:schemeClr val="accent2"/>
          </a:lnRef>
          <a:fillRef idx="3">
            <a:schemeClr val="accent2"/>
          </a:fillRef>
          <a:effectRef idx="2">
            <a:schemeClr val="accent2"/>
          </a:effectRef>
          <a:fontRef idx="minor">
            <a:schemeClr val="lt1"/>
          </a:fontRef>
        </p:style>
        <p:txBody>
          <a:bodyPr>
            <a:normAutofit fontScale="90000"/>
          </a:bodyPr>
          <a:lstStyle/>
          <a:p>
            <a:r>
              <a:rPr lang="uk-UA" b="1" dirty="0" smtClean="0">
                <a:solidFill>
                  <a:srgbClr val="FFFF00"/>
                </a:solidFill>
                <a:latin typeface="Times New Roman" panose="02020603050405020304" pitchFamily="18" charset="0"/>
                <a:cs typeface="Times New Roman" panose="02020603050405020304" pitchFamily="18" charset="0"/>
              </a:rPr>
              <a:t>НАШІ БУДНІ І СВЯТА</a:t>
            </a:r>
            <a:endParaRPr lang="ru-RU" b="1" dirty="0">
              <a:solidFill>
                <a:srgbClr val="FFFF00"/>
              </a:solidFill>
              <a:latin typeface="Times New Roman" panose="02020603050405020304" pitchFamily="18" charset="0"/>
              <a:cs typeface="Times New Roman" panose="02020603050405020304" pitchFamily="18" charset="0"/>
            </a:endParaRPr>
          </a:p>
        </p:txBody>
      </p:sp>
      <p:pic>
        <p:nvPicPr>
          <p:cNvPr id="1026" name="Picture 2" descr="C:\Users\user\Desktop\фото з телеф\IMG_20210901_103153.jpg"/>
          <p:cNvPicPr>
            <a:picLocks noGrp="1" noChangeAspect="1" noChangeArrowheads="1"/>
          </p:cNvPicPr>
          <p:nvPr>
            <p:ph idx="1"/>
          </p:nvPr>
        </p:nvPicPr>
        <p:blipFill>
          <a:blip r:embed="rId2" cstate="print"/>
          <a:srcRect/>
          <a:stretch>
            <a:fillRect/>
          </a:stretch>
        </p:blipFill>
        <p:spPr bwMode="auto">
          <a:xfrm>
            <a:off x="112144" y="3873261"/>
            <a:ext cx="3579963" cy="2684972"/>
          </a:xfrm>
          <a:prstGeom prst="rect">
            <a:avLst/>
          </a:prstGeom>
          <a:noFill/>
        </p:spPr>
      </p:pic>
      <p:pic>
        <p:nvPicPr>
          <p:cNvPr id="1032" name="Picture 8" descr="IMG_20220214_112627"/>
          <p:cNvPicPr>
            <a:picLocks noChangeAspect="1" noChangeArrowheads="1"/>
          </p:cNvPicPr>
          <p:nvPr/>
        </p:nvPicPr>
        <p:blipFill>
          <a:blip r:embed="rId3" cstate="print"/>
          <a:srcRect/>
          <a:stretch>
            <a:fillRect/>
          </a:stretch>
        </p:blipFill>
        <p:spPr bwMode="auto">
          <a:xfrm>
            <a:off x="112142" y="1035170"/>
            <a:ext cx="3607219" cy="2702461"/>
          </a:xfrm>
          <a:prstGeom prst="rect">
            <a:avLst/>
          </a:prstGeom>
          <a:noFill/>
          <a:ln w="9525">
            <a:noFill/>
            <a:miter lim="800000"/>
            <a:headEnd/>
            <a:tailEnd/>
          </a:ln>
        </p:spPr>
      </p:pic>
      <p:pic>
        <p:nvPicPr>
          <p:cNvPr id="1033" name="Picture 9" descr="IMG_20220221_095738"/>
          <p:cNvPicPr>
            <a:picLocks noChangeAspect="1" noChangeArrowheads="1"/>
          </p:cNvPicPr>
          <p:nvPr/>
        </p:nvPicPr>
        <p:blipFill>
          <a:blip r:embed="rId4" cstate="print"/>
          <a:srcRect/>
          <a:stretch>
            <a:fillRect/>
          </a:stretch>
        </p:blipFill>
        <p:spPr bwMode="auto">
          <a:xfrm>
            <a:off x="8360034" y="1112807"/>
            <a:ext cx="3711196" cy="2778692"/>
          </a:xfrm>
          <a:prstGeom prst="rect">
            <a:avLst/>
          </a:prstGeom>
          <a:noFill/>
          <a:ln w="9525">
            <a:noFill/>
            <a:miter lim="800000"/>
            <a:headEnd/>
            <a:tailEnd/>
          </a:ln>
        </p:spPr>
      </p:pic>
      <p:pic>
        <p:nvPicPr>
          <p:cNvPr id="6" name="Рисунок 5" descr="C:\Users\user\Desktop\фото з телеф\IMG_20211224_091446.jpg"/>
          <p:cNvPicPr/>
          <p:nvPr/>
        </p:nvPicPr>
        <p:blipFill>
          <a:blip r:embed="rId5" cstate="print"/>
          <a:srcRect/>
          <a:stretch>
            <a:fillRect/>
          </a:stretch>
        </p:blipFill>
        <p:spPr bwMode="auto">
          <a:xfrm>
            <a:off x="8419381" y="4037162"/>
            <a:ext cx="3666227" cy="2622429"/>
          </a:xfrm>
          <a:prstGeom prst="rect">
            <a:avLst/>
          </a:prstGeom>
          <a:noFill/>
          <a:ln w="9525">
            <a:noFill/>
            <a:miter lim="800000"/>
            <a:headEnd/>
            <a:tailEnd/>
          </a:ln>
        </p:spPr>
      </p:pic>
      <p:pic>
        <p:nvPicPr>
          <p:cNvPr id="8" name="Рисунок 7" descr="C:\Users\user\Desktop\фото з телеф\IMG_20210526_111830.jpg"/>
          <p:cNvPicPr/>
          <p:nvPr/>
        </p:nvPicPr>
        <p:blipFill>
          <a:blip r:embed="rId6" cstate="print"/>
          <a:srcRect/>
          <a:stretch>
            <a:fillRect/>
          </a:stretch>
        </p:blipFill>
        <p:spPr bwMode="auto">
          <a:xfrm>
            <a:off x="4692771" y="3278038"/>
            <a:ext cx="2760452" cy="3459192"/>
          </a:xfrm>
          <a:prstGeom prst="rect">
            <a:avLst/>
          </a:prstGeom>
          <a:noFill/>
          <a:ln w="9525">
            <a:noFill/>
            <a:miter lim="800000"/>
            <a:headEnd/>
            <a:tailEnd/>
          </a:ln>
        </p:spPr>
      </p:pic>
      <p:pic>
        <p:nvPicPr>
          <p:cNvPr id="10" name="Рисунок 9" descr="C:\Users\user\Desktop\фото з телеф\IMG_20211221_123621.jpg"/>
          <p:cNvPicPr/>
          <p:nvPr/>
        </p:nvPicPr>
        <p:blipFill>
          <a:blip r:embed="rId7" cstate="print"/>
          <a:srcRect/>
          <a:stretch>
            <a:fillRect/>
          </a:stretch>
        </p:blipFill>
        <p:spPr bwMode="auto">
          <a:xfrm>
            <a:off x="4675517" y="1118874"/>
            <a:ext cx="2706357" cy="2107405"/>
          </a:xfrm>
          <a:prstGeom prst="rect">
            <a:avLst/>
          </a:prstGeom>
          <a:noFill/>
          <a:ln w="9525">
            <a:noFill/>
            <a:miter lim="800000"/>
            <a:headEnd/>
            <a:tailEnd/>
          </a:ln>
        </p:spPr>
      </p:pic>
      <p:pic>
        <p:nvPicPr>
          <p:cNvPr id="9" name="Picture 2" descr="C:\Users\user\Desktop\зображення_viber_2023-02-17_18-50-14-770.png"/>
          <p:cNvPicPr>
            <a:picLocks noChangeAspect="1" noChangeArrowheads="1"/>
          </p:cNvPicPr>
          <p:nvPr/>
        </p:nvPicPr>
        <p:blipFill>
          <a:blip r:embed="rId8"/>
          <a:srcRect/>
          <a:stretch>
            <a:fillRect/>
          </a:stretch>
        </p:blipFill>
        <p:spPr bwMode="auto">
          <a:xfrm>
            <a:off x="10489721" y="0"/>
            <a:ext cx="1496838" cy="1475193"/>
          </a:xfrm>
          <a:prstGeom prst="rect">
            <a:avLst/>
          </a:prstGeom>
          <a:noFill/>
        </p:spPr>
      </p:pic>
    </p:spTree>
    <p:extLst>
      <p:ext uri="{BB962C8B-B14F-4D97-AF65-F5344CB8AC3E}">
        <p14:creationId xmlns:p14="http://schemas.microsoft.com/office/powerpoint/2010/main" xmlns="" val="3237042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6" name="Прямоугольник 5"/>
          <p:cNvSpPr/>
          <p:nvPr/>
        </p:nvSpPr>
        <p:spPr>
          <a:xfrm>
            <a:off x="164062" y="793472"/>
            <a:ext cx="8576733" cy="2322262"/>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2400" dirty="0" smtClean="0">
              <a:solidFill>
                <a:schemeClr val="tx1"/>
              </a:solidFill>
              <a:latin typeface="Times New Roman" pitchFamily="18" charset="0"/>
              <a:cs typeface="Times New Roman" pitchFamily="18" charset="0"/>
            </a:endParaRPr>
          </a:p>
          <a:p>
            <a:r>
              <a:rPr lang="uk-UA" sz="2400" dirty="0" smtClean="0">
                <a:solidFill>
                  <a:schemeClr val="tx1"/>
                </a:solidFill>
                <a:latin typeface="Times New Roman" pitchFamily="18" charset="0"/>
                <a:cs typeface="Times New Roman" pitchFamily="18" charset="0"/>
              </a:rPr>
              <a:t>У грі розкривається перед дітьми світ, творчі можливості особистості. Без гри немає і не може бути повноцінного дитячого розвитку. Гра — це величезне світле вікно, через яке в духовний світ дитини вливається життєдайний потік уявлень, понять про навколишній світ.           </a:t>
            </a:r>
          </a:p>
          <a:p>
            <a:r>
              <a:rPr lang="uk-UA" sz="2400" dirty="0" smtClean="0">
                <a:solidFill>
                  <a:schemeClr val="tx1"/>
                </a:solidFill>
                <a:latin typeface="Times New Roman" pitchFamily="18" charset="0"/>
                <a:cs typeface="Times New Roman" pitchFamily="18" charset="0"/>
              </a:rPr>
              <a:t>                                                  В.Сухомлинський </a:t>
            </a:r>
            <a:r>
              <a:rPr lang="ru-RU" sz="2400" dirty="0" smtClean="0">
                <a:solidFill>
                  <a:schemeClr val="tx1"/>
                </a:solidFill>
                <a:latin typeface="Times New Roman" pitchFamily="18" charset="0"/>
                <a:cs typeface="Times New Roman" pitchFamily="18" charset="0"/>
              </a:rPr>
              <a:t>.</a:t>
            </a:r>
          </a:p>
          <a:p>
            <a:r>
              <a:rPr lang="ru-RU" sz="2400" dirty="0" smtClean="0">
                <a:solidFill>
                  <a:schemeClr val="tx1"/>
                </a:solidFill>
                <a:latin typeface="Times New Roman" pitchFamily="18" charset="0"/>
                <a:cs typeface="Times New Roman" pitchFamily="18" charset="0"/>
              </a:rPr>
              <a:t>                                                                                  </a:t>
            </a:r>
          </a:p>
        </p:txBody>
      </p:sp>
      <p:pic>
        <p:nvPicPr>
          <p:cNvPr id="7" name="Picture 2" descr="C:\Users\user\Desktop\зображення_viber_2023-02-17_18-50-14-770.png"/>
          <p:cNvPicPr>
            <a:picLocks noChangeAspect="1" noChangeArrowheads="1"/>
          </p:cNvPicPr>
          <p:nvPr/>
        </p:nvPicPr>
        <p:blipFill>
          <a:blip r:embed="rId2"/>
          <a:srcRect/>
          <a:stretch>
            <a:fillRect/>
          </a:stretch>
        </p:blipFill>
        <p:spPr bwMode="auto">
          <a:xfrm>
            <a:off x="9095620" y="276043"/>
            <a:ext cx="2649400" cy="2611089"/>
          </a:xfrm>
          <a:prstGeom prst="rect">
            <a:avLst/>
          </a:prstGeom>
          <a:noFill/>
        </p:spPr>
      </p:pic>
      <p:sp>
        <p:nvSpPr>
          <p:cNvPr id="8" name="Прямоугольник 7"/>
          <p:cNvSpPr/>
          <p:nvPr/>
        </p:nvSpPr>
        <p:spPr>
          <a:xfrm>
            <a:off x="3458554" y="3980773"/>
            <a:ext cx="8454046" cy="217385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2400" dirty="0" smtClean="0">
                <a:solidFill>
                  <a:schemeClr val="tx1"/>
                </a:solidFill>
                <a:latin typeface="Times New Roman" pitchFamily="18" charset="0"/>
                <a:cs typeface="Times New Roman" pitchFamily="18" charset="0"/>
              </a:rPr>
              <a:t>Працюючи над проблемою  «Використання  ігрових   технологій на уроках в початкових класах» я переконалася, що саме в іграх розпочинається невимушене спілкування дитини з колективом класу, взаєморозуміння між вчителем і учнем. </a:t>
            </a:r>
            <a:endParaRPr lang="ru-RU" sz="2400" dirty="0">
              <a:solidFill>
                <a:schemeClr val="tx1"/>
              </a:solidFill>
              <a:latin typeface="Times New Roman" pitchFamily="18" charset="0"/>
              <a:cs typeface="Times New Roman" pitchFamily="18" charset="0"/>
            </a:endParaRPr>
          </a:p>
        </p:txBody>
      </p:sp>
      <p:pic>
        <p:nvPicPr>
          <p:cNvPr id="5" name="Рисунок 4" descr="клипарт сова на прозрачном фоне: 5 тыс изображений найдено в  Яндекс.Картинках | Teachers illustration, Owl, Reading cartoon"/>
          <p:cNvPicPr/>
          <p:nvPr/>
        </p:nvPicPr>
        <p:blipFill>
          <a:blip r:embed="rId3" cstate="print"/>
          <a:srcRect/>
          <a:stretch>
            <a:fillRect/>
          </a:stretch>
        </p:blipFill>
        <p:spPr bwMode="auto">
          <a:xfrm>
            <a:off x="299529" y="3913039"/>
            <a:ext cx="3273404" cy="2700867"/>
          </a:xfrm>
          <a:prstGeom prst="rect">
            <a:avLst/>
          </a:prstGeom>
          <a:noFill/>
          <a:ln w="9525">
            <a:noFill/>
            <a:miter lim="800000"/>
            <a:headEnd/>
            <a:tailEnd/>
          </a:ln>
        </p:spPr>
      </p:pic>
    </p:spTree>
    <p:extLst>
      <p:ext uri="{BB962C8B-B14F-4D97-AF65-F5344CB8AC3E}">
        <p14:creationId xmlns:p14="http://schemas.microsoft.com/office/powerpoint/2010/main" xmlns="" val="30897742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198485" y="1998664"/>
            <a:ext cx="7412114" cy="1836490"/>
          </a:xfrm>
        </p:spPr>
        <p:txBody>
          <a:bodyPr>
            <a:noAutofit/>
          </a:bodyPr>
          <a:lstStyle/>
          <a:p>
            <a:pPr algn="ctr"/>
            <a:r>
              <a:rPr lang="uk-UA" sz="9600" b="1" dirty="0" smtClean="0">
                <a:solidFill>
                  <a:srgbClr val="002060"/>
                </a:solidFill>
                <a:latin typeface="Times New Roman" panose="02020603050405020304" pitchFamily="18" charset="0"/>
                <a:cs typeface="Times New Roman" panose="02020603050405020304" pitchFamily="18" charset="0"/>
              </a:rPr>
              <a:t>ДЯКУЮ ЗА УВАГУ!</a:t>
            </a:r>
            <a:endParaRPr lang="ru-RU" sz="9600" b="1" dirty="0">
              <a:solidFill>
                <a:srgbClr val="002060"/>
              </a:solidFill>
              <a:latin typeface="Times New Roman" panose="02020603050405020304" pitchFamily="18" charset="0"/>
              <a:cs typeface="Times New Roman" panose="02020603050405020304" pitchFamily="18" charset="0"/>
            </a:endParaRPr>
          </a:p>
        </p:txBody>
      </p:sp>
      <p:pic>
        <p:nvPicPr>
          <p:cNvPr id="5" name="Picture 2" descr="C:\Users\user\Desktop\зображення_viber_2023-02-17_18-50-14-770.png"/>
          <p:cNvPicPr>
            <a:picLocks noChangeAspect="1" noChangeArrowheads="1"/>
          </p:cNvPicPr>
          <p:nvPr/>
        </p:nvPicPr>
        <p:blipFill>
          <a:blip r:embed="rId2"/>
          <a:srcRect/>
          <a:stretch>
            <a:fillRect/>
          </a:stretch>
        </p:blipFill>
        <p:spPr bwMode="auto">
          <a:xfrm>
            <a:off x="8407152" y="458190"/>
            <a:ext cx="3637599" cy="3584998"/>
          </a:xfrm>
          <a:prstGeom prst="rect">
            <a:avLst/>
          </a:prstGeom>
          <a:noFill/>
        </p:spPr>
      </p:pic>
      <p:pic>
        <p:nvPicPr>
          <p:cNvPr id="7" name="Рисунок 6" descr="Клипарт на прозрачном фоне школа ученики - фото и картинки abrakadabra.fun"/>
          <p:cNvPicPr/>
          <p:nvPr/>
        </p:nvPicPr>
        <p:blipFill>
          <a:blip r:embed="rId3" cstate="print"/>
          <a:srcRect/>
          <a:stretch>
            <a:fillRect/>
          </a:stretch>
        </p:blipFill>
        <p:spPr bwMode="auto">
          <a:xfrm>
            <a:off x="3018408" y="4270159"/>
            <a:ext cx="4350057" cy="2352583"/>
          </a:xfrm>
          <a:prstGeom prst="rect">
            <a:avLst/>
          </a:prstGeom>
          <a:noFill/>
          <a:ln w="9525">
            <a:noFill/>
            <a:miter lim="800000"/>
            <a:headEnd/>
            <a:tailEnd/>
          </a:ln>
        </p:spPr>
      </p:pic>
    </p:spTree>
    <p:extLst>
      <p:ext uri="{BB962C8B-B14F-4D97-AF65-F5344CB8AC3E}">
        <p14:creationId xmlns:p14="http://schemas.microsoft.com/office/powerpoint/2010/main" xmlns="" val="1635669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49690" y="764373"/>
            <a:ext cx="5411755" cy="810427"/>
          </a:xfrm>
        </p:spPr>
        <p:style>
          <a:lnRef idx="0">
            <a:schemeClr val="accent2"/>
          </a:lnRef>
          <a:fillRef idx="3">
            <a:schemeClr val="accent2"/>
          </a:fillRef>
          <a:effectRef idx="3">
            <a:schemeClr val="accent2"/>
          </a:effectRef>
          <a:fontRef idx="minor">
            <a:schemeClr val="lt1"/>
          </a:fontRef>
        </p:style>
        <p:txBody>
          <a:bodyPr>
            <a:normAutofit fontScale="90000"/>
          </a:bodyPr>
          <a:lstStyle/>
          <a:p>
            <a:r>
              <a:rPr lang="uk-UA" b="1" dirty="0" smtClean="0">
                <a:solidFill>
                  <a:srgbClr val="FFFF00"/>
                </a:solidFill>
                <a:latin typeface="Times New Roman" panose="02020603050405020304" pitchFamily="18" charset="0"/>
                <a:cs typeface="Times New Roman" panose="02020603050405020304" pitchFamily="18" charset="0"/>
              </a:rPr>
              <a:t>ЗАГАЛЬНІ ВІДОМОСТІ</a:t>
            </a:r>
            <a:endParaRPr lang="ru-RU" b="1" dirty="0">
              <a:solidFill>
                <a:srgbClr val="FFFF00"/>
              </a:solidFill>
              <a:latin typeface="Times New Roman" panose="02020603050405020304" pitchFamily="18" charset="0"/>
              <a:cs typeface="Times New Roman" panose="02020603050405020304" pitchFamily="18" charset="0"/>
            </a:endParaRPr>
          </a:p>
        </p:txBody>
      </p:sp>
      <p:sp>
        <p:nvSpPr>
          <p:cNvPr id="22530" name="AutoShape 2" descr="Пучки Червона Калина на білий"/>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2536" name="AutoShape 8" descr="Ветка калины - векторные изображения, Ветка калины картинки | Depositphot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2538" name="AutoShape 10" descr="Ветка калины - векторные изображения, Ветка калины картинки | Depositphot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 name="Прямоугольник 6"/>
          <p:cNvSpPr/>
          <p:nvPr/>
        </p:nvSpPr>
        <p:spPr>
          <a:xfrm>
            <a:off x="336429" y="2527540"/>
            <a:ext cx="5751103" cy="2492990"/>
          </a:xfrm>
          <a:prstGeom prst="rect">
            <a:avLst/>
          </a:prstGeom>
        </p:spPr>
        <p:txBody>
          <a:bodyPr wrap="square">
            <a:spAutoFit/>
          </a:bodyPr>
          <a:lstStyle/>
          <a:p>
            <a:endParaRPr lang="uk-UA" sz="2400" i="1" dirty="0" smtClean="0">
              <a:solidFill>
                <a:srgbClr val="7030A0"/>
              </a:solidFill>
              <a:latin typeface="Times New Roman" pitchFamily="18" charset="0"/>
              <a:cs typeface="Times New Roman" pitchFamily="18" charset="0"/>
            </a:endParaRPr>
          </a:p>
          <a:p>
            <a:r>
              <a:rPr lang="uk-UA" sz="2800" dirty="0" smtClean="0">
                <a:solidFill>
                  <a:schemeClr val="accent4">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освіта</a:t>
            </a:r>
            <a:r>
              <a:rPr lang="uk-UA" sz="3600" i="1" dirty="0" smtClean="0">
                <a:solidFill>
                  <a:schemeClr val="accent4">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 </a:t>
            </a:r>
            <a:r>
              <a:rPr lang="uk-UA" sz="3600" b="1" i="1" dirty="0" smtClean="0">
                <a:solidFill>
                  <a:schemeClr val="accent4">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вища </a:t>
            </a:r>
          </a:p>
          <a:p>
            <a:r>
              <a:rPr lang="uk-UA" sz="2800" dirty="0" smtClean="0">
                <a:solidFill>
                  <a:schemeClr val="accent4">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педагогічний стаж </a:t>
            </a:r>
            <a:r>
              <a:rPr lang="uk-UA" sz="3600" i="1" dirty="0" smtClean="0">
                <a:solidFill>
                  <a:schemeClr val="accent4">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uk-UA" sz="3600" b="1" i="1" dirty="0" smtClean="0">
                <a:solidFill>
                  <a:schemeClr val="accent4">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37 років </a:t>
            </a:r>
          </a:p>
          <a:p>
            <a:r>
              <a:rPr lang="uk-UA" sz="2800" dirty="0" smtClean="0">
                <a:solidFill>
                  <a:schemeClr val="accent4">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кваліфікаційна категорія </a:t>
            </a:r>
            <a:r>
              <a:rPr lang="uk-UA" sz="3600" i="1" dirty="0">
                <a:solidFill>
                  <a:schemeClr val="accent4">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uk-UA" sz="3600" i="1" dirty="0" smtClean="0">
                <a:solidFill>
                  <a:schemeClr val="accent4">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uk-UA" sz="3600" b="1" i="1" dirty="0" smtClean="0">
                <a:solidFill>
                  <a:schemeClr val="accent4">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перша</a:t>
            </a:r>
          </a:p>
          <a:p>
            <a:r>
              <a:rPr lang="uk-UA" sz="2400" b="1" i="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endParaRPr lang="ru-RU" sz="2400" dirty="0">
              <a:latin typeface="Times New Roman" pitchFamily="18" charset="0"/>
              <a:cs typeface="Times New Roman" pitchFamily="18" charset="0"/>
            </a:endParaRPr>
          </a:p>
        </p:txBody>
      </p:sp>
      <p:pic>
        <p:nvPicPr>
          <p:cNvPr id="9" name="Рисунок 8" descr="D:\вишив\IMG-7118c3aea5047ea60a4e8c21cbb83753-V.jpg"/>
          <p:cNvPicPr/>
          <p:nvPr/>
        </p:nvPicPr>
        <p:blipFill>
          <a:blip r:embed="rId2"/>
          <a:srcRect t="13841" b="24598"/>
          <a:stretch>
            <a:fillRect/>
          </a:stretch>
        </p:blipFill>
        <p:spPr bwMode="auto">
          <a:xfrm>
            <a:off x="6002867" y="2252133"/>
            <a:ext cx="5604933" cy="4385733"/>
          </a:xfrm>
          <a:prstGeom prst="rect">
            <a:avLst/>
          </a:prstGeom>
          <a:noFill/>
          <a:ln w="9525">
            <a:noFill/>
            <a:miter lim="800000"/>
            <a:headEnd/>
            <a:tailEnd/>
          </a:ln>
          <a:effectLst>
            <a:softEdge rad="127000"/>
          </a:effectLst>
        </p:spPr>
      </p:pic>
      <p:pic>
        <p:nvPicPr>
          <p:cNvPr id="10" name="Picture 2" descr="C:\Users\user\Desktop\зображення_viber_2023-02-17_18-50-14-770.png"/>
          <p:cNvPicPr>
            <a:picLocks noChangeAspect="1" noChangeArrowheads="1"/>
          </p:cNvPicPr>
          <p:nvPr/>
        </p:nvPicPr>
        <p:blipFill>
          <a:blip r:embed="rId3"/>
          <a:srcRect/>
          <a:stretch>
            <a:fillRect/>
          </a:stretch>
        </p:blipFill>
        <p:spPr bwMode="auto">
          <a:xfrm>
            <a:off x="9504712" y="243279"/>
            <a:ext cx="2608053" cy="2570337"/>
          </a:xfrm>
          <a:prstGeom prst="rect">
            <a:avLst/>
          </a:prstGeom>
          <a:noFill/>
        </p:spPr>
      </p:pic>
      <p:sp>
        <p:nvSpPr>
          <p:cNvPr id="24578" name="AutoShape 2" descr="Умная сова - векторные изображения, Умная сова картинки | Depositphot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4582" name="AutoShape 6" descr="мудрая сова на прозрачном фоне: 2 тыс изображений найдено в Яндекс Картинках"/>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xmlns="" val="3563174084"/>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95955" y="260446"/>
            <a:ext cx="5538158" cy="785027"/>
          </a:xfrm>
        </p:spPr>
        <p:style>
          <a:lnRef idx="0">
            <a:schemeClr val="accent2"/>
          </a:lnRef>
          <a:fillRef idx="3">
            <a:schemeClr val="accent2"/>
          </a:fillRef>
          <a:effectRef idx="3">
            <a:schemeClr val="accent2"/>
          </a:effectRef>
          <a:fontRef idx="minor">
            <a:schemeClr val="lt1"/>
          </a:fontRef>
        </p:style>
        <p:txBody>
          <a:bodyPr>
            <a:normAutofit/>
          </a:bodyPr>
          <a:lstStyle/>
          <a:p>
            <a:pPr algn="ctr"/>
            <a:r>
              <a:rPr lang="uk-UA" sz="3200" b="1" dirty="0" smtClean="0">
                <a:solidFill>
                  <a:srgbClr val="FFFF00"/>
                </a:solidFill>
                <a:latin typeface="Times New Roman" panose="02020603050405020304" pitchFamily="18" charset="0"/>
                <a:cs typeface="Times New Roman" panose="02020603050405020304" pitchFamily="18" charset="0"/>
              </a:rPr>
              <a:t>самоосвіта</a:t>
            </a:r>
            <a:endParaRPr lang="ru-RU" sz="3200" b="1" dirty="0">
              <a:solidFill>
                <a:srgbClr val="FFFF00"/>
              </a:solidFill>
              <a:latin typeface="Times New Roman" panose="02020603050405020304" pitchFamily="18" charset="0"/>
              <a:cs typeface="Times New Roman" panose="02020603050405020304" pitchFamily="18" charset="0"/>
            </a:endParaRPr>
          </a:p>
        </p:txBody>
      </p:sp>
      <p:pic>
        <p:nvPicPr>
          <p:cNvPr id="10" name="Объект 9"/>
          <p:cNvPicPr>
            <a:picLocks noGrp="1" noChangeAspect="1"/>
          </p:cNvPicPr>
          <p:nvPr>
            <p:ph idx="1"/>
          </p:nvPr>
        </p:nvPicPr>
        <p:blipFill>
          <a:blip r:embed="rId2"/>
          <a:stretch>
            <a:fillRect/>
          </a:stretch>
        </p:blipFill>
        <p:spPr>
          <a:xfrm>
            <a:off x="1474474" y="1090250"/>
            <a:ext cx="7546680" cy="5657683"/>
          </a:xfrm>
          <a:prstGeom prst="rect">
            <a:avLst/>
          </a:prstGeom>
          <a:solidFill>
            <a:schemeClr val="accent4">
              <a:lumMod val="75000"/>
            </a:schemeClr>
          </a:solidFill>
        </p:spPr>
      </p:pic>
      <p:pic>
        <p:nvPicPr>
          <p:cNvPr id="6" name="Picture 2" descr="C:\Users\user\Desktop\зображення_viber_2023-02-17_18-50-14-770.png"/>
          <p:cNvPicPr>
            <a:picLocks noChangeAspect="1" noChangeArrowheads="1"/>
          </p:cNvPicPr>
          <p:nvPr/>
        </p:nvPicPr>
        <p:blipFill>
          <a:blip r:embed="rId3"/>
          <a:srcRect/>
          <a:stretch>
            <a:fillRect/>
          </a:stretch>
        </p:blipFill>
        <p:spPr bwMode="auto">
          <a:xfrm>
            <a:off x="9165302" y="176344"/>
            <a:ext cx="2788334" cy="2748011"/>
          </a:xfrm>
          <a:prstGeom prst="rect">
            <a:avLst/>
          </a:prstGeom>
          <a:noFill/>
        </p:spPr>
      </p:pic>
    </p:spTree>
    <p:extLst>
      <p:ext uri="{BB962C8B-B14F-4D97-AF65-F5344CB8AC3E}">
        <p14:creationId xmlns:p14="http://schemas.microsoft.com/office/powerpoint/2010/main" xmlns="" val="884189762"/>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30334" y="160867"/>
            <a:ext cx="4599956" cy="708724"/>
          </a:xfrm>
        </p:spPr>
        <p:style>
          <a:lnRef idx="0">
            <a:schemeClr val="accent2"/>
          </a:lnRef>
          <a:fillRef idx="3">
            <a:schemeClr val="accent2"/>
          </a:fillRef>
          <a:effectRef idx="3">
            <a:schemeClr val="accent2"/>
          </a:effectRef>
          <a:fontRef idx="minor">
            <a:schemeClr val="lt1"/>
          </a:fontRef>
        </p:style>
        <p:txBody>
          <a:bodyPr/>
          <a:lstStyle/>
          <a:p>
            <a:r>
              <a:rPr lang="ru-RU" sz="3200" b="1" dirty="0">
                <a:solidFill>
                  <a:srgbClr val="FFFF00"/>
                </a:solidFill>
                <a:latin typeface="Times New Roman" panose="02020603050405020304" pitchFamily="18" charset="0"/>
                <a:cs typeface="Times New Roman" panose="02020603050405020304" pitchFamily="18" charset="0"/>
              </a:rPr>
              <a:t>ДИТИНА-ЦЕ СОНЦЕ</a:t>
            </a:r>
            <a:r>
              <a:rPr lang="ru-RU" dirty="0">
                <a:solidFill>
                  <a:srgbClr val="FFFF00"/>
                </a:solidFill>
              </a:rPr>
              <a:t>!</a:t>
            </a:r>
          </a:p>
        </p:txBody>
      </p:sp>
      <p:sp>
        <p:nvSpPr>
          <p:cNvPr id="5" name="Прямоугольник 4"/>
          <p:cNvSpPr/>
          <p:nvPr/>
        </p:nvSpPr>
        <p:spPr>
          <a:xfrm>
            <a:off x="211667" y="1049867"/>
            <a:ext cx="9025466" cy="1692771"/>
          </a:xfrm>
          <a:prstGeom prst="rect">
            <a:avLst/>
          </a:prstGeom>
          <a:solidFill>
            <a:schemeClr val="accent6">
              <a:lumMod val="60000"/>
              <a:lumOff val="4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uk-UA" sz="2400" dirty="0" smtClean="0">
                <a:latin typeface="Times New Roman" panose="02020603050405020304" pitchFamily="18" charset="0"/>
                <a:cs typeface="Times New Roman" panose="02020603050405020304" pitchFamily="18" charset="0"/>
              </a:rPr>
              <a:t>Дитина</a:t>
            </a:r>
            <a:r>
              <a:rPr lang="ru-RU" sz="2400" dirty="0" smtClean="0">
                <a:latin typeface="Times New Roman" panose="02020603050405020304" pitchFamily="18" charset="0"/>
                <a:cs typeface="Times New Roman" panose="02020603050405020304" pitchFamily="18" charset="0"/>
              </a:rPr>
              <a:t> – </a:t>
            </a:r>
            <a:r>
              <a:rPr lang="uk-UA" sz="2400" dirty="0" smtClean="0">
                <a:latin typeface="Times New Roman" panose="02020603050405020304" pitchFamily="18" charset="0"/>
                <a:cs typeface="Times New Roman" panose="02020603050405020304" pitchFamily="18" charset="0"/>
              </a:rPr>
              <a:t>це</a:t>
            </a:r>
            <a:r>
              <a:rPr lang="ru-RU" sz="2400" dirty="0" smtClean="0">
                <a:latin typeface="Times New Roman" panose="02020603050405020304" pitchFamily="18" charset="0"/>
                <a:cs typeface="Times New Roman" panose="02020603050405020304" pitchFamily="18" charset="0"/>
              </a:rPr>
              <a:t> </a:t>
            </a:r>
            <a:r>
              <a:rPr lang="uk-UA" sz="2400" dirty="0" smtClean="0">
                <a:latin typeface="Times New Roman" panose="02020603050405020304" pitchFamily="18" charset="0"/>
                <a:cs typeface="Times New Roman" panose="02020603050405020304" pitchFamily="18" charset="0"/>
              </a:rPr>
              <a:t>сонце</a:t>
            </a:r>
            <a:r>
              <a:rPr lang="ru-RU" sz="2400" dirty="0" smtClean="0">
                <a:latin typeface="Times New Roman" panose="02020603050405020304" pitchFamily="18" charset="0"/>
                <a:cs typeface="Times New Roman" panose="02020603050405020304" pitchFamily="18" charset="0"/>
              </a:rPr>
              <a:t>, </a:t>
            </a:r>
            <a:r>
              <a:rPr lang="uk-UA" sz="2400" dirty="0" smtClean="0">
                <a:latin typeface="Times New Roman" panose="02020603050405020304" pitchFamily="18" charset="0"/>
                <a:cs typeface="Times New Roman" panose="02020603050405020304" pitchFamily="18" charset="0"/>
              </a:rPr>
              <a:t>навколо якого мають обертатися всі засоби навчання</a:t>
            </a:r>
            <a:r>
              <a:rPr lang="ru-RU" sz="2400" dirty="0" smtClean="0">
                <a:latin typeface="Times New Roman" panose="02020603050405020304" pitchFamily="18" charset="0"/>
                <a:cs typeface="Times New Roman" panose="02020603050405020304" pitchFamily="18" charset="0"/>
              </a:rPr>
              <a:t>. Учитель повинен </a:t>
            </a:r>
            <a:r>
              <a:rPr lang="uk-UA" sz="2400" dirty="0" smtClean="0">
                <a:latin typeface="Times New Roman" panose="02020603050405020304" pitchFamily="18" charset="0"/>
                <a:cs typeface="Times New Roman" panose="02020603050405020304" pitchFamily="18" charset="0"/>
              </a:rPr>
              <a:t>створювати лиш </a:t>
            </a:r>
            <a:r>
              <a:rPr lang="ru-RU" sz="2400" dirty="0" smtClean="0">
                <a:latin typeface="Times New Roman" panose="02020603050405020304" pitchFamily="18" charset="0"/>
                <a:cs typeface="Times New Roman" panose="02020603050405020304" pitchFamily="18" charset="0"/>
              </a:rPr>
              <a:t>атмосферу, в </a:t>
            </a:r>
            <a:r>
              <a:rPr lang="uk-UA" sz="2400" dirty="0" smtClean="0">
                <a:latin typeface="Times New Roman" panose="02020603050405020304" pitchFamily="18" charset="0"/>
                <a:cs typeface="Times New Roman" panose="02020603050405020304" pitchFamily="18" charset="0"/>
              </a:rPr>
              <a:t>якій дитина має можливість</a:t>
            </a:r>
            <a:r>
              <a:rPr lang="ru-RU" sz="2400" dirty="0" smtClean="0">
                <a:latin typeface="Times New Roman" panose="02020603050405020304" pitchFamily="18" charset="0"/>
                <a:cs typeface="Times New Roman" panose="02020603050405020304" pitchFamily="18" charset="0"/>
              </a:rPr>
              <a:t> </a:t>
            </a:r>
            <a:r>
              <a:rPr lang="uk-UA" sz="2400" dirty="0" smtClean="0">
                <a:latin typeface="Times New Roman" panose="02020603050405020304" pitchFamily="18" charset="0"/>
                <a:cs typeface="Times New Roman" panose="02020603050405020304" pitchFamily="18" charset="0"/>
              </a:rPr>
              <a:t>висловлюватись</a:t>
            </a:r>
            <a:r>
              <a:rPr lang="ru-RU" sz="2400" dirty="0" smtClean="0">
                <a:latin typeface="Times New Roman" panose="02020603050405020304" pitchFamily="18" charset="0"/>
                <a:cs typeface="Times New Roman" panose="02020603050405020304" pitchFamily="18" charset="0"/>
              </a:rPr>
              <a:t>.                                      </a:t>
            </a:r>
          </a:p>
          <a:p>
            <a:pPr algn="just"/>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                                                                                    Ш</a:t>
            </a:r>
            <a:r>
              <a:rPr lang="ru-RU" sz="2800" dirty="0" smtClean="0">
                <a:latin typeface="Times New Roman" panose="02020603050405020304" pitchFamily="18" charset="0"/>
                <a:cs typeface="Times New Roman" panose="02020603050405020304" pitchFamily="18" charset="0"/>
              </a:rPr>
              <a:t>.</a:t>
            </a:r>
            <a:r>
              <a:rPr lang="uk-UA" sz="2400" dirty="0" err="1" smtClean="0">
                <a:latin typeface="Times New Roman" panose="02020603050405020304" pitchFamily="18" charset="0"/>
                <a:cs typeface="Times New Roman" panose="02020603050405020304" pitchFamily="18" charset="0"/>
              </a:rPr>
              <a:t>Амонашвілі</a:t>
            </a:r>
            <a:endParaRPr lang="uk-UA" sz="2400" dirty="0">
              <a:latin typeface="Times New Roman" panose="02020603050405020304" pitchFamily="18" charset="0"/>
              <a:cs typeface="Times New Roman" panose="02020603050405020304" pitchFamily="18" charset="0"/>
            </a:endParaRPr>
          </a:p>
        </p:txBody>
      </p:sp>
      <p:pic>
        <p:nvPicPr>
          <p:cNvPr id="7" name="Picture 2" descr="C:\Users\user\Desktop\зображення_viber_2023-02-17_18-50-14-770.png"/>
          <p:cNvPicPr>
            <a:picLocks noChangeAspect="1" noChangeArrowheads="1"/>
          </p:cNvPicPr>
          <p:nvPr/>
        </p:nvPicPr>
        <p:blipFill>
          <a:blip r:embed="rId2"/>
          <a:srcRect/>
          <a:stretch>
            <a:fillRect/>
          </a:stretch>
        </p:blipFill>
        <p:spPr bwMode="auto">
          <a:xfrm>
            <a:off x="9368287" y="0"/>
            <a:ext cx="2930404" cy="2888026"/>
          </a:xfrm>
          <a:prstGeom prst="rect">
            <a:avLst/>
          </a:prstGeom>
          <a:noFill/>
        </p:spPr>
      </p:pic>
      <p:pic>
        <p:nvPicPr>
          <p:cNvPr id="12" name="Содержимое 11" descr="Солнышко - 65 фото"/>
          <p:cNvPicPr>
            <a:picLocks noGrp="1"/>
          </p:cNvPicPr>
          <p:nvPr>
            <p:ph idx="1"/>
          </p:nvPr>
        </p:nvPicPr>
        <p:blipFill>
          <a:blip r:embed="rId3" cstate="print">
            <a:lum bright="1000"/>
          </a:blip>
          <a:srcRect/>
          <a:stretch>
            <a:fillRect/>
          </a:stretch>
        </p:blipFill>
        <p:spPr bwMode="auto">
          <a:xfrm>
            <a:off x="135467" y="2599267"/>
            <a:ext cx="4174066" cy="3831766"/>
          </a:xfrm>
          <a:prstGeom prst="rect">
            <a:avLst/>
          </a:prstGeom>
          <a:noFill/>
          <a:ln w="9525">
            <a:noFill/>
            <a:miter lim="800000"/>
            <a:headEnd/>
            <a:tailEnd/>
          </a:ln>
        </p:spPr>
      </p:pic>
      <p:sp>
        <p:nvSpPr>
          <p:cNvPr id="6" name="Прямоугольник 5"/>
          <p:cNvSpPr/>
          <p:nvPr/>
        </p:nvSpPr>
        <p:spPr>
          <a:xfrm>
            <a:off x="5825067" y="2973560"/>
            <a:ext cx="6193768" cy="1631216"/>
          </a:xfrm>
          <a:prstGeom prst="rect">
            <a:avLst/>
          </a:prstGeom>
          <a:solidFill>
            <a:schemeClr val="accent6">
              <a:lumMod val="60000"/>
              <a:lumOff val="4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uk-UA" sz="2400" dirty="0" smtClean="0">
                <a:latin typeface="Times New Roman" panose="02020603050405020304" pitchFamily="18" charset="0"/>
                <a:cs typeface="Times New Roman" panose="02020603050405020304" pitchFamily="18" charset="0"/>
              </a:rPr>
              <a:t> Діти повинні жити у світі краси, гри, казки,музики,малюнка,фантазії,творчості.</a:t>
            </a:r>
          </a:p>
          <a:p>
            <a:pPr algn="just"/>
            <a:r>
              <a:rPr lang="uk-UA" sz="2400" dirty="0" smtClean="0">
                <a:latin typeface="Times New Roman" panose="02020603050405020304" pitchFamily="18" charset="0"/>
                <a:cs typeface="Times New Roman" panose="02020603050405020304" pitchFamily="18" charset="0"/>
              </a:rPr>
              <a:t>                                          В.Сухомлинський</a:t>
            </a:r>
          </a:p>
          <a:p>
            <a:pPr algn="just"/>
            <a:r>
              <a:rPr lang="ru-RU" sz="2800" dirty="0" smtClean="0">
                <a:latin typeface="Times New Roman" pitchFamily="18" charset="0"/>
                <a:cs typeface="Times New Roman" pitchFamily="18" charset="0"/>
              </a:rPr>
              <a:t> </a:t>
            </a:r>
            <a:endParaRPr lang="ru-RU" sz="2800" dirty="0">
              <a:latin typeface="Times New Roman" pitchFamily="18" charset="0"/>
              <a:cs typeface="Times New Roman" pitchFamily="18" charset="0"/>
            </a:endParaRPr>
          </a:p>
        </p:txBody>
      </p:sp>
      <p:sp>
        <p:nvSpPr>
          <p:cNvPr id="8" name="Прямоугольник 7"/>
          <p:cNvSpPr/>
          <p:nvPr/>
        </p:nvSpPr>
        <p:spPr>
          <a:xfrm>
            <a:off x="4377267" y="4783668"/>
            <a:ext cx="7641568" cy="189653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2400" dirty="0" smtClean="0">
                <a:solidFill>
                  <a:schemeClr val="tx1"/>
                </a:solidFill>
                <a:latin typeface="Times New Roman" pitchFamily="18" charset="0"/>
                <a:cs typeface="Times New Roman" pitchFamily="18" charset="0"/>
              </a:rPr>
              <a:t>Формування учня як самостійної, ініціативної, вдумливої особистості буде успішним, якщо вчитель потурбується про це з першого проведеного уроку. </a:t>
            </a:r>
            <a:endParaRPr lang="uk-UA" sz="24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94193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51230" y="764373"/>
            <a:ext cx="5193102" cy="810427"/>
          </a:xfrm>
          <a:solidFill>
            <a:schemeClr val="accent2"/>
          </a:solidFill>
        </p:spPr>
        <p:style>
          <a:lnRef idx="1">
            <a:schemeClr val="accent2"/>
          </a:lnRef>
          <a:fillRef idx="3">
            <a:schemeClr val="accent2"/>
          </a:fillRef>
          <a:effectRef idx="2">
            <a:schemeClr val="accent2"/>
          </a:effectRef>
          <a:fontRef idx="minor">
            <a:schemeClr val="lt1"/>
          </a:fontRef>
        </p:style>
        <p:txBody>
          <a:bodyPr>
            <a:normAutofit/>
          </a:bodyPr>
          <a:lstStyle/>
          <a:p>
            <a:r>
              <a:rPr lang="uk-UA" sz="3200" b="1" dirty="0" smtClean="0">
                <a:solidFill>
                  <a:srgbClr val="FFFF00"/>
                </a:solidFill>
                <a:latin typeface="Times New Roman" panose="02020603050405020304" pitchFamily="18" charset="0"/>
                <a:cs typeface="Times New Roman" panose="02020603050405020304" pitchFamily="18" charset="0"/>
              </a:rPr>
              <a:t>МОЇ ПЕДАГОГІЧНІ ЦІЛІ</a:t>
            </a:r>
            <a:endParaRPr lang="ru-RU" sz="3200" b="1" dirty="0">
              <a:solidFill>
                <a:srgbClr val="FFFF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470400" y="2524760"/>
            <a:ext cx="7277100" cy="3101339"/>
          </a:xfrm>
          <a:solidFill>
            <a:schemeClr val="accent6">
              <a:lumMod val="60000"/>
              <a:lumOff val="40000"/>
            </a:schemeClr>
          </a:solidFill>
          <a:ln/>
        </p:spPr>
        <p:style>
          <a:lnRef idx="1">
            <a:schemeClr val="accent2"/>
          </a:lnRef>
          <a:fillRef idx="2">
            <a:schemeClr val="accent2"/>
          </a:fillRef>
          <a:effectRef idx="1">
            <a:schemeClr val="accent2"/>
          </a:effectRef>
          <a:fontRef idx="minor">
            <a:schemeClr val="dk1"/>
          </a:fontRef>
        </p:style>
        <p:txBody>
          <a:bodyPr>
            <a:normAutofit/>
          </a:bodyPr>
          <a:lstStyle/>
          <a:p>
            <a:pPr marL="0" indent="0" algn="just">
              <a:buNone/>
            </a:pPr>
            <a:r>
              <a:rPr lang="uk-UA" sz="3200" dirty="0" smtClean="0">
                <a:latin typeface="Times New Roman" pitchFamily="18" charset="0"/>
                <a:cs typeface="Times New Roman" pitchFamily="18" charset="0"/>
              </a:rPr>
              <a:t>*  Створити</a:t>
            </a:r>
            <a:r>
              <a:rPr lang="ru-RU" sz="3200" dirty="0" smtClean="0">
                <a:latin typeface="Times New Roman" pitchFamily="18" charset="0"/>
                <a:cs typeface="Times New Roman" pitchFamily="18" charset="0"/>
              </a:rPr>
              <a:t> </a:t>
            </a:r>
            <a:r>
              <a:rPr lang="uk-UA" sz="3200" dirty="0" smtClean="0">
                <a:latin typeface="Times New Roman" pitchFamily="18" charset="0"/>
                <a:cs typeface="Times New Roman" pitchFamily="18" charset="0"/>
              </a:rPr>
              <a:t>оптимальні</a:t>
            </a:r>
            <a:r>
              <a:rPr lang="ru-RU" sz="3200" dirty="0" smtClean="0">
                <a:latin typeface="Times New Roman" pitchFamily="18" charset="0"/>
                <a:cs typeface="Times New Roman" pitchFamily="18" charset="0"/>
              </a:rPr>
              <a:t> </a:t>
            </a:r>
            <a:r>
              <a:rPr lang="uk-UA" sz="3200" dirty="0" smtClean="0">
                <a:latin typeface="Times New Roman" pitchFamily="18" charset="0"/>
                <a:cs typeface="Times New Roman" pitchFamily="18" charset="0"/>
              </a:rPr>
              <a:t>умови</a:t>
            </a:r>
            <a:r>
              <a:rPr lang="ru-RU" sz="3200" dirty="0" smtClean="0">
                <a:latin typeface="Times New Roman" pitchFamily="18" charset="0"/>
                <a:cs typeface="Times New Roman" pitchFamily="18" charset="0"/>
              </a:rPr>
              <a:t> для </a:t>
            </a:r>
            <a:r>
              <a:rPr lang="uk-UA" sz="3200" dirty="0" smtClean="0">
                <a:latin typeface="Times New Roman" pitchFamily="18" charset="0"/>
                <a:cs typeface="Times New Roman" pitchFamily="18" charset="0"/>
              </a:rPr>
              <a:t>розвитку</a:t>
            </a:r>
            <a:r>
              <a:rPr lang="ru-RU" sz="3200" dirty="0" smtClean="0">
                <a:latin typeface="Times New Roman" pitchFamily="18" charset="0"/>
                <a:cs typeface="Times New Roman" pitchFamily="18" charset="0"/>
              </a:rPr>
              <a:t> </a:t>
            </a:r>
            <a:r>
              <a:rPr lang="uk-UA" sz="3200" dirty="0" smtClean="0">
                <a:latin typeface="Times New Roman" pitchFamily="18" charset="0"/>
                <a:cs typeface="Times New Roman" pitchFamily="18" charset="0"/>
              </a:rPr>
              <a:t>дитини</a:t>
            </a:r>
            <a:r>
              <a:rPr lang="ru-RU" sz="3200" dirty="0" smtClean="0">
                <a:latin typeface="Times New Roman" pitchFamily="18" charset="0"/>
                <a:cs typeface="Times New Roman" pitchFamily="18" charset="0"/>
              </a:rPr>
              <a:t>;</a:t>
            </a:r>
          </a:p>
          <a:p>
            <a:pPr marL="0" indent="0" algn="just">
              <a:buNone/>
            </a:pPr>
            <a:r>
              <a:rPr lang="uk-UA" sz="3200" dirty="0" smtClean="0">
                <a:latin typeface="Times New Roman" pitchFamily="18" charset="0"/>
                <a:cs typeface="Times New Roman" pitchFamily="18" charset="0"/>
              </a:rPr>
              <a:t>* Сприяти</a:t>
            </a:r>
            <a:r>
              <a:rPr lang="ru-RU" sz="3200" dirty="0" smtClean="0">
                <a:latin typeface="Times New Roman" pitchFamily="18" charset="0"/>
                <a:cs typeface="Times New Roman" pitchFamily="18" charset="0"/>
              </a:rPr>
              <a:t> </a:t>
            </a:r>
            <a:r>
              <a:rPr lang="uk-UA" sz="3200" dirty="0" smtClean="0">
                <a:latin typeface="Times New Roman" pitchFamily="18" charset="0"/>
                <a:cs typeface="Times New Roman" pitchFamily="18" charset="0"/>
              </a:rPr>
              <a:t>самореалізації кожної особистості;</a:t>
            </a:r>
          </a:p>
          <a:p>
            <a:pPr marL="0" indent="0" algn="just">
              <a:buNone/>
            </a:pPr>
            <a:r>
              <a:rPr lang="uk-UA" sz="3200" dirty="0" smtClean="0">
                <a:latin typeface="Times New Roman" pitchFamily="18" charset="0"/>
                <a:cs typeface="Times New Roman" pitchFamily="18" charset="0"/>
              </a:rPr>
              <a:t>*   Стати для дітей другом, відкрити багатство їх душ.</a:t>
            </a:r>
          </a:p>
          <a:p>
            <a:pPr algn="just"/>
            <a:endParaRPr lang="ru-RU" sz="3200" dirty="0"/>
          </a:p>
        </p:txBody>
      </p:sp>
      <p:pic>
        <p:nvPicPr>
          <p:cNvPr id="6" name="Picture 2" descr="C:\Users\user\Desktop\зображення_viber_2023-02-17_18-50-14-770.png"/>
          <p:cNvPicPr>
            <a:picLocks noChangeAspect="1" noChangeArrowheads="1"/>
          </p:cNvPicPr>
          <p:nvPr/>
        </p:nvPicPr>
        <p:blipFill>
          <a:blip r:embed="rId2"/>
          <a:srcRect/>
          <a:stretch>
            <a:fillRect/>
          </a:stretch>
        </p:blipFill>
        <p:spPr bwMode="auto">
          <a:xfrm>
            <a:off x="9468503" y="7937"/>
            <a:ext cx="2788334" cy="2748011"/>
          </a:xfrm>
          <a:prstGeom prst="rect">
            <a:avLst/>
          </a:prstGeom>
          <a:noFill/>
        </p:spPr>
      </p:pic>
      <p:sp>
        <p:nvSpPr>
          <p:cNvPr id="21506" name="AutoShape 2" descr="мудрая сова на прозрачном фоне: 689 изображений найдено в Яндекс Картинках"/>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08" name="AutoShape 4" descr="мудрая сова на прозрачном фоне: 689 изображений найдено в Яндекс Картинках"/>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10" name="AutoShape 6" descr="мудрая сова на прозрачном фоне: 689 изображений найдено в Яндекс Картинках"/>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12" name="AutoShape 8" descr="мудрая сова на прозрачном фоне: 689 изображений найдено в Яндекс Картинках"/>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18" name="AutoShape 14" descr="картинки мудрая сова на прозрачном фоне: 2 тыс изображений найдено в Яндекс  Картинках"/>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20" name="AutoShape 16" descr="Сова на прозрачном фоне (31 лучших фото)"/>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22" name="AutoShape 18" descr="Сова на прозрачном фоне (31 лучших фото)"/>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28" name="AutoShape 24" descr="сова мультяшная вектор анимация прозрачный фон: 2 тыс изображений найдено в  Яндекс Картинках"/>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34" name="AutoShape 30" descr="мудрая сова на прозрачном фоне: 2 тыс изображений найдено в Яндекс Картинках"/>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36" name="AutoShape 32" descr="Мудрая сова - векторные изображения, Мудрая сова картинки | Depositphot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42" name="AutoShape 38" descr="мудрая сова на прозрачном фоне: 2 тыс изображений найдено в Яндекс Картинках"/>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44" name="AutoShape 40" descr="мудрая сова на прозрачном фоне: 2 тыс изображений найдено в Яндекс Картинках"/>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46" name="AutoShape 42" descr="Сова на прозрачном фоне (31 лучших фото)"/>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48" name="AutoShape 44" descr="Сова на прозрачном фоне (31 лучших фото)"/>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50" name="AutoShape 46" descr="Умная Сов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2" name="Рисунок 21" descr="клипарт сова на прозрачном фоне: 5 тыс изображений найдено в  Яндекс.Картинках | Teachers illustration, Owl, Reading cartoon"/>
          <p:cNvPicPr/>
          <p:nvPr/>
        </p:nvPicPr>
        <p:blipFill>
          <a:blip r:embed="rId3" cstate="print"/>
          <a:srcRect/>
          <a:stretch>
            <a:fillRect/>
          </a:stretch>
        </p:blipFill>
        <p:spPr bwMode="auto">
          <a:xfrm>
            <a:off x="586596" y="1897811"/>
            <a:ext cx="3907766" cy="3683480"/>
          </a:xfrm>
          <a:prstGeom prst="rect">
            <a:avLst/>
          </a:prstGeom>
          <a:noFill/>
          <a:ln w="9525">
            <a:noFill/>
            <a:miter lim="800000"/>
            <a:headEnd/>
            <a:tailEnd/>
          </a:ln>
        </p:spPr>
      </p:pic>
    </p:spTree>
    <p:extLst>
      <p:ext uri="{BB962C8B-B14F-4D97-AF65-F5344CB8AC3E}">
        <p14:creationId xmlns:p14="http://schemas.microsoft.com/office/powerpoint/2010/main" xmlns="" val="3859214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 calcmode="lin" valueType="num">
                                      <p:cBhvr>
                                        <p:cTn id="15" dur="1000" fill="hold"/>
                                        <p:tgtEl>
                                          <p:spTgt spid="3">
                                            <p:bg/>
                                          </p:spTgt>
                                        </p:tgtEl>
                                        <p:attrNameLst>
                                          <p:attrName>ppt_w</p:attrName>
                                        </p:attrNameLst>
                                      </p:cBhvr>
                                      <p:tavLst>
                                        <p:tav tm="0">
                                          <p:val>
                                            <p:fltVal val="0"/>
                                          </p:val>
                                        </p:tav>
                                        <p:tav tm="100000">
                                          <p:val>
                                            <p:strVal val="#ppt_w"/>
                                          </p:val>
                                        </p:tav>
                                      </p:tavLst>
                                    </p:anim>
                                    <p:anim calcmode="lin" valueType="num">
                                      <p:cBhvr>
                                        <p:cTn id="16" dur="1000" fill="hold"/>
                                        <p:tgtEl>
                                          <p:spTgt spid="3">
                                            <p:bg/>
                                          </p:spTgt>
                                        </p:tgtEl>
                                        <p:attrNameLst>
                                          <p:attrName>ppt_h</p:attrName>
                                        </p:attrNameLst>
                                      </p:cBhvr>
                                      <p:tavLst>
                                        <p:tav tm="0">
                                          <p:val>
                                            <p:fltVal val="0"/>
                                          </p:val>
                                        </p:tav>
                                        <p:tav tm="100000">
                                          <p:val>
                                            <p:strVal val="#ppt_h"/>
                                          </p:val>
                                        </p:tav>
                                      </p:tavLst>
                                    </p:anim>
                                    <p:anim calcmode="lin" valueType="num">
                                      <p:cBhvr>
                                        <p:cTn id="17" dur="1000" fill="hold"/>
                                        <p:tgtEl>
                                          <p:spTgt spid="3">
                                            <p:bg/>
                                          </p:spTgt>
                                        </p:tgtEl>
                                        <p:attrNameLst>
                                          <p:attrName>style.rotation</p:attrName>
                                        </p:attrNameLst>
                                      </p:cBhvr>
                                      <p:tavLst>
                                        <p:tav tm="0">
                                          <p:val>
                                            <p:fltVal val="90"/>
                                          </p:val>
                                        </p:tav>
                                        <p:tav tm="100000">
                                          <p:val>
                                            <p:fltVal val="0"/>
                                          </p:val>
                                        </p:tav>
                                      </p:tavLst>
                                    </p:anim>
                                    <p:animEffect transition="in" filter="fade">
                                      <p:cBhvr>
                                        <p:cTn id="18" dur="1000"/>
                                        <p:tgtEl>
                                          <p:spTgt spid="3">
                                            <p:bg/>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p:cTn id="3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p:cTn id="3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34491" y="331897"/>
            <a:ext cx="2691442" cy="967916"/>
          </a:xfrm>
          <a:solidFill>
            <a:schemeClr val="accent2"/>
          </a:solidFill>
        </p:spPr>
        <p:style>
          <a:lnRef idx="0">
            <a:schemeClr val="accent2"/>
          </a:lnRef>
          <a:fillRef idx="3">
            <a:schemeClr val="accent2"/>
          </a:fillRef>
          <a:effectRef idx="3">
            <a:schemeClr val="accent2"/>
          </a:effectRef>
          <a:fontRef idx="minor">
            <a:schemeClr val="lt1"/>
          </a:fontRef>
        </p:style>
        <p:txBody>
          <a:bodyPr>
            <a:normAutofit/>
          </a:bodyPr>
          <a:lstStyle/>
          <a:p>
            <a:r>
              <a:rPr lang="ru-RU" sz="3200" b="1" cap="none" dirty="0" smtClean="0">
                <a:solidFill>
                  <a:srgbClr val="FFFF00"/>
                </a:solidFill>
                <a:latin typeface="Times New Roman" panose="02020603050405020304" pitchFamily="18" charset="0"/>
                <a:cs typeface="Times New Roman" panose="02020603050405020304" pitchFamily="18" charset="0"/>
              </a:rPr>
              <a:t>МОЄ КРЕДО</a:t>
            </a:r>
            <a:endParaRPr lang="ru-RU" sz="3200" b="1" cap="none" dirty="0">
              <a:solidFill>
                <a:srgbClr val="FFFF00"/>
              </a:solidFill>
              <a:latin typeface="Times New Roman" panose="02020603050405020304" pitchFamily="18" charset="0"/>
              <a:cs typeface="Times New Roman" panose="02020603050405020304" pitchFamily="18" charset="0"/>
            </a:endParaRPr>
          </a:p>
        </p:txBody>
      </p:sp>
      <p:sp>
        <p:nvSpPr>
          <p:cNvPr id="4" name="Объект 3"/>
          <p:cNvSpPr>
            <a:spLocks noGrp="1"/>
          </p:cNvSpPr>
          <p:nvPr>
            <p:ph sz="half" idx="1"/>
          </p:nvPr>
        </p:nvSpPr>
        <p:spPr>
          <a:solidFill>
            <a:schemeClr val="accent6">
              <a:lumMod val="60000"/>
              <a:lumOff val="40000"/>
            </a:schemeClr>
          </a:solidFill>
        </p:spPr>
        <p:style>
          <a:lnRef idx="1">
            <a:schemeClr val="accent2"/>
          </a:lnRef>
          <a:fillRef idx="2">
            <a:schemeClr val="accent2"/>
          </a:fillRef>
          <a:effectRef idx="1">
            <a:schemeClr val="accent2"/>
          </a:effectRef>
          <a:fontRef idx="minor">
            <a:schemeClr val="dk1"/>
          </a:fontRef>
        </p:style>
        <p:txBody>
          <a:bodyPr>
            <a:normAutofit lnSpcReduction="10000"/>
          </a:bodyPr>
          <a:lstStyle/>
          <a:p>
            <a:pPr marL="0" indent="0" algn="just">
              <a:buNone/>
            </a:pPr>
            <a:r>
              <a:rPr lang="ru-RU" sz="2400" b="1" i="1" dirty="0" smtClean="0">
                <a:latin typeface="Times New Roman" pitchFamily="18" charset="0"/>
                <a:cs typeface="Times New Roman" pitchFamily="18" charset="0"/>
              </a:rPr>
              <a:t>*    ПЕДАГОГІЧНЕ </a:t>
            </a:r>
            <a:r>
              <a:rPr lang="ru-RU" sz="2400" b="1" i="1" dirty="0">
                <a:latin typeface="Times New Roman" pitchFamily="18" charset="0"/>
                <a:cs typeface="Times New Roman" pitchFamily="18" charset="0"/>
              </a:rPr>
              <a:t>КРЕДО:</a:t>
            </a:r>
          </a:p>
          <a:p>
            <a:pPr marL="0" indent="0" algn="just">
              <a:buNone/>
            </a:pPr>
            <a:r>
              <a:rPr lang="ru-RU" sz="2400" dirty="0" smtClean="0">
                <a:latin typeface="Times New Roman" pitchFamily="18" charset="0"/>
                <a:cs typeface="Times New Roman" pitchFamily="18" charset="0"/>
              </a:rPr>
              <a:t>«</a:t>
            </a:r>
            <a:r>
              <a:rPr lang="uk-UA" sz="2400" dirty="0" smtClean="0">
                <a:latin typeface="Times New Roman" pitchFamily="18" charset="0"/>
                <a:cs typeface="Times New Roman" pitchFamily="18" charset="0"/>
              </a:rPr>
              <a:t>Учень – це не посудина, яку потрібно заповнити,учень-факел, який треба запалити». </a:t>
            </a:r>
          </a:p>
          <a:p>
            <a:pPr marL="0" indent="0" algn="just">
              <a:buNone/>
            </a:pPr>
            <a:r>
              <a:rPr lang="uk-UA" sz="2400" b="1" i="1" dirty="0" smtClean="0">
                <a:latin typeface="Times New Roman" pitchFamily="18" charset="0"/>
                <a:cs typeface="Times New Roman" pitchFamily="18" charset="0"/>
              </a:rPr>
              <a:t>*   ТВОРЧЕ КРЕДО</a:t>
            </a:r>
            <a:r>
              <a:rPr lang="uk-UA" sz="2400" dirty="0" smtClean="0">
                <a:latin typeface="Times New Roman" pitchFamily="18" charset="0"/>
                <a:cs typeface="Times New Roman" pitchFamily="18" charset="0"/>
              </a:rPr>
              <a:t>:</a:t>
            </a:r>
          </a:p>
          <a:p>
            <a:pPr marL="0" indent="0" algn="just">
              <a:buNone/>
            </a:pPr>
            <a:r>
              <a:rPr lang="uk-UA" sz="2400" dirty="0" smtClean="0">
                <a:latin typeface="Times New Roman" pitchFamily="18" charset="0"/>
                <a:cs typeface="Times New Roman" pitchFamily="18" charset="0"/>
              </a:rPr>
              <a:t>Ідеал у самому тобі. Перешкоди до його досягнення, знову – таки, в тобі. Твій стан - це той матеріал, з якого ти маєш створити цей ідеал.</a:t>
            </a:r>
          </a:p>
          <a:p>
            <a:pPr marL="0" indent="0" algn="just">
              <a:buNone/>
            </a:pPr>
            <a:r>
              <a:rPr lang="uk-UA" sz="2400" b="1" i="1" dirty="0" smtClean="0">
                <a:latin typeface="Times New Roman" pitchFamily="18" charset="0"/>
                <a:cs typeface="Times New Roman" pitchFamily="18" charset="0"/>
              </a:rPr>
              <a:t>*   ЖИТТЄВЕ КРЕДО:</a:t>
            </a:r>
          </a:p>
          <a:p>
            <a:pPr marL="0" indent="0" algn="just">
              <a:buNone/>
            </a:pPr>
            <a:r>
              <a:rPr lang="uk-UA" sz="2400" dirty="0" smtClean="0">
                <a:latin typeface="Times New Roman" pitchFamily="18" charset="0"/>
                <a:cs typeface="Times New Roman" pitchFamily="18" charset="0"/>
              </a:rPr>
              <a:t>"Бути людиною у всьому і завжди".</a:t>
            </a:r>
          </a:p>
          <a:p>
            <a:endParaRPr lang="ru-RU" dirty="0"/>
          </a:p>
        </p:txBody>
      </p:sp>
      <p:pic>
        <p:nvPicPr>
          <p:cNvPr id="6" name="Объект 5"/>
          <p:cNvPicPr>
            <a:picLocks noGrp="1" noChangeAspect="1"/>
          </p:cNvPicPr>
          <p:nvPr>
            <p:ph sz="half" idx="2"/>
          </p:nvPr>
        </p:nvPicPr>
        <p:blipFill>
          <a:blip r:embed="rId2"/>
          <a:stretch>
            <a:fillRect/>
          </a:stretch>
        </p:blipFill>
        <p:spPr>
          <a:xfrm>
            <a:off x="7023943" y="2193925"/>
            <a:ext cx="3630513" cy="4024313"/>
          </a:xfrm>
          <a:prstGeom prst="rect">
            <a:avLst/>
          </a:prstGeom>
        </p:spPr>
      </p:pic>
      <p:pic>
        <p:nvPicPr>
          <p:cNvPr id="7" name="Picture 2" descr="C:\Users\user\Desktop\зображення_viber_2023-02-17_18-50-14-770.png"/>
          <p:cNvPicPr>
            <a:picLocks noChangeAspect="1" noChangeArrowheads="1"/>
          </p:cNvPicPr>
          <p:nvPr/>
        </p:nvPicPr>
        <p:blipFill>
          <a:blip r:embed="rId3"/>
          <a:srcRect/>
          <a:stretch>
            <a:fillRect/>
          </a:stretch>
        </p:blipFill>
        <p:spPr bwMode="auto">
          <a:xfrm>
            <a:off x="9463176" y="-44867"/>
            <a:ext cx="2728823" cy="2689361"/>
          </a:xfrm>
          <a:prstGeom prst="rect">
            <a:avLst/>
          </a:prstGeom>
          <a:noFill/>
        </p:spPr>
      </p:pic>
    </p:spTree>
    <p:extLst>
      <p:ext uri="{BB962C8B-B14F-4D97-AF65-F5344CB8AC3E}">
        <p14:creationId xmlns:p14="http://schemas.microsoft.com/office/powerpoint/2010/main" xmlns="" val="15567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bg/>
                                          </p:spTgt>
                                        </p:tgtEl>
                                        <p:attrNameLst>
                                          <p:attrName>style.visibility</p:attrName>
                                        </p:attrNameLst>
                                      </p:cBhvr>
                                      <p:to>
                                        <p:strVal val="visible"/>
                                      </p:to>
                                    </p:set>
                                    <p:anim calcmode="lin" valueType="num">
                                      <p:cBhvr>
                                        <p:cTn id="15" dur="1000" fill="hold"/>
                                        <p:tgtEl>
                                          <p:spTgt spid="4">
                                            <p:bg/>
                                          </p:spTgt>
                                        </p:tgtEl>
                                        <p:attrNameLst>
                                          <p:attrName>ppt_w</p:attrName>
                                        </p:attrNameLst>
                                      </p:cBhvr>
                                      <p:tavLst>
                                        <p:tav tm="0">
                                          <p:val>
                                            <p:fltVal val="0"/>
                                          </p:val>
                                        </p:tav>
                                        <p:tav tm="100000">
                                          <p:val>
                                            <p:strVal val="#ppt_w"/>
                                          </p:val>
                                        </p:tav>
                                      </p:tavLst>
                                    </p:anim>
                                    <p:anim calcmode="lin" valueType="num">
                                      <p:cBhvr>
                                        <p:cTn id="16" dur="1000" fill="hold"/>
                                        <p:tgtEl>
                                          <p:spTgt spid="4">
                                            <p:bg/>
                                          </p:spTgt>
                                        </p:tgtEl>
                                        <p:attrNameLst>
                                          <p:attrName>ppt_h</p:attrName>
                                        </p:attrNameLst>
                                      </p:cBhvr>
                                      <p:tavLst>
                                        <p:tav tm="0">
                                          <p:val>
                                            <p:fltVal val="0"/>
                                          </p:val>
                                        </p:tav>
                                        <p:tav tm="100000">
                                          <p:val>
                                            <p:strVal val="#ppt_h"/>
                                          </p:val>
                                        </p:tav>
                                      </p:tavLst>
                                    </p:anim>
                                    <p:anim calcmode="lin" valueType="num">
                                      <p:cBhvr>
                                        <p:cTn id="17" dur="1000" fill="hold"/>
                                        <p:tgtEl>
                                          <p:spTgt spid="4">
                                            <p:bg/>
                                          </p:spTgt>
                                        </p:tgtEl>
                                        <p:attrNameLst>
                                          <p:attrName>style.rotation</p:attrName>
                                        </p:attrNameLst>
                                      </p:cBhvr>
                                      <p:tavLst>
                                        <p:tav tm="0">
                                          <p:val>
                                            <p:fltVal val="90"/>
                                          </p:val>
                                        </p:tav>
                                        <p:tav tm="100000">
                                          <p:val>
                                            <p:fltVal val="0"/>
                                          </p:val>
                                        </p:tav>
                                      </p:tavLst>
                                    </p:anim>
                                    <p:animEffect transition="in" filter="fade">
                                      <p:cBhvr>
                                        <p:cTn id="18" dur="1000"/>
                                        <p:tgtEl>
                                          <p:spTgt spid="4">
                                            <p:bg/>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 calcmode="lin" valueType="num">
                                      <p:cBhvr>
                                        <p:cTn id="23"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26" dur="1000"/>
                                        <p:tgtEl>
                                          <p:spTgt spid="4">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p:cTn id="31"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32"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33"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34" dur="1000"/>
                                        <p:tgtEl>
                                          <p:spTgt spid="4">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 calcmode="lin" valueType="num">
                                      <p:cBhvr>
                                        <p:cTn id="39"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40"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41"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42" dur="1000"/>
                                        <p:tgtEl>
                                          <p:spTgt spid="4">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anim calcmode="lin" valueType="num">
                                      <p:cBhvr>
                                        <p:cTn id="47"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48"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49"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50" dur="1000"/>
                                        <p:tgtEl>
                                          <p:spTgt spid="4">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4">
                                            <p:txEl>
                                              <p:pRg st="4" end="4"/>
                                            </p:txEl>
                                          </p:spTgt>
                                        </p:tgtEl>
                                        <p:attrNameLst>
                                          <p:attrName>style.visibility</p:attrName>
                                        </p:attrNameLst>
                                      </p:cBhvr>
                                      <p:to>
                                        <p:strVal val="visible"/>
                                      </p:to>
                                    </p:set>
                                    <p:anim calcmode="lin" valueType="num">
                                      <p:cBhvr>
                                        <p:cTn id="55"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56"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57"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58" dur="1000"/>
                                        <p:tgtEl>
                                          <p:spTgt spid="4">
                                            <p:txEl>
                                              <p:pRg st="4" end="4"/>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4">
                                            <p:txEl>
                                              <p:pRg st="5" end="5"/>
                                            </p:txEl>
                                          </p:spTgt>
                                        </p:tgtEl>
                                        <p:attrNameLst>
                                          <p:attrName>style.visibility</p:attrName>
                                        </p:attrNameLst>
                                      </p:cBhvr>
                                      <p:to>
                                        <p:strVal val="visible"/>
                                      </p:to>
                                    </p:set>
                                    <p:anim calcmode="lin" valueType="num">
                                      <p:cBhvr>
                                        <p:cTn id="63" dur="1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64" dur="1000" fill="hold"/>
                                        <p:tgtEl>
                                          <p:spTgt spid="4">
                                            <p:txEl>
                                              <p:pRg st="5" end="5"/>
                                            </p:txEl>
                                          </p:spTgt>
                                        </p:tgtEl>
                                        <p:attrNameLst>
                                          <p:attrName>ppt_h</p:attrName>
                                        </p:attrNameLst>
                                      </p:cBhvr>
                                      <p:tavLst>
                                        <p:tav tm="0">
                                          <p:val>
                                            <p:fltVal val="0"/>
                                          </p:val>
                                        </p:tav>
                                        <p:tav tm="100000">
                                          <p:val>
                                            <p:strVal val="#ppt_h"/>
                                          </p:val>
                                        </p:tav>
                                      </p:tavLst>
                                    </p:anim>
                                    <p:anim calcmode="lin" valueType="num">
                                      <p:cBhvr>
                                        <p:cTn id="65" dur="1000" fill="hold"/>
                                        <p:tgtEl>
                                          <p:spTgt spid="4">
                                            <p:txEl>
                                              <p:pRg st="5" end="5"/>
                                            </p:txEl>
                                          </p:spTgt>
                                        </p:tgtEl>
                                        <p:attrNameLst>
                                          <p:attrName>style.rotation</p:attrName>
                                        </p:attrNameLst>
                                      </p:cBhvr>
                                      <p:tavLst>
                                        <p:tav tm="0">
                                          <p:val>
                                            <p:fltVal val="90"/>
                                          </p:val>
                                        </p:tav>
                                        <p:tav tm="100000">
                                          <p:val>
                                            <p:fltVal val="0"/>
                                          </p:val>
                                        </p:tav>
                                      </p:tavLst>
                                    </p:anim>
                                    <p:animEffect transition="in" filter="fade">
                                      <p:cBhvr>
                                        <p:cTn id="66" dur="1000"/>
                                        <p:tgtEl>
                                          <p:spTgt spid="4">
                                            <p:txEl>
                                              <p:pRg st="5" end="5"/>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nodeType="clickEffect">
                                  <p:stCondLst>
                                    <p:cond delay="0"/>
                                  </p:stCondLst>
                                  <p:childTnLst>
                                    <p:set>
                                      <p:cBhvr>
                                        <p:cTn id="70" dur="1" fill="hold">
                                          <p:stCondLst>
                                            <p:cond delay="0"/>
                                          </p:stCondLst>
                                        </p:cTn>
                                        <p:tgtEl>
                                          <p:spTgt spid="6"/>
                                        </p:tgtEl>
                                        <p:attrNameLst>
                                          <p:attrName>style.visibility</p:attrName>
                                        </p:attrNameLst>
                                      </p:cBhvr>
                                      <p:to>
                                        <p:strVal val="visible"/>
                                      </p:to>
                                    </p:set>
                                    <p:anim calcmode="lin" valueType="num">
                                      <p:cBhvr>
                                        <p:cTn id="71" dur="1000" fill="hold"/>
                                        <p:tgtEl>
                                          <p:spTgt spid="6"/>
                                        </p:tgtEl>
                                        <p:attrNameLst>
                                          <p:attrName>ppt_w</p:attrName>
                                        </p:attrNameLst>
                                      </p:cBhvr>
                                      <p:tavLst>
                                        <p:tav tm="0">
                                          <p:val>
                                            <p:fltVal val="0"/>
                                          </p:val>
                                        </p:tav>
                                        <p:tav tm="100000">
                                          <p:val>
                                            <p:strVal val="#ppt_w"/>
                                          </p:val>
                                        </p:tav>
                                      </p:tavLst>
                                    </p:anim>
                                    <p:anim calcmode="lin" valueType="num">
                                      <p:cBhvr>
                                        <p:cTn id="72" dur="1000" fill="hold"/>
                                        <p:tgtEl>
                                          <p:spTgt spid="6"/>
                                        </p:tgtEl>
                                        <p:attrNameLst>
                                          <p:attrName>ppt_h</p:attrName>
                                        </p:attrNameLst>
                                      </p:cBhvr>
                                      <p:tavLst>
                                        <p:tav tm="0">
                                          <p:val>
                                            <p:fltVal val="0"/>
                                          </p:val>
                                        </p:tav>
                                        <p:tav tm="100000">
                                          <p:val>
                                            <p:strVal val="#ppt_h"/>
                                          </p:val>
                                        </p:tav>
                                      </p:tavLst>
                                    </p:anim>
                                    <p:anim calcmode="lin" valueType="num">
                                      <p:cBhvr>
                                        <p:cTn id="73" dur="1000" fill="hold"/>
                                        <p:tgtEl>
                                          <p:spTgt spid="6"/>
                                        </p:tgtEl>
                                        <p:attrNameLst>
                                          <p:attrName>style.rotation</p:attrName>
                                        </p:attrNameLst>
                                      </p:cBhvr>
                                      <p:tavLst>
                                        <p:tav tm="0">
                                          <p:val>
                                            <p:fltVal val="90"/>
                                          </p:val>
                                        </p:tav>
                                        <p:tav tm="100000">
                                          <p:val>
                                            <p:fltVal val="0"/>
                                          </p:val>
                                        </p:tav>
                                      </p:tavLst>
                                    </p:anim>
                                    <p:animEffect transition="in" filter="fade">
                                      <p:cBhvr>
                                        <p:cTn id="7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67155" y="1413933"/>
            <a:ext cx="4485736" cy="812800"/>
          </a:xfrm>
          <a:solidFill>
            <a:schemeClr val="accent2"/>
          </a:solidFill>
        </p:spPr>
        <p:style>
          <a:lnRef idx="1">
            <a:schemeClr val="accent2"/>
          </a:lnRef>
          <a:fillRef idx="3">
            <a:schemeClr val="accent2"/>
          </a:fillRef>
          <a:effectRef idx="2">
            <a:schemeClr val="accent2"/>
          </a:effectRef>
          <a:fontRef idx="minor">
            <a:schemeClr val="lt1"/>
          </a:fontRef>
        </p:style>
        <p:txBody>
          <a:bodyPr>
            <a:normAutofit/>
          </a:bodyPr>
          <a:lstStyle/>
          <a:p>
            <a:r>
              <a:rPr lang="ru-RU" sz="3200" b="1" dirty="0">
                <a:solidFill>
                  <a:srgbClr val="FFFF00"/>
                </a:solidFill>
                <a:latin typeface="Times New Roman" panose="02020603050405020304" pitchFamily="18" charset="0"/>
                <a:cs typeface="Times New Roman" panose="02020603050405020304" pitchFamily="18" charset="0"/>
              </a:rPr>
              <a:t>МЕТА МОЄЇ РОБОТИ</a:t>
            </a:r>
          </a:p>
        </p:txBody>
      </p:sp>
      <p:sp>
        <p:nvSpPr>
          <p:cNvPr id="3" name="Объект 2"/>
          <p:cNvSpPr>
            <a:spLocks noGrp="1"/>
          </p:cNvSpPr>
          <p:nvPr>
            <p:ph sz="half" idx="1"/>
          </p:nvPr>
        </p:nvSpPr>
        <p:spPr>
          <a:xfrm>
            <a:off x="5300133" y="2437921"/>
            <a:ext cx="5765800" cy="3942270"/>
          </a:xfrm>
          <a:solidFill>
            <a:schemeClr val="accent6">
              <a:lumMod val="60000"/>
              <a:lumOff val="40000"/>
            </a:schemeClr>
          </a:solidFill>
        </p:spPr>
        <p:style>
          <a:lnRef idx="1">
            <a:schemeClr val="accent1"/>
          </a:lnRef>
          <a:fillRef idx="2">
            <a:schemeClr val="accent1"/>
          </a:fillRef>
          <a:effectRef idx="1">
            <a:schemeClr val="accent1"/>
          </a:effectRef>
          <a:fontRef idx="minor">
            <a:schemeClr val="dk1"/>
          </a:fontRef>
        </p:style>
        <p:txBody>
          <a:bodyPr>
            <a:normAutofit lnSpcReduction="10000"/>
          </a:bodyPr>
          <a:lstStyle/>
          <a:p>
            <a:pPr marL="0" indent="0" algn="just">
              <a:buNone/>
            </a:pPr>
            <a:r>
              <a:rPr lang="ru-RU" b="1" i="1" dirty="0">
                <a:latin typeface="Times New Roman" panose="02020603050405020304" pitchFamily="18" charset="0"/>
                <a:cs typeface="Times New Roman" panose="02020603050405020304" pitchFamily="18" charset="0"/>
              </a:rPr>
              <a:t> </a:t>
            </a:r>
            <a:r>
              <a:rPr lang="ru-RU" b="1" i="1" dirty="0" smtClean="0">
                <a:latin typeface="Times New Roman" panose="02020603050405020304" pitchFamily="18" charset="0"/>
                <a:cs typeface="Times New Roman" panose="02020603050405020304" pitchFamily="18" charset="0"/>
              </a:rPr>
              <a:t>    «Головне- </a:t>
            </a:r>
            <a:r>
              <a:rPr lang="uk-UA" b="1" i="1" dirty="0" smtClean="0">
                <a:latin typeface="Times New Roman" panose="02020603050405020304" pitchFamily="18" charset="0"/>
                <a:cs typeface="Times New Roman" panose="02020603050405020304" pitchFamily="18" charset="0"/>
              </a:rPr>
              <a:t>навчити дітей мислити»</a:t>
            </a:r>
          </a:p>
          <a:p>
            <a:pPr marL="0" indent="0" algn="just">
              <a:buNone/>
            </a:pPr>
            <a:r>
              <a:rPr lang="uk-UA" b="1" i="1" dirty="0" smtClean="0">
                <a:latin typeface="Times New Roman" panose="02020603050405020304" pitchFamily="18" charset="0"/>
                <a:cs typeface="Times New Roman" panose="02020603050405020304" pitchFamily="18" charset="0"/>
              </a:rPr>
              <a:t>                                                        Б.Брехт</a:t>
            </a:r>
          </a:p>
          <a:p>
            <a:pPr marL="0" indent="0" algn="just">
              <a:buNone/>
            </a:pPr>
            <a:r>
              <a:rPr lang="uk-UA" dirty="0" smtClean="0">
                <a:latin typeface="Times New Roman" panose="02020603050405020304" pitchFamily="18" charset="0"/>
                <a:cs typeface="Times New Roman" panose="02020603050405020304" pitchFamily="18" charset="0"/>
              </a:rPr>
              <a:t>*     Моє бажання, щоб дітям було цікаво, зрозуміло, корисно, знадобилося у житті. Ставлю мету створити ситуацію успіху для кожної дитини. Мрію про атмосферу доброзичливості на уроці, яка необхідна для продуктивної праці.</a:t>
            </a:r>
          </a:p>
          <a:p>
            <a:pPr marL="0" indent="0" algn="just">
              <a:buNone/>
            </a:pPr>
            <a:r>
              <a:rPr lang="uk-UA" dirty="0" smtClean="0">
                <a:latin typeface="Times New Roman" panose="02020603050405020304" pitchFamily="18" charset="0"/>
                <a:cs typeface="Times New Roman" panose="02020603050405020304" pitchFamily="18" charset="0"/>
              </a:rPr>
              <a:t>*     Хочу зацікавити, здивувати, відчути успіх, віру в свої сили, створити гарний настрій, навчити дітей цінувати і любити життя, природу, свою Батьківщину.</a:t>
            </a:r>
          </a:p>
          <a:p>
            <a:endParaRPr lang="ru-RU" dirty="0"/>
          </a:p>
        </p:txBody>
      </p:sp>
      <p:pic>
        <p:nvPicPr>
          <p:cNvPr id="9" name="Picture 2" descr="C:\Users\user\Desktop\зображення_viber_2023-02-17_18-50-14-770.png"/>
          <p:cNvPicPr>
            <a:picLocks noChangeAspect="1" noChangeArrowheads="1"/>
          </p:cNvPicPr>
          <p:nvPr/>
        </p:nvPicPr>
        <p:blipFill>
          <a:blip r:embed="rId2"/>
          <a:srcRect/>
          <a:stretch>
            <a:fillRect/>
          </a:stretch>
        </p:blipFill>
        <p:spPr bwMode="auto">
          <a:xfrm>
            <a:off x="9551039" y="160338"/>
            <a:ext cx="2556294" cy="2519327"/>
          </a:xfrm>
          <a:prstGeom prst="rect">
            <a:avLst/>
          </a:prstGeom>
          <a:noFill/>
        </p:spPr>
      </p:pic>
      <p:sp>
        <p:nvSpPr>
          <p:cNvPr id="19458" name="AutoShape 2" descr="Сова на прозрачном фоне (31 лучших фото)"/>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4" name="Рисунок 13" descr="клипарт сова на прозрачном фоне: 5 тыс изображений найдено в  Яндекс.Картинках | Teachers illustration, Owl, Reading cartoon"/>
          <p:cNvPicPr/>
          <p:nvPr/>
        </p:nvPicPr>
        <p:blipFill>
          <a:blip r:embed="rId3" cstate="print"/>
          <a:srcRect/>
          <a:stretch>
            <a:fillRect/>
          </a:stretch>
        </p:blipFill>
        <p:spPr bwMode="auto">
          <a:xfrm>
            <a:off x="1293962" y="2976113"/>
            <a:ext cx="3674852" cy="3467818"/>
          </a:xfrm>
          <a:prstGeom prst="rect">
            <a:avLst/>
          </a:prstGeom>
          <a:noFill/>
          <a:ln w="9525">
            <a:noFill/>
            <a:miter lim="800000"/>
            <a:headEnd/>
            <a:tailEnd/>
          </a:ln>
        </p:spPr>
      </p:pic>
    </p:spTree>
    <p:extLst>
      <p:ext uri="{BB962C8B-B14F-4D97-AF65-F5344CB8AC3E}">
        <p14:creationId xmlns:p14="http://schemas.microsoft.com/office/powerpoint/2010/main" xmlns="" val="1321869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 calcmode="lin" valueType="num">
                                      <p:cBhvr>
                                        <p:cTn id="15" dur="1000" fill="hold"/>
                                        <p:tgtEl>
                                          <p:spTgt spid="3">
                                            <p:bg/>
                                          </p:spTgt>
                                        </p:tgtEl>
                                        <p:attrNameLst>
                                          <p:attrName>ppt_w</p:attrName>
                                        </p:attrNameLst>
                                      </p:cBhvr>
                                      <p:tavLst>
                                        <p:tav tm="0">
                                          <p:val>
                                            <p:fltVal val="0"/>
                                          </p:val>
                                        </p:tav>
                                        <p:tav tm="100000">
                                          <p:val>
                                            <p:strVal val="#ppt_w"/>
                                          </p:val>
                                        </p:tav>
                                      </p:tavLst>
                                    </p:anim>
                                    <p:anim calcmode="lin" valueType="num">
                                      <p:cBhvr>
                                        <p:cTn id="16" dur="1000" fill="hold"/>
                                        <p:tgtEl>
                                          <p:spTgt spid="3">
                                            <p:bg/>
                                          </p:spTgt>
                                        </p:tgtEl>
                                        <p:attrNameLst>
                                          <p:attrName>ppt_h</p:attrName>
                                        </p:attrNameLst>
                                      </p:cBhvr>
                                      <p:tavLst>
                                        <p:tav tm="0">
                                          <p:val>
                                            <p:fltVal val="0"/>
                                          </p:val>
                                        </p:tav>
                                        <p:tav tm="100000">
                                          <p:val>
                                            <p:strVal val="#ppt_h"/>
                                          </p:val>
                                        </p:tav>
                                      </p:tavLst>
                                    </p:anim>
                                    <p:anim calcmode="lin" valueType="num">
                                      <p:cBhvr>
                                        <p:cTn id="17" dur="1000" fill="hold"/>
                                        <p:tgtEl>
                                          <p:spTgt spid="3">
                                            <p:bg/>
                                          </p:spTgt>
                                        </p:tgtEl>
                                        <p:attrNameLst>
                                          <p:attrName>style.rotation</p:attrName>
                                        </p:attrNameLst>
                                      </p:cBhvr>
                                      <p:tavLst>
                                        <p:tav tm="0">
                                          <p:val>
                                            <p:fltVal val="90"/>
                                          </p:val>
                                        </p:tav>
                                        <p:tav tm="100000">
                                          <p:val>
                                            <p:fltVal val="0"/>
                                          </p:val>
                                        </p:tav>
                                      </p:tavLst>
                                    </p:anim>
                                    <p:animEffect transition="in" filter="fade">
                                      <p:cBhvr>
                                        <p:cTn id="18" dur="1000"/>
                                        <p:tgtEl>
                                          <p:spTgt spid="3">
                                            <p:bg/>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p:cTn id="3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p:cTn id="3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 calcmode="lin" valueType="num">
                                      <p:cBhvr>
                                        <p:cTn id="4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Овал 1"/>
          <p:cNvSpPr/>
          <p:nvPr/>
        </p:nvSpPr>
        <p:spPr>
          <a:xfrm>
            <a:off x="8143336" y="2209800"/>
            <a:ext cx="111664" cy="274608"/>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b="1" dirty="0" smtClean="0">
                <a:solidFill>
                  <a:srgbClr val="FFFF00"/>
                </a:solidFill>
                <a:latin typeface="Times New Roman" panose="02020603050405020304" pitchFamily="18" charset="0"/>
                <a:cs typeface="Times New Roman" panose="02020603050405020304" pitchFamily="18" charset="0"/>
              </a:rPr>
              <a:t>               МІНИТИ  </a:t>
            </a:r>
          </a:p>
          <a:p>
            <a:pPr algn="ctr"/>
            <a:endParaRPr lang="ru-RU" sz="4000" dirty="0">
              <a:latin typeface="Times New Roman" panose="02020603050405020304" pitchFamily="18" charset="0"/>
              <a:cs typeface="Times New Roman" panose="02020603050405020304" pitchFamily="18" charset="0"/>
            </a:endParaRPr>
          </a:p>
          <a:p>
            <a:pPr algn="r"/>
            <a:r>
              <a:rPr lang="ru-RU" sz="2400" dirty="0" smtClean="0">
                <a:latin typeface="Times New Roman" panose="02020603050405020304" pitchFamily="18" charset="0"/>
                <a:cs typeface="Times New Roman" panose="02020603050405020304" pitchFamily="18" charset="0"/>
              </a:rPr>
              <a:t> </a:t>
            </a:r>
            <a:endParaRPr lang="ru-RU" sz="2400"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2806620" y="621101"/>
            <a:ext cx="6901131" cy="6032421"/>
          </a:xfrm>
          <a:prstGeom prst="rect">
            <a:avLst/>
          </a:prstGeom>
          <a:solidFill>
            <a:schemeClr val="accent6">
              <a:lumMod val="60000"/>
              <a:lumOff val="40000"/>
            </a:schemeClr>
          </a:solidFill>
        </p:spPr>
        <p:txBody>
          <a:bodyPr wrap="square">
            <a:spAutoFit/>
          </a:bodyPr>
          <a:lstStyle/>
          <a:p>
            <a:pPr algn="ctr"/>
            <a:r>
              <a:rPr lang="uk-UA" sz="2800" b="1" i="1" dirty="0" smtClean="0">
                <a:latin typeface="Times New Roman" pitchFamily="18" charset="0"/>
                <a:cs typeface="Times New Roman" pitchFamily="18" charset="0"/>
              </a:rPr>
              <a:t>Завдання навчальної гри</a:t>
            </a:r>
            <a:endParaRPr lang="ru-RU" sz="2800" b="1" i="1" dirty="0" smtClean="0">
              <a:latin typeface="Times New Roman" pitchFamily="18" charset="0"/>
              <a:cs typeface="Times New Roman" pitchFamily="18" charset="0"/>
            </a:endParaRPr>
          </a:p>
          <a:p>
            <a:r>
              <a:rPr lang="ru-RU" b="1" dirty="0" smtClean="0">
                <a:latin typeface="Times New Roman" pitchFamily="18" charset="0"/>
                <a:cs typeface="Times New Roman" pitchFamily="18" charset="0"/>
              </a:rPr>
              <a:t> </a:t>
            </a:r>
          </a:p>
          <a:p>
            <a:pPr lvl="0"/>
            <a:r>
              <a:rPr lang="ru-RU" sz="1600" dirty="0" smtClean="0">
                <a:latin typeface="Times New Roman" pitchFamily="18" charset="0"/>
                <a:cs typeface="Times New Roman" pitchFamily="18" charset="0"/>
              </a:rPr>
              <a:t>- </a:t>
            </a:r>
            <a:r>
              <a:rPr lang="uk-UA" dirty="0" smtClean="0">
                <a:latin typeface="Times New Roman" pitchFamily="18" charset="0"/>
                <a:cs typeface="Times New Roman" pitchFamily="18" charset="0"/>
              </a:rPr>
              <a:t>Сприяти розвитку інтересів учнів, і як результат - підвищення якості і освіти в цілому.</a:t>
            </a:r>
          </a:p>
          <a:p>
            <a:pPr lvl="0"/>
            <a:r>
              <a:rPr lang="uk-UA" dirty="0" smtClean="0">
                <a:latin typeface="Times New Roman" pitchFamily="18" charset="0"/>
                <a:cs typeface="Times New Roman" pitchFamily="18" charset="0"/>
              </a:rPr>
              <a:t>- Показати  реальні здобутки учнів.</a:t>
            </a:r>
          </a:p>
          <a:p>
            <a:pPr lvl="0"/>
            <a:r>
              <a:rPr lang="uk-UA" dirty="0" smtClean="0">
                <a:latin typeface="Times New Roman" pitchFamily="18" charset="0"/>
                <a:cs typeface="Times New Roman" pitchFamily="18" charset="0"/>
              </a:rPr>
              <a:t>- Заохотити учнів до активності й самостійності.</a:t>
            </a:r>
          </a:p>
          <a:p>
            <a:pPr lvl="0"/>
            <a:r>
              <a:rPr lang="uk-UA" dirty="0" smtClean="0">
                <a:latin typeface="Times New Roman" pitchFamily="18" charset="0"/>
                <a:cs typeface="Times New Roman" pitchFamily="18" charset="0"/>
              </a:rPr>
              <a:t>- Підтримувати високу навчальну мотивацію школярів, створювати ситуацію успіху для кожного учня.</a:t>
            </a:r>
          </a:p>
          <a:p>
            <a:pPr lvl="0"/>
            <a:r>
              <a:rPr lang="uk-UA" dirty="0" smtClean="0">
                <a:latin typeface="Times New Roman" pitchFamily="18" charset="0"/>
                <a:cs typeface="Times New Roman" pitchFamily="18" charset="0"/>
              </a:rPr>
              <a:t>- Підвищувати самооцінку та впевненість в особистих можливостях.</a:t>
            </a:r>
          </a:p>
          <a:p>
            <a:pPr lvl="0"/>
            <a:r>
              <a:rPr lang="uk-UA" dirty="0" smtClean="0">
                <a:latin typeface="Times New Roman" pitchFamily="18" charset="0"/>
                <a:cs typeface="Times New Roman" pitchFamily="18" charset="0"/>
              </a:rPr>
              <a:t>- Формувати навички вчитися – ставити мету, планувати й організовувати особисту навчальну діяльність.</a:t>
            </a:r>
          </a:p>
          <a:p>
            <a:pPr lvl="0"/>
            <a:r>
              <a:rPr lang="uk-UA" dirty="0" smtClean="0">
                <a:latin typeface="Times New Roman" pitchFamily="18" charset="0"/>
                <a:cs typeface="Times New Roman" pitchFamily="18" charset="0"/>
              </a:rPr>
              <a:t>- Прищеплювати навички рефлексії. </a:t>
            </a:r>
          </a:p>
          <a:p>
            <a:pPr lvl="0"/>
            <a:r>
              <a:rPr lang="uk-UA" dirty="0" smtClean="0">
                <a:latin typeface="Times New Roman" pitchFamily="18" charset="0"/>
                <a:cs typeface="Times New Roman" pitchFamily="18" charset="0"/>
              </a:rPr>
              <a:t>- Формувати вміння аналізувати особисті інтереси, прихильності, потреби та співвідносити їх з можливостями, що існують.</a:t>
            </a:r>
          </a:p>
          <a:p>
            <a:pPr lvl="0"/>
            <a:r>
              <a:rPr lang="uk-UA" dirty="0" smtClean="0">
                <a:latin typeface="Times New Roman" pitchFamily="18" charset="0"/>
                <a:cs typeface="Times New Roman" pitchFamily="18" charset="0"/>
              </a:rPr>
              <a:t>- Розширювати можливості  самоосвіти.</a:t>
            </a:r>
          </a:p>
          <a:p>
            <a:pPr lvl="0"/>
            <a:r>
              <a:rPr lang="uk-UA" dirty="0" smtClean="0">
                <a:latin typeface="Times New Roman" pitchFamily="18" charset="0"/>
                <a:cs typeface="Times New Roman" pitchFamily="18" charset="0"/>
              </a:rPr>
              <a:t>- Оцінити досягнення учня і доповнити його результатами інших форм контролю.</a:t>
            </a:r>
          </a:p>
          <a:p>
            <a:r>
              <a:rPr lang="uk-UA" dirty="0" smtClean="0">
                <a:latin typeface="Times New Roman" pitchFamily="18" charset="0"/>
                <a:cs typeface="Times New Roman" pitchFamily="18" charset="0"/>
              </a:rPr>
              <a:t>- Розвивати навички оцінної діяльності учнів.</a:t>
            </a:r>
          </a:p>
          <a:p>
            <a:endParaRPr lang="ru-RU" sz="1600" dirty="0" smtClean="0">
              <a:latin typeface="Times New Roman" pitchFamily="18" charset="0"/>
              <a:cs typeface="Times New Roman" pitchFamily="18" charset="0"/>
            </a:endParaRPr>
          </a:p>
          <a:p>
            <a:pPr marL="342900" lvl="0" indent="-342900"/>
            <a:r>
              <a:rPr lang="uk-UA" dirty="0" smtClean="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pPr marL="342900" lvl="0" indent="-342900"/>
            <a:r>
              <a:rPr lang="uk-UA"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pic>
        <p:nvPicPr>
          <p:cNvPr id="6" name="Picture 2" descr="C:\Users\user\Desktop\зображення_viber_2023-02-17_18-50-14-770.png"/>
          <p:cNvPicPr>
            <a:picLocks noChangeAspect="1" noChangeArrowheads="1"/>
          </p:cNvPicPr>
          <p:nvPr/>
        </p:nvPicPr>
        <p:blipFill>
          <a:blip r:embed="rId2"/>
          <a:srcRect/>
          <a:stretch>
            <a:fillRect/>
          </a:stretch>
        </p:blipFill>
        <p:spPr bwMode="auto">
          <a:xfrm>
            <a:off x="9342408" y="138023"/>
            <a:ext cx="2556294" cy="2519327"/>
          </a:xfrm>
          <a:prstGeom prst="rect">
            <a:avLst/>
          </a:prstGeom>
          <a:noFill/>
        </p:spPr>
      </p:pic>
      <p:pic>
        <p:nvPicPr>
          <p:cNvPr id="12" name="Рисунок 11" descr="C:\Users\user\Desktop\1639038146_5-abrakadabra-fun-p-sova-s-ukazkoi-5.png"/>
          <p:cNvPicPr/>
          <p:nvPr/>
        </p:nvPicPr>
        <p:blipFill>
          <a:blip r:embed="rId3" cstate="print"/>
          <a:srcRect/>
          <a:stretch>
            <a:fillRect/>
          </a:stretch>
        </p:blipFill>
        <p:spPr bwMode="auto">
          <a:xfrm flipH="1">
            <a:off x="254000" y="3473092"/>
            <a:ext cx="2552620" cy="3079630"/>
          </a:xfrm>
          <a:prstGeom prst="rect">
            <a:avLst/>
          </a:prstGeom>
          <a:noFill/>
          <a:ln w="9525">
            <a:noFill/>
            <a:miter lim="800000"/>
            <a:headEnd/>
            <a:tailEnd/>
          </a:ln>
        </p:spPr>
      </p:pic>
    </p:spTree>
    <p:extLst>
      <p:ext uri="{BB962C8B-B14F-4D97-AF65-F5344CB8AC3E}">
        <p14:creationId xmlns:p14="http://schemas.microsoft.com/office/powerpoint/2010/main" xmlns="" val="260082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След самолета">
  <a:themeElements>
    <a:clrScheme name="След самолета">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След самолета">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лед самолета">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Vapor Trail" id="{4FDF2955-7D9C-493C-B9F9-C205151B46CD}" vid="{6DB8EB18-3657-4051-A897-2ED38832359E}"/>
    </a:ext>
  </a:extLst>
</a:theme>
</file>

<file path=docProps/app.xml><?xml version="1.0" encoding="utf-8"?>
<Properties xmlns="http://schemas.openxmlformats.org/officeDocument/2006/extended-properties" xmlns:vt="http://schemas.openxmlformats.org/officeDocument/2006/docPropsVTypes">
  <Template>След самолета</Template>
  <TotalTime>882</TotalTime>
  <Words>2297</Words>
  <Application>Microsoft Office PowerPoint</Application>
  <PresentationFormat>Произвольный</PresentationFormat>
  <Paragraphs>171</Paragraphs>
  <Slides>28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След самолета</vt:lpstr>
      <vt:lpstr>ОПИС ДОСВІДУ РОБОТИ вчителя початкових класів</vt:lpstr>
      <vt:lpstr>Слайд 2</vt:lpstr>
      <vt:lpstr>ЗАГАЛЬНІ ВІДОМОСТІ</vt:lpstr>
      <vt:lpstr>самоосвіта</vt:lpstr>
      <vt:lpstr>ДИТИНА-ЦЕ СОНЦЕ!</vt:lpstr>
      <vt:lpstr>МОЇ ПЕДАГОГІЧНІ ЦІЛІ</vt:lpstr>
      <vt:lpstr>МОЄ КРЕДО</vt:lpstr>
      <vt:lpstr>МЕТА МОЄЇ РОБОТИ</vt:lpstr>
      <vt:lpstr>Слайд 9</vt:lpstr>
      <vt:lpstr>                                                      НАУКОВО-МЕТОДИЧНА ПРОБЛЕМА НАД ЯКОЮ Я ПРАЦЮЮ: </vt:lpstr>
      <vt:lpstr>Слайд 11</vt:lpstr>
      <vt:lpstr>Слайд 12</vt:lpstr>
      <vt:lpstr>Активізація пізнавальної діяльності молодших школярів – умова розвитку творчої особистості </vt:lpstr>
      <vt:lpstr>АКТУАЛЬНІСТЬ ДАНОЇ ТЕМИ</vt:lpstr>
      <vt:lpstr>  Саме в грі учні розвивають: </vt:lpstr>
      <vt:lpstr>Слайд 16</vt:lpstr>
      <vt:lpstr>Слайд 17</vt:lpstr>
      <vt:lpstr>Слайд 18</vt:lpstr>
      <vt:lpstr>Слайд 19</vt:lpstr>
      <vt:lpstr>Слайд 20</vt:lpstr>
      <vt:lpstr>Слайд 21</vt:lpstr>
      <vt:lpstr>Слайд 22</vt:lpstr>
      <vt:lpstr>Дидактичні ігри з математики</vt:lpstr>
      <vt:lpstr>Дидактичні ігри з української мови</vt:lpstr>
      <vt:lpstr>Результати впровадження  досвіду.</vt:lpstr>
      <vt:lpstr>НАШІ БУДНІ І СВЯТА</vt:lpstr>
      <vt:lpstr>Слайд 27</vt:lpstr>
      <vt:lpstr>ДЯКУЮ ЗА УВАГУ!</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Портфоліо вчителя початкових класів</dc:title>
  <dc:creator>ТехноРай</dc:creator>
  <cp:lastModifiedBy>user</cp:lastModifiedBy>
  <cp:revision>117</cp:revision>
  <dcterms:created xsi:type="dcterms:W3CDTF">2021-12-08T19:32:50Z</dcterms:created>
  <dcterms:modified xsi:type="dcterms:W3CDTF">2023-02-27T15:33:16Z</dcterms:modified>
</cp:coreProperties>
</file>