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38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63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8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43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88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25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8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63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5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1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33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1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81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287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41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85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961932A-75BE-411D-8811-A06B319A4272}" type="datetimeFigureOut">
              <a:rPr lang="uk-UA" smtClean="0"/>
              <a:t>28.04.2020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C8F3496-84E8-4C29-9B5A-F9A9C3B9F6A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041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dufuture.biz/index.php?title=%D0%9A%D0%BB%D0%B0%D1%81_%D0%9F%D0%B0%D0%B2%D1%83%D0%BA%D0%BE%D0%BF%D0%BE%D0%B4%D1%96%D0%B1%D0%BD%D1%96._%D0%9F%D0%BE%D0%B2%D0%BD%D1%96_%D1%83%D1%80%D0%BE%D0%BA%D0%B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392" y="609601"/>
            <a:ext cx="10543032" cy="3200400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Країна </a:t>
            </a:r>
            <a:r>
              <a:rPr lang="uk-UA" sz="9600" dirty="0" err="1" smtClean="0"/>
              <a:t>Павутинія</a:t>
            </a:r>
            <a:endParaRPr lang="uk-UA" sz="9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Чи варто боятися павуків?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422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484" y="365928"/>
            <a:ext cx="9123904" cy="15432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>
                <a:effectLst/>
              </a:rPr>
              <a:t>Ще існують бродячі павуки, які не плетуть мереживо з павутиння, а використовують його як мотузку для зв’язування. Вони полюють на здобич за допомогою липкої нитки з петлею на кінці. Спочатку павук наздоганяє комаху і накидає петлю на жертву. Потім її обмотує павутинням і затягає до себе в оселю.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87" y="0"/>
            <a:ext cx="2786113" cy="2085013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2449678"/>
            <a:ext cx="69285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А зараз </a:t>
            </a:r>
            <a:r>
              <a:rPr lang="ru-RU" sz="2400" dirty="0" err="1" smtClean="0"/>
              <a:t>подивіться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павук</a:t>
            </a:r>
            <a:r>
              <a:rPr lang="ru-RU" sz="2400" dirty="0" smtClean="0"/>
              <a:t> </a:t>
            </a:r>
            <a:r>
              <a:rPr lang="ru-RU" sz="2400" dirty="0" err="1" smtClean="0"/>
              <a:t>плете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павутину</a:t>
            </a:r>
            <a:r>
              <a:rPr lang="ru-RU" sz="2400" dirty="0" smtClean="0"/>
              <a:t>: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999" y="2072969"/>
            <a:ext cx="4382096" cy="477298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16250" y="3763333"/>
            <a:ext cx="6096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dirty="0" smtClean="0"/>
              <a:t>Спочатку павук прикріплює основну нитку. Потім він її закріплює, щоб вітер не відірвав. І нарешті павук плете основу ниточкою схожою на спіраль. От і все, павутина готова.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15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0" y="609600"/>
            <a:ext cx="11716378" cy="28771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  <a:latin typeface="Franklin Gothic Medium" panose="020B0603020102020204" pitchFamily="34" charset="0"/>
              </a:rPr>
              <a:t>Наступного разу, коли побачите в лісі павутинку, задумайтеся: вона настільки міцна, що одна така нитка витримала б реактивний лайнер!</a:t>
            </a:r>
            <a:br>
              <a:rPr lang="uk-UA" dirty="0">
                <a:effectLst/>
                <a:latin typeface="Franklin Gothic Medium" panose="020B0603020102020204" pitchFamily="34" charset="0"/>
              </a:rPr>
            </a:br>
            <a:r>
              <a:rPr lang="uk-UA" dirty="0">
                <a:effectLst/>
                <a:latin typeface="Franklin Gothic Medium" panose="020B0603020102020204" pitchFamily="34" charset="0"/>
              </a:rPr>
              <a:t>Вчені довго билися над вирішенням цієї загадки і нарешті розкрили секрет: виявилося, що вся справа в унікальній структурі ловчої мережі павуків.</a:t>
            </a:r>
            <a:br>
              <a:rPr lang="uk-UA" dirty="0">
                <a:effectLst/>
                <a:latin typeface="Franklin Gothic Medium" panose="020B0603020102020204" pitchFamily="34" charset="0"/>
              </a:rPr>
            </a:br>
            <a:r>
              <a:rPr lang="uk-UA" dirty="0">
                <a:effectLst/>
                <a:latin typeface="Franklin Gothic Medium" panose="020B0603020102020204" pitchFamily="34" charset="0"/>
              </a:rPr>
              <a:t>Власник павутини - грізний і вкрай отруйний коричневий павук-відлюдник.</a:t>
            </a:r>
            <a:br>
              <a:rPr lang="uk-UA" dirty="0">
                <a:effectLst/>
                <a:latin typeface="Franklin Gothic Medium" panose="020B0603020102020204" pitchFamily="34" charset="0"/>
              </a:rPr>
            </a:br>
            <a:endParaRPr lang="uk-UA" dirty="0"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32" y="3679067"/>
            <a:ext cx="4371033" cy="31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351" y="318198"/>
            <a:ext cx="9905998" cy="1068475"/>
          </a:xfrm>
        </p:spPr>
        <p:txBody>
          <a:bodyPr/>
          <a:lstStyle/>
          <a:p>
            <a:r>
              <a:rPr lang="uk-UA" b="1" dirty="0">
                <a:effectLst/>
              </a:rPr>
              <a:t>Це цікаво знати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7350" y="1215851"/>
            <a:ext cx="11429075" cy="4391129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Виявляється</a:t>
            </a:r>
            <a:r>
              <a:rPr lang="uk-UA" dirty="0">
                <a:effectLst/>
              </a:rPr>
              <a:t>, якщо біля оселі павука заграти на скрипці, то він одразу ж виповзе зі свого укриття. Невже він так полюбляє музику? Та ні. Просто від звуків скрипки починає коливатися павутина, а павук думає, що це в його пастку потрапила здобич.</a:t>
            </a:r>
          </a:p>
          <a:p>
            <a:r>
              <a:rPr lang="uk-UA" dirty="0" smtClean="0">
                <a:effectLst/>
              </a:rPr>
              <a:t>Деякі </a:t>
            </a:r>
            <a:r>
              <a:rPr lang="uk-UA" dirty="0">
                <a:effectLst/>
              </a:rPr>
              <a:t>люди так захоплюються цими хижаками, що тримають їх вдома в якості домашніх улюбленців. Такими домашніми тваринками можуть бути павуки-</a:t>
            </a:r>
            <a:r>
              <a:rPr lang="uk-UA" dirty="0" err="1">
                <a:effectLst/>
              </a:rPr>
              <a:t>птахоїди</a:t>
            </a:r>
            <a:r>
              <a:rPr lang="uk-UA" dirty="0">
                <a:effectLst/>
              </a:rPr>
              <a:t>. Вони дуже добре відчувають настрій свого господаря, відрізняють його від сторонньої людини, а в разі потреби можуть і захистити від небезпеки.</a:t>
            </a:r>
          </a:p>
          <a:p>
            <a:r>
              <a:rPr lang="uk-UA" dirty="0">
                <a:effectLst/>
              </a:rPr>
              <a:t>Павуки — дуже корисні тварини. Вони винищують шкідливих комах. Їх отрута використовується в медицині, а вони, в свою чергу, є кормом для птахів. На жаль, багато павуків занесені до Червоної Книги, бо знаходяться на межі вимирання.</a:t>
            </a: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90919" y="5205941"/>
            <a:ext cx="11847006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Як </a:t>
            </a:r>
            <a:r>
              <a:rPr lang="ru-RU" sz="2800" b="1" dirty="0" err="1" smtClean="0"/>
              <a:t>ви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гадаєте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павук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зашкодити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людині</a:t>
            </a:r>
            <a:r>
              <a:rPr lang="ru-RU" sz="2800" b="1" dirty="0" smtClean="0"/>
              <a:t>? </a:t>
            </a:r>
          </a:p>
          <a:p>
            <a:pPr algn="ctr"/>
            <a:r>
              <a:rPr lang="ru-RU" sz="2800" b="1" dirty="0" err="1" smtClean="0"/>
              <a:t>Чому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слід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боятися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павуків</a:t>
            </a:r>
            <a:r>
              <a:rPr lang="ru-RU" sz="2800" b="1" dirty="0" smtClean="0"/>
              <a:t>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6792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28361" cy="1905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/>
              </a:rPr>
              <a:t>Ви вже знаєте, як павук плете свою павутину. Бачите, який це складний процес</a:t>
            </a:r>
            <a:r>
              <a:rPr lang="uk-UA" sz="2800" b="1" dirty="0" smtClean="0">
                <a:effectLst/>
              </a:rPr>
              <a:t>?</a:t>
            </a:r>
            <a:br>
              <a:rPr lang="uk-UA" sz="2800" b="1" dirty="0" smtClean="0">
                <a:effectLst/>
              </a:rPr>
            </a:br>
            <a:r>
              <a:rPr lang="uk-UA" sz="2800" b="1" dirty="0" smtClean="0">
                <a:effectLst/>
              </a:rPr>
              <a:t>Але </a:t>
            </a:r>
            <a:r>
              <a:rPr lang="uk-UA" sz="2800" b="1" dirty="0">
                <a:effectLst/>
              </a:rPr>
              <a:t>цікаво ще й те, що павутина, яку плете павук-хрестовик, завжди має одну і ту ж геометричну структуру. Подивіться, перша спіраль павутиння має мало витків, але з кожним колом відстань між ними збільшується.</a:t>
            </a:r>
            <a:endParaRPr lang="uk-UA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2903554"/>
            <a:ext cx="8856994" cy="37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effectLst/>
              </a:rPr>
              <a:t>Дивіться, яка виходить закручена крива лінія. В майбутньому ви в школі будете вивчати складну математику і дізнаєтесь, що ця крива лінія називається логарифмічною спіраллю. А якщо уважно придивитися, то можна побачити, що витки другої спіралі завжди розташовані на одній і тій же відстані.</a:t>
            </a: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1934" y="3326004"/>
            <a:ext cx="6636831" cy="24651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/>
              </a:rPr>
              <a:t>От </a:t>
            </a:r>
            <a:r>
              <a:rPr lang="ru-RU" sz="2800" b="1" dirty="0" err="1">
                <a:effectLst/>
              </a:rPr>
              <a:t>бачите</a:t>
            </a:r>
            <a:r>
              <a:rPr lang="ru-RU" sz="2800" b="1" dirty="0">
                <a:effectLst/>
              </a:rPr>
              <a:t>, </a:t>
            </a:r>
            <a:r>
              <a:rPr lang="ru-RU" sz="2800" b="1" dirty="0" err="1">
                <a:effectLst/>
              </a:rPr>
              <a:t>виявляється</a:t>
            </a:r>
            <a:r>
              <a:rPr lang="ru-RU" sz="2800" b="1" dirty="0">
                <a:effectLst/>
              </a:rPr>
              <a:t>, </a:t>
            </a:r>
            <a:r>
              <a:rPr lang="ru-RU" sz="2800" b="1" dirty="0" err="1">
                <a:effectLst/>
              </a:rPr>
              <a:t>павук</a:t>
            </a:r>
            <a:r>
              <a:rPr lang="ru-RU" sz="2800" b="1" dirty="0">
                <a:effectLst/>
              </a:rPr>
              <a:t> не </a:t>
            </a:r>
            <a:r>
              <a:rPr lang="ru-RU" sz="2800" b="1" dirty="0" err="1">
                <a:effectLst/>
              </a:rPr>
              <a:t>тільки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дивовижна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тваринка</a:t>
            </a:r>
            <a:r>
              <a:rPr lang="ru-RU" sz="2800" b="1" dirty="0">
                <a:effectLst/>
              </a:rPr>
              <a:t>, але й хороший математик.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668" y="2514600"/>
            <a:ext cx="4821429" cy="4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60" y="197618"/>
            <a:ext cx="11867103" cy="1570892"/>
          </a:xfrm>
        </p:spPr>
        <p:txBody>
          <a:bodyPr/>
          <a:lstStyle/>
          <a:p>
            <a:pPr algn="ctr"/>
            <a:r>
              <a:rPr lang="ru-RU" u="sng" dirty="0">
                <a:effectLst/>
              </a:rPr>
              <a:t>А зараз </a:t>
            </a:r>
            <a:r>
              <a:rPr lang="ru-RU" u="sng" dirty="0" err="1">
                <a:effectLst/>
              </a:rPr>
              <a:t>Дядечко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Шнюк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хоче</a:t>
            </a:r>
            <a:r>
              <a:rPr lang="ru-RU" u="sng" dirty="0">
                <a:effectLst/>
              </a:rPr>
              <a:t>, </a:t>
            </a:r>
            <a:r>
              <a:rPr lang="ru-RU" u="sng" dirty="0" err="1">
                <a:effectLst/>
              </a:rPr>
              <a:t>щоб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ви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виконали</a:t>
            </a:r>
            <a:r>
              <a:rPr lang="ru-RU" u="sng" dirty="0">
                <a:effectLst/>
              </a:rPr>
              <a:t> невеличке </a:t>
            </a:r>
            <a:r>
              <a:rPr lang="ru-RU" u="sng" dirty="0" err="1">
                <a:effectLst/>
              </a:rPr>
              <a:t>завдання</a:t>
            </a:r>
            <a:r>
              <a:rPr lang="ru-RU" u="sng" dirty="0">
                <a:effectLst/>
              </a:rPr>
              <a:t> і </a:t>
            </a:r>
            <a:r>
              <a:rPr lang="ru-RU" u="sng" dirty="0" err="1">
                <a:effectLst/>
              </a:rPr>
              <a:t>допомогли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його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друзям-павучкам</a:t>
            </a:r>
            <a:r>
              <a:rPr lang="ru-RU" u="sng" dirty="0">
                <a:effectLst/>
              </a:rPr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3732" y="1768510"/>
            <a:ext cx="8555246" cy="19694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err="1">
                <a:effectLst/>
              </a:rPr>
              <a:t>Погляньте</a:t>
            </a:r>
            <a:r>
              <a:rPr lang="ru-RU" sz="2400" i="1" dirty="0">
                <a:effectLst/>
              </a:rPr>
              <a:t> на наших </a:t>
            </a:r>
            <a:r>
              <a:rPr lang="ru-RU" sz="2400" i="1" dirty="0" err="1">
                <a:effectLst/>
              </a:rPr>
              <a:t>павучків</a:t>
            </a:r>
            <a:r>
              <a:rPr lang="ru-RU" sz="2400" i="1" dirty="0">
                <a:effectLst/>
              </a:rPr>
              <a:t> – </a:t>
            </a:r>
            <a:r>
              <a:rPr lang="ru-RU" sz="2400" i="1" dirty="0" err="1">
                <a:effectLst/>
              </a:rPr>
              <a:t>скільки</a:t>
            </a:r>
            <a:r>
              <a:rPr lang="ru-RU" sz="2400" i="1" dirty="0">
                <a:effectLst/>
              </a:rPr>
              <a:t> чисел </a:t>
            </a:r>
            <a:r>
              <a:rPr lang="ru-RU" sz="2400" i="1" dirty="0" err="1">
                <a:effectLst/>
              </a:rPr>
              <a:t>заплуталося</a:t>
            </a:r>
            <a:r>
              <a:rPr lang="ru-RU" sz="2400" i="1" dirty="0">
                <a:effectLst/>
              </a:rPr>
              <a:t> в </a:t>
            </a:r>
            <a:r>
              <a:rPr lang="ru-RU" sz="2400" i="1" dirty="0" err="1">
                <a:effectLst/>
              </a:rPr>
              <a:t>їх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павутинках</a:t>
            </a:r>
            <a:r>
              <a:rPr lang="ru-RU" sz="2400" i="1" dirty="0">
                <a:effectLst/>
              </a:rPr>
              <a:t>. Давайте </a:t>
            </a:r>
            <a:r>
              <a:rPr lang="ru-RU" sz="2400" i="1" dirty="0" err="1">
                <a:effectLst/>
              </a:rPr>
              <a:t>допоможемо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павучкам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очистити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павутинки</a:t>
            </a:r>
            <a:r>
              <a:rPr lang="ru-RU" sz="2400" i="1" dirty="0">
                <a:effectLst/>
              </a:rPr>
              <a:t>. А для </a:t>
            </a:r>
            <a:r>
              <a:rPr lang="ru-RU" sz="2400" i="1" dirty="0" err="1">
                <a:effectLst/>
              </a:rPr>
              <a:t>цього</a:t>
            </a:r>
            <a:r>
              <a:rPr lang="ru-RU" sz="2400" i="1" dirty="0">
                <a:effectLst/>
              </a:rPr>
              <a:t> вам </a:t>
            </a:r>
            <a:r>
              <a:rPr lang="ru-RU" sz="2400" i="1" dirty="0" err="1">
                <a:effectLst/>
              </a:rPr>
              <a:t>потрібно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скласти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із</a:t>
            </a:r>
            <a:r>
              <a:rPr lang="ru-RU" sz="2400" i="1" dirty="0">
                <a:effectLst/>
              </a:rPr>
              <a:t> чисел </a:t>
            </a:r>
            <a:r>
              <a:rPr lang="ru-RU" sz="2400" i="1" dirty="0" err="1">
                <a:effectLst/>
              </a:rPr>
              <a:t>приклади</a:t>
            </a:r>
            <a:r>
              <a:rPr lang="ru-RU" sz="2400" i="1" dirty="0">
                <a:effectLst/>
              </a:rPr>
              <a:t>, і не просто </a:t>
            </a:r>
            <a:r>
              <a:rPr lang="ru-RU" sz="2400" i="1" dirty="0" err="1">
                <a:effectLst/>
              </a:rPr>
              <a:t>скласти</a:t>
            </a:r>
            <a:r>
              <a:rPr lang="ru-RU" sz="2400" i="1" dirty="0">
                <a:effectLst/>
              </a:rPr>
              <a:t>, а </a:t>
            </a:r>
            <a:r>
              <a:rPr lang="ru-RU" sz="2400" i="1" dirty="0" err="1">
                <a:effectLst/>
              </a:rPr>
              <a:t>ще</a:t>
            </a:r>
            <a:r>
              <a:rPr lang="ru-RU" sz="2400" i="1" dirty="0">
                <a:effectLst/>
              </a:rPr>
              <a:t> й правильно </a:t>
            </a:r>
            <a:r>
              <a:rPr lang="ru-RU" sz="2400" i="1" dirty="0" err="1">
                <a:effectLst/>
              </a:rPr>
              <a:t>вирішити</a:t>
            </a:r>
            <a:r>
              <a:rPr lang="ru-RU" sz="2400" i="1" dirty="0">
                <a:effectLst/>
              </a:rPr>
              <a:t>! </a:t>
            </a:r>
            <a:r>
              <a:rPr lang="ru-RU" sz="2400" i="1" dirty="0" err="1" smtClean="0">
                <a:effectLst/>
              </a:rPr>
              <a:t>Нумо</a:t>
            </a:r>
            <a:r>
              <a:rPr lang="ru-RU" sz="2400" i="1" dirty="0" smtClean="0">
                <a:effectLst/>
              </a:rPr>
              <a:t> </a:t>
            </a:r>
            <a:r>
              <a:rPr lang="ru-RU" sz="2400" i="1" dirty="0" err="1">
                <a:effectLst/>
              </a:rPr>
              <a:t>рахувати</a:t>
            </a:r>
            <a:r>
              <a:rPr lang="ru-RU" sz="2400" i="1" dirty="0">
                <a:effectLst/>
              </a:rPr>
              <a:t>!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850" y="1351513"/>
            <a:ext cx="2786113" cy="208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815" y="3818216"/>
            <a:ext cx="6667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Павуки – це такі чудові створіння, про яких пишуть казки, складають вірші, загадки, малюють комікси, знімають мультики і навіть серіали.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35" y="2000249"/>
            <a:ext cx="9747354" cy="47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17714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</a:rPr>
              <a:t>А зараз давайте </a:t>
            </a:r>
            <a:r>
              <a:rPr lang="ru-RU" sz="3600" b="1" dirty="0" err="1">
                <a:effectLst/>
              </a:rPr>
              <a:t>послухаємо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віршик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Таїсії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Цибульської</a:t>
            </a:r>
            <a:r>
              <a:rPr lang="ru-RU" sz="3600" b="1" dirty="0">
                <a:effectLst/>
              </a:rPr>
              <a:t> про </a:t>
            </a:r>
            <a:r>
              <a:rPr lang="ru-RU" sz="3600" b="1" dirty="0" err="1">
                <a:effectLst/>
              </a:rPr>
              <a:t>Павука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Пилипа</a:t>
            </a:r>
            <a:r>
              <a:rPr lang="ru-RU" sz="3600" b="1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773" y="1337006"/>
            <a:ext cx="6951410" cy="4028813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0386" y="5127731"/>
            <a:ext cx="1183695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Сподобався віршик? Спробуй </a:t>
            </a:r>
          </a:p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ивчити його на пам’ять або склади свою історію про павучка.</a:t>
            </a:r>
            <a:endParaRPr lang="uk-UA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6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97618"/>
            <a:ext cx="990599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Ну </a:t>
            </a:r>
            <a:r>
              <a:rPr lang="ru-RU" b="1" dirty="0" err="1">
                <a:effectLst/>
              </a:rPr>
              <a:t>що</a:t>
            </a:r>
            <a:r>
              <a:rPr lang="ru-RU" b="1" dirty="0">
                <a:effectLst/>
              </a:rPr>
              <a:t>, вам </a:t>
            </a:r>
            <a:r>
              <a:rPr lang="ru-RU" b="1" dirty="0" err="1">
                <a:effectLst/>
              </a:rPr>
              <a:t>сподобалась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розповідь</a:t>
            </a:r>
            <a:r>
              <a:rPr lang="ru-RU" b="1" dirty="0">
                <a:effectLst/>
              </a:rPr>
              <a:t> про </a:t>
            </a:r>
            <a:r>
              <a:rPr lang="ru-RU" b="1" dirty="0" err="1">
                <a:effectLst/>
              </a:rPr>
              <a:t>павуків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павутиння</a:t>
            </a:r>
            <a:r>
              <a:rPr lang="ru-RU" b="1" dirty="0">
                <a:effectLst/>
              </a:rPr>
              <a:t>?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err="1" smtClean="0">
                <a:effectLst/>
              </a:rPr>
              <a:t>Тоді</a:t>
            </a: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давайте з вами </a:t>
            </a:r>
            <a:r>
              <a:rPr lang="ru-RU" b="1" dirty="0" err="1">
                <a:effectLst/>
              </a:rPr>
              <a:t>спробуємо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намалювати</a:t>
            </a:r>
            <a:r>
              <a:rPr lang="ru-RU" b="1" dirty="0">
                <a:effectLst/>
              </a:rPr>
              <a:t> ось таких </a:t>
            </a:r>
            <a:r>
              <a:rPr lang="ru-RU" b="1" dirty="0" err="1">
                <a:effectLst/>
              </a:rPr>
              <a:t>чудових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павучків</a:t>
            </a:r>
            <a:r>
              <a:rPr lang="ru-RU" b="1" dirty="0">
                <a:effectLst/>
              </a:rPr>
              <a:t>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94" y="2102618"/>
            <a:ext cx="4491613" cy="47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26" y="137328"/>
            <a:ext cx="11455121" cy="19050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Що нам для цього потрібно?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b="1" dirty="0" smtClean="0">
                <a:effectLst/>
              </a:rPr>
              <a:t>Нам </a:t>
            </a:r>
            <a:r>
              <a:rPr lang="uk-UA" b="1" dirty="0">
                <a:effectLst/>
              </a:rPr>
              <a:t>знадобиться: білий або зелений аркуш паперу, фарби, губка, тарілка</a:t>
            </a:r>
            <a:r>
              <a:rPr lang="uk-UA" b="1" dirty="0" smtClean="0">
                <a:effectLst/>
              </a:rPr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70338" y="1772696"/>
            <a:ext cx="11117749" cy="2075824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effectLst/>
              </a:rPr>
              <a:t>Спочатку потрібно розвести водою фарбу в тарілці, потім змочити губку і нанести фарбу на папір, наче промокаючи. </a:t>
            </a:r>
            <a:endParaRPr lang="uk-UA" sz="2800" dirty="0" smtClean="0">
              <a:effectLst/>
            </a:endParaRPr>
          </a:p>
          <a:p>
            <a:pPr marL="0" indent="0">
              <a:buNone/>
            </a:pPr>
            <a:r>
              <a:rPr lang="uk-UA" sz="2800" dirty="0" smtClean="0">
                <a:effectLst/>
              </a:rPr>
              <a:t>А </a:t>
            </a:r>
            <a:r>
              <a:rPr lang="uk-UA" sz="2800" dirty="0">
                <a:effectLst/>
              </a:rPr>
              <a:t>далі почекати, поки фарба повністю висохне.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41" y="3461757"/>
            <a:ext cx="5563961" cy="323546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747278" y="5356666"/>
            <a:ext cx="414996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полегшити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і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 зеленого </a:t>
            </a:r>
            <a:r>
              <a:rPr lang="ru-RU" dirty="0" err="1" smtClean="0"/>
              <a:t>кольору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32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25" y="171070"/>
            <a:ext cx="9905998" cy="1905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Перш ніж ви дізнаєтесь, про що ми будемо говорити на цьому </a:t>
            </a:r>
            <a:r>
              <a:rPr lang="uk-UA" dirty="0" err="1">
                <a:effectLst/>
              </a:rPr>
              <a:t>уроці</a:t>
            </a:r>
            <a:r>
              <a:rPr lang="uk-UA" dirty="0">
                <a:effectLst/>
              </a:rPr>
              <a:t>, давайте відгадаємо загадку. Як ви гадаєте, про кого мова</a:t>
            </a:r>
            <a:r>
              <a:rPr lang="uk-UA" dirty="0" smtClean="0">
                <a:effectLst/>
              </a:rPr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021" y="2273046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uk-UA" i="1" dirty="0">
                <a:effectLst/>
              </a:rPr>
              <a:t>В нього восьмеро очей,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Ніжки від самих плечей.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З павутинки робить сітку: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Восени, зимою, влітку....</a:t>
            </a:r>
            <a:r>
              <a:rPr lang="uk-UA" dirty="0">
                <a:effectLst/>
              </a:rPr>
              <a:t> </a:t>
            </a:r>
            <a:r>
              <a:rPr lang="uk-UA" b="1" dirty="0">
                <a:effectLst/>
              </a:rPr>
              <a:t>(Павук)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052" y="2076070"/>
            <a:ext cx="6667500" cy="47625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-65314" y="2427839"/>
            <a:ext cx="5434366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/>
              <a:t>Правильно, </a:t>
            </a:r>
            <a:r>
              <a:rPr lang="uk-UA" sz="2400" dirty="0"/>
              <a:t>це павук. </a:t>
            </a:r>
            <a:endParaRPr lang="uk-UA" sz="2400" dirty="0" smtClean="0"/>
          </a:p>
          <a:p>
            <a:pPr algn="ctr"/>
            <a:r>
              <a:rPr lang="uk-UA" sz="2400" dirty="0" smtClean="0"/>
              <a:t>А </a:t>
            </a:r>
            <a:r>
              <a:rPr lang="uk-UA" sz="2400" dirty="0"/>
              <a:t>ви боїтеся павуків? </a:t>
            </a:r>
            <a:endParaRPr lang="uk-UA" sz="2400" dirty="0" smtClean="0"/>
          </a:p>
          <a:p>
            <a:pPr algn="ctr"/>
            <a:r>
              <a:rPr lang="uk-UA" sz="2400" dirty="0" smtClean="0"/>
              <a:t>Адже </a:t>
            </a:r>
            <a:r>
              <a:rPr lang="uk-UA" sz="2400" dirty="0"/>
              <a:t>багато людей дуже бояться цих істот. Вони здаються їм страшними, мерзенними і огидними. Але насправді павучки дуже милі, цікаві і приносять велику користь. Тож давайте дізнаємося про цих дивовижних створінь якомога більше.</a:t>
            </a:r>
            <a:endParaRPr lang="uk-UA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5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6770" y="345830"/>
            <a:ext cx="11820961" cy="2608386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effectLst/>
              </a:rPr>
              <a:t>Далі нам потрібно поставити крапку білою фарбою в самому центрі паперу. А від цієї крапки проведемо прямі лінії, які будуть розходитись від цієї крапки до країв листка. А щоб у нас вийшла павутинка, нам потрібно з’єднати ці лінії дугами</a:t>
            </a:r>
            <a:r>
              <a:rPr lang="uk-UA" b="1" dirty="0">
                <a:effectLst/>
              </a:rPr>
              <a:t>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75" y="2847817"/>
            <a:ext cx="6076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Ось у нас </a:t>
            </a:r>
            <a:r>
              <a:rPr lang="ru-RU" b="1" dirty="0" err="1">
                <a:effectLst/>
              </a:rPr>
              <a:t>вже</a:t>
            </a:r>
            <a:r>
              <a:rPr lang="ru-RU" b="1" dirty="0">
                <a:effectLst/>
              </a:rPr>
              <a:t> є </a:t>
            </a:r>
            <a:r>
              <a:rPr lang="ru-RU" b="1" dirty="0" err="1">
                <a:effectLst/>
              </a:rPr>
              <a:t>намальоване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павутиння</a:t>
            </a:r>
            <a:r>
              <a:rPr lang="ru-RU" b="1" dirty="0">
                <a:effectLst/>
              </a:rPr>
              <a:t>. </a:t>
            </a:r>
            <a:r>
              <a:rPr lang="ru-RU" b="1" dirty="0" err="1">
                <a:effectLst/>
              </a:rPr>
              <a:t>Відкладаємо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пензлик</a:t>
            </a:r>
            <a:r>
              <a:rPr lang="ru-RU" b="1" dirty="0">
                <a:effectLst/>
              </a:rPr>
              <a:t> і </a:t>
            </a:r>
            <a:r>
              <a:rPr lang="ru-RU" b="1" dirty="0" err="1">
                <a:effectLst/>
              </a:rPr>
              <a:t>даємо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малюнку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просохнути</a:t>
            </a:r>
            <a:r>
              <a:rPr lang="ru-RU" b="1" dirty="0">
                <a:effectLst/>
              </a:rPr>
              <a:t>.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084"/>
          <a:stretch/>
        </p:blipFill>
        <p:spPr>
          <a:xfrm>
            <a:off x="4111014" y="2457980"/>
            <a:ext cx="3776942" cy="440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1112" y="1037072"/>
            <a:ext cx="6079253" cy="4793064"/>
          </a:xfrm>
        </p:spPr>
        <p:txBody>
          <a:bodyPr>
            <a:normAutofit fontScale="92500" lnSpcReduction="20000"/>
          </a:bodyPr>
          <a:lstStyle/>
          <a:p>
            <a:r>
              <a:rPr lang="uk-UA" sz="2600" b="1" dirty="0">
                <a:effectLst/>
              </a:rPr>
              <a:t>Павутиння </a:t>
            </a:r>
            <a:r>
              <a:rPr lang="uk-UA" sz="2600" b="1" dirty="0" err="1">
                <a:effectLst/>
              </a:rPr>
              <a:t>підсохло</a:t>
            </a:r>
            <a:r>
              <a:rPr lang="uk-UA" sz="2600" b="1" dirty="0">
                <a:effectLst/>
              </a:rPr>
              <a:t>, і тепер нам потрібно на ньому намалювати павучка. Беремо чорну фарбу і спочатку малюємо коло або овал. Це буде тільце нашого павучка. З кожного боку домальовуємо по чотири лапки так, як це виглядає на малюнку.</a:t>
            </a:r>
          </a:p>
          <a:p>
            <a:r>
              <a:rPr lang="uk-UA" sz="2600" b="1" dirty="0">
                <a:effectLst/>
              </a:rPr>
              <a:t>Знову чекаємо, поки фарба висохне, а потім білою фарбою малюємо очі. Коли і біла фарба стане сухою, тоді в центрі кожного ока ставимо чорний кружок.</a:t>
            </a:r>
          </a:p>
          <a:p>
            <a:r>
              <a:rPr lang="uk-UA" sz="2600" b="1" dirty="0">
                <a:effectLst/>
              </a:rPr>
              <a:t>От і все, ви справились з завданням і наш павучок поселився на павутині.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717" b="878"/>
          <a:stretch/>
        </p:blipFill>
        <p:spPr>
          <a:xfrm>
            <a:off x="6795179" y="426216"/>
            <a:ext cx="5142786" cy="60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262085"/>
            <a:ext cx="9905998" cy="1905000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 Ви дуже старанні та розумні дітки!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16" y="1220885"/>
            <a:ext cx="7294789" cy="54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8" y="192024"/>
            <a:ext cx="11475720" cy="2322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700" dirty="0">
                <a:effectLst/>
                <a:latin typeface="Franklin Gothic Medium" panose="020B0603020102020204" pitchFamily="34" charset="0"/>
              </a:rPr>
              <a:t>У багатьох казках, творах для дітей і мультфільмах павуки представлені як нещадні і кровожерливі мисливці за мухами. Але ми знаємо, що серед них є і дуже добрі, і сентиментальні, наприклад, павук з серіалу про </a:t>
            </a:r>
            <a:r>
              <a:rPr lang="uk-UA" sz="2700" dirty="0" err="1">
                <a:effectLst/>
                <a:latin typeface="Franklin Gothic Medium" panose="020B0603020102020204" pitchFamily="34" charset="0"/>
              </a:rPr>
              <a:t>Лунтика</a:t>
            </a:r>
            <a:r>
              <a:rPr lang="uk-UA" sz="2700" dirty="0">
                <a:effectLst/>
                <a:latin typeface="Franklin Gothic Medium" panose="020B0603020102020204" pitchFamily="34" charset="0"/>
              </a:rPr>
              <a:t> — Дядечко </a:t>
            </a:r>
            <a:r>
              <a:rPr lang="uk-UA" sz="2700" dirty="0" err="1">
                <a:effectLst/>
                <a:latin typeface="Franklin Gothic Medium" panose="020B0603020102020204" pitchFamily="34" charset="0"/>
              </a:rPr>
              <a:t>Шнюк</a:t>
            </a:r>
            <a:r>
              <a:rPr lang="uk-UA" sz="2700" dirty="0">
                <a:effectLst/>
                <a:latin typeface="Franklin Gothic Medium" panose="020B0603020102020204" pitchFamily="34" charset="0"/>
              </a:rPr>
              <a:t>. </a:t>
            </a:r>
            <a:r>
              <a:rPr lang="uk-UA" sz="2700" dirty="0" smtClean="0">
                <a:effectLst/>
                <a:latin typeface="Franklin Gothic Medium" panose="020B0603020102020204" pitchFamily="34" charset="0"/>
              </a:rPr>
              <a:t/>
            </a:r>
            <a:br>
              <a:rPr lang="uk-UA" sz="2700" dirty="0" smtClean="0">
                <a:effectLst/>
                <a:latin typeface="Franklin Gothic Medium" panose="020B0603020102020204" pitchFamily="34" charset="0"/>
              </a:rPr>
            </a:br>
            <a:r>
              <a:rPr lang="uk-UA" sz="2700" dirty="0" smtClean="0">
                <a:effectLst/>
                <a:latin typeface="Franklin Gothic Medium" panose="020B0603020102020204" pitchFamily="34" charset="0"/>
              </a:rPr>
              <a:t>Він </a:t>
            </a:r>
            <a:r>
              <a:rPr lang="uk-UA" sz="2700" dirty="0">
                <a:effectLst/>
                <a:latin typeface="Franklin Gothic Medium" panose="020B0603020102020204" pitchFamily="34" charset="0"/>
              </a:rPr>
              <a:t>сьогодні у нас в гостях і хоче розповісти нам про своїх родичів</a:t>
            </a:r>
            <a:r>
              <a:rPr lang="uk-UA" dirty="0">
                <a:effectLst/>
                <a:latin typeface="Franklin Gothic Medium" panose="020B0603020102020204" pitchFamily="34" charset="0"/>
              </a:rPr>
              <a:t>.</a:t>
            </a:r>
            <a:endParaRPr lang="uk-UA" dirty="0">
              <a:latin typeface="Franklin Gothic Medium" panose="020B0603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2496312"/>
            <a:ext cx="5815584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2461" y="201168"/>
            <a:ext cx="11577891" cy="2459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На нашій планеті існує дуже багато різних видів </a:t>
            </a:r>
            <a:r>
              <a:rPr lang="uk-UA" sz="2800" i="1" u="sng" dirty="0">
                <a:effectLst/>
                <a:hlinkClick r:id="rId2"/>
              </a:rPr>
              <a:t>павуків</a:t>
            </a:r>
            <a:r>
              <a:rPr lang="uk-UA" sz="2800" dirty="0">
                <a:effectLst/>
              </a:rPr>
              <a:t>. Серед них є абсолютно нешкідливі види, а є й такі, яких краще не чіпати, бо вони отруйні. Серед різновидів цих павуків можна зустріти зовсім непомітних, які живуть в наших будинках. Вони переважно чорні або коричневі, а є і такі, що мають яскраве забарвлення.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5" y="2554033"/>
            <a:ext cx="59912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9728" y="97535"/>
            <a:ext cx="11978640" cy="3124201"/>
          </a:xfrm>
        </p:spPr>
        <p:txBody>
          <a:bodyPr>
            <a:normAutofit/>
          </a:bodyPr>
          <a:lstStyle/>
          <a:p>
            <a:r>
              <a:rPr lang="uk-UA" sz="2800" dirty="0">
                <a:effectLst/>
              </a:rPr>
              <a:t>Серед павучків є зовсім крихітки, розмір черевця у яких лише 0,37 мм. До цього виду відноситься Пату </a:t>
            </a:r>
            <a:r>
              <a:rPr lang="en-US" sz="2800" dirty="0" err="1">
                <a:effectLst/>
              </a:rPr>
              <a:t>digua</a:t>
            </a:r>
            <a:r>
              <a:rPr lang="en-US" sz="2800" dirty="0" smtClean="0">
                <a:effectLst/>
              </a:rPr>
              <a:t>.</a:t>
            </a:r>
            <a:endParaRPr lang="uk-UA" sz="2800" dirty="0" smtClean="0">
              <a:effectLst/>
            </a:endParaRPr>
          </a:p>
          <a:p>
            <a:r>
              <a:rPr lang="uk-UA" sz="2800" dirty="0" smtClean="0">
                <a:effectLst/>
              </a:rPr>
              <a:t>А </a:t>
            </a:r>
            <a:r>
              <a:rPr lang="uk-UA" sz="2800" dirty="0">
                <a:effectLst/>
              </a:rPr>
              <a:t>можна зустріти і величезних павуків-</a:t>
            </a:r>
            <a:r>
              <a:rPr lang="uk-UA" sz="2800" dirty="0" err="1">
                <a:effectLst/>
              </a:rPr>
              <a:t>птахоїдів</a:t>
            </a:r>
            <a:r>
              <a:rPr lang="uk-UA" sz="2800" dirty="0">
                <a:effectLst/>
              </a:rPr>
              <a:t>. Розмір їх черевця дорівнює 9 см, а якщо виміряти разом з ногами, то буде всі 20-25 см.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4" y="2725342"/>
            <a:ext cx="4126529" cy="3372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51" y="2570015"/>
            <a:ext cx="4250568" cy="352797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4133" y="5694216"/>
            <a:ext cx="1184983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/>
              <a:t>Більшість павуків — це наземні істоти, але зустрічаються і такі, що живуть під водою, як наприклад, водяний павук.</a:t>
            </a:r>
            <a:endParaRPr lang="uk-UA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0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" y="132521"/>
            <a:ext cx="12023035" cy="1030357"/>
          </a:xfrm>
        </p:spPr>
        <p:txBody>
          <a:bodyPr/>
          <a:lstStyle/>
          <a:p>
            <a:r>
              <a:rPr lang="ru-RU" b="1" dirty="0">
                <a:effectLst/>
              </a:rPr>
              <a:t>А як </a:t>
            </a:r>
            <a:r>
              <a:rPr lang="ru-RU" b="1" dirty="0" err="1">
                <a:effectLst/>
              </a:rPr>
              <a:t>ви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гадаєте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павуків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можна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віднести</a:t>
            </a:r>
            <a:r>
              <a:rPr lang="ru-RU" b="1" dirty="0">
                <a:effectLst/>
              </a:rPr>
              <a:t> до комах?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7870" y="1063487"/>
            <a:ext cx="11618843" cy="14610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</a:rPr>
              <a:t>Так от, </a:t>
            </a:r>
            <a:r>
              <a:rPr lang="ru-RU" sz="2400" dirty="0" err="1">
                <a:effectLst/>
              </a:rPr>
              <a:t>виявляється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павуки</a:t>
            </a:r>
            <a:r>
              <a:rPr lang="ru-RU" sz="2400" dirty="0">
                <a:effectLst/>
              </a:rPr>
              <a:t> —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зовсім</a:t>
            </a:r>
            <a:r>
              <a:rPr lang="ru-RU" sz="2400" dirty="0">
                <a:effectLst/>
              </a:rPr>
              <a:t> не </a:t>
            </a:r>
            <a:r>
              <a:rPr lang="ru-RU" sz="2400" dirty="0" err="1">
                <a:effectLst/>
              </a:rPr>
              <a:t>комахи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хоча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деякі</a:t>
            </a:r>
            <a:r>
              <a:rPr lang="ru-RU" sz="2400" dirty="0">
                <a:effectLst/>
              </a:rPr>
              <a:t> люди </a:t>
            </a:r>
            <a:r>
              <a:rPr lang="ru-RU" sz="2400" dirty="0" err="1">
                <a:effectLst/>
              </a:rPr>
              <a:t>вважають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так. </a:t>
            </a:r>
            <a:r>
              <a:rPr lang="ru-RU" sz="2400" dirty="0" err="1">
                <a:effectLst/>
              </a:rPr>
              <a:t>Павуки</a:t>
            </a:r>
            <a:r>
              <a:rPr lang="ru-RU" sz="2400" dirty="0">
                <a:effectLst/>
              </a:rPr>
              <a:t> належать до </a:t>
            </a:r>
            <a:r>
              <a:rPr lang="ru-RU" sz="2400" dirty="0" err="1">
                <a:effectLst/>
              </a:rPr>
              <a:t>класу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павукоподібних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тварин</a:t>
            </a:r>
            <a:r>
              <a:rPr lang="ru-RU" sz="2400" dirty="0" smtClean="0">
                <a:effectLst/>
              </a:rPr>
              <a:t>. А </a:t>
            </a:r>
            <a:r>
              <a:rPr lang="ru-RU" sz="2400" dirty="0">
                <a:effectLst/>
              </a:rPr>
              <a:t>зараз давайте </a:t>
            </a:r>
            <a:r>
              <a:rPr lang="ru-RU" sz="2400" dirty="0" err="1">
                <a:effectLst/>
              </a:rPr>
              <a:t>розглянемо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будову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павука</a:t>
            </a:r>
            <a:r>
              <a:rPr lang="ru-RU" sz="2400" dirty="0">
                <a:effectLst/>
              </a:rPr>
              <a:t>: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2658511"/>
            <a:ext cx="5927034" cy="402518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-1" y="2962945"/>
            <a:ext cx="5963479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Все ж таки у комах і павуків є спільні риси. Тільце цих тваринок поділяється на дві частини: голово-груди та черевце. У павуків відсутній скелет всередині тіла, вони мають </a:t>
            </a:r>
            <a:r>
              <a:rPr lang="uk-UA" dirty="0" err="1" smtClean="0"/>
              <a:t>екзоскелет</a:t>
            </a:r>
            <a:r>
              <a:rPr lang="uk-UA" dirty="0" smtClean="0"/>
              <a:t>, який складається з твердої зовнішньої оболонки. І коли павучок підростає і йому стає тісно в цій оболонці, то він з неї вилазить і чекає, поки затвердіє нова ніжна шкіра. А серце у цих тваринок знаходиться в черевці.</a:t>
            </a:r>
          </a:p>
          <a:p>
            <a:r>
              <a:rPr lang="uk-UA" dirty="0" smtClean="0"/>
              <a:t>На відміну від комах, павучки мають чотири пари ніг і у них відсутні вусики і крила.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8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075" y="157424"/>
            <a:ext cx="9905998" cy="867508"/>
          </a:xfrm>
        </p:spPr>
        <p:txBody>
          <a:bodyPr/>
          <a:lstStyle/>
          <a:p>
            <a:r>
              <a:rPr lang="ru-RU" b="1" dirty="0">
                <a:effectLst/>
              </a:rPr>
              <a:t>А </a:t>
            </a:r>
            <a:r>
              <a:rPr lang="ru-RU" b="1" dirty="0" err="1">
                <a:effectLst/>
              </a:rPr>
              <a:t>чи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знаєте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ви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скільки</a:t>
            </a:r>
            <a:r>
              <a:rPr lang="ru-RU" b="1" dirty="0">
                <a:effectLst/>
              </a:rPr>
              <a:t> у </a:t>
            </a:r>
            <a:r>
              <a:rPr lang="ru-RU" b="1" dirty="0" err="1">
                <a:effectLst/>
              </a:rPr>
              <a:t>павука</a:t>
            </a:r>
            <a:r>
              <a:rPr lang="ru-RU" b="1" dirty="0">
                <a:effectLst/>
              </a:rPr>
              <a:t> очей?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0870" y="1290375"/>
            <a:ext cx="3938954" cy="31242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І виявляється, що їх зовсім не двоє. У різних видів павуків очей може бути від двох до дванадцяти, але частіше — шість чи вісім.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44" y="1415561"/>
            <a:ext cx="7731618" cy="287382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6710" y="4805205"/>
            <a:ext cx="1165472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Павуки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хижаки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комахами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дрібними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тваринами</a:t>
            </a:r>
            <a:r>
              <a:rPr lang="ru-RU" sz="2400" dirty="0" smtClean="0"/>
              <a:t>. Але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вузький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ротовий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отвір</a:t>
            </a:r>
            <a:r>
              <a:rPr lang="ru-RU" sz="2400" dirty="0" smtClean="0"/>
              <a:t>, а тому не в </a:t>
            </a:r>
            <a:r>
              <a:rPr lang="ru-RU" sz="2400" dirty="0" err="1" smtClean="0"/>
              <a:t>змозі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проковтнути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здобич</a:t>
            </a:r>
            <a:r>
              <a:rPr lang="ru-RU" sz="2400" dirty="0" smtClean="0"/>
              <a:t>, то вони </a:t>
            </a:r>
            <a:r>
              <a:rPr lang="ru-RU" sz="2400" dirty="0" err="1" smtClean="0"/>
              <a:t>вприскують</a:t>
            </a:r>
            <a:r>
              <a:rPr lang="ru-RU" sz="2400" dirty="0" smtClean="0"/>
              <a:t> в жертву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роз’їдає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.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висмоктують</a:t>
            </a:r>
            <a:r>
              <a:rPr lang="ru-RU" sz="2400" dirty="0" smtClean="0"/>
              <a:t> жертву, а </a:t>
            </a:r>
            <a:r>
              <a:rPr lang="ru-RU" sz="2400" dirty="0" err="1" smtClean="0"/>
              <a:t>оболонку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залишають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735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11" y="137328"/>
            <a:ext cx="10796202" cy="1128765"/>
          </a:xfrm>
        </p:spPr>
        <p:txBody>
          <a:bodyPr/>
          <a:lstStyle/>
          <a:p>
            <a:r>
              <a:rPr lang="ru-RU" b="1" dirty="0">
                <a:effectLst/>
              </a:rPr>
              <a:t>А </a:t>
            </a:r>
            <a:r>
              <a:rPr lang="ru-RU" b="1" dirty="0" err="1">
                <a:effectLst/>
              </a:rPr>
              <a:t>чи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відомо</a:t>
            </a:r>
            <a:r>
              <a:rPr lang="ru-RU" b="1" dirty="0">
                <a:effectLst/>
              </a:rPr>
              <a:t> вам, </a:t>
            </a:r>
            <a:r>
              <a:rPr lang="ru-RU" b="1" dirty="0" err="1">
                <a:effectLst/>
              </a:rPr>
              <a:t>що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об’єднує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всіх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павуків</a:t>
            </a:r>
            <a:r>
              <a:rPr lang="ru-RU" b="1" dirty="0">
                <a:effectLst/>
              </a:rPr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74207" y="1059264"/>
            <a:ext cx="9807191" cy="699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Вони </a:t>
            </a:r>
            <a:r>
              <a:rPr lang="ru-RU" sz="2400" dirty="0" err="1">
                <a:effectLst/>
              </a:rPr>
              <a:t>плетуть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павутину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Павутина</a:t>
            </a:r>
            <a:r>
              <a:rPr lang="ru-RU" sz="2400" dirty="0">
                <a:effectLst/>
              </a:rPr>
              <a:t> — 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справжнє</a:t>
            </a:r>
            <a:r>
              <a:rPr lang="ru-RU" sz="2400" dirty="0">
                <a:effectLst/>
              </a:rPr>
              <a:t> диво </a:t>
            </a:r>
            <a:r>
              <a:rPr lang="ru-RU" sz="2400" dirty="0" err="1">
                <a:effectLst/>
              </a:rPr>
              <a:t>природи</a:t>
            </a:r>
            <a:r>
              <a:rPr lang="ru-RU" sz="2400" dirty="0">
                <a:effectLst/>
              </a:rPr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91" y="1758462"/>
            <a:ext cx="5467350" cy="386715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12466" y="5798348"/>
            <a:ext cx="10980047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Подивіться</a:t>
            </a:r>
            <a:r>
              <a:rPr lang="ru-RU" sz="2400" dirty="0" smtClean="0"/>
              <a:t>, яка вона </a:t>
            </a:r>
            <a:r>
              <a:rPr lang="ru-RU" sz="2400" dirty="0" err="1" smtClean="0"/>
              <a:t>неймовірна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немов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мереживо</a:t>
            </a:r>
            <a:r>
              <a:rPr lang="ru-RU" sz="2400" dirty="0" smtClean="0"/>
              <a:t>. </a:t>
            </a:r>
            <a:r>
              <a:rPr lang="ru-RU" sz="2400" dirty="0" err="1" smtClean="0"/>
              <a:t>Павутина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пружна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міцна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13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473"/>
            <a:ext cx="12118312" cy="817266"/>
          </a:xfrm>
        </p:spPr>
        <p:txBody>
          <a:bodyPr/>
          <a:lstStyle/>
          <a:p>
            <a:r>
              <a:rPr lang="ru-RU" b="1" dirty="0">
                <a:effectLst/>
              </a:rPr>
              <a:t>А як </a:t>
            </a:r>
            <a:r>
              <a:rPr lang="ru-RU" b="1" dirty="0" err="1">
                <a:effectLst/>
              </a:rPr>
              <a:t>ви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гадаєте</a:t>
            </a:r>
            <a:r>
              <a:rPr lang="ru-RU" b="1" dirty="0">
                <a:effectLst/>
              </a:rPr>
              <a:t>, </a:t>
            </a:r>
            <a:r>
              <a:rPr lang="ru-RU" b="1" dirty="0" err="1">
                <a:effectLst/>
              </a:rPr>
              <a:t>навіщо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павуку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потрібна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павутина</a:t>
            </a:r>
            <a:r>
              <a:rPr lang="ru-RU" b="1" dirty="0">
                <a:effectLst/>
              </a:rPr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1356527"/>
            <a:ext cx="6641960" cy="55014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effectLst/>
              </a:rPr>
              <a:t>А </a:t>
            </a:r>
            <a:r>
              <a:rPr lang="ru-RU" u="sng" dirty="0" err="1">
                <a:effectLst/>
              </a:rPr>
              <a:t>тепер</a:t>
            </a:r>
            <a:r>
              <a:rPr lang="ru-RU" u="sng" dirty="0">
                <a:effectLst/>
              </a:rPr>
              <a:t> давайте </a:t>
            </a:r>
            <a:r>
              <a:rPr lang="ru-RU" u="sng" dirty="0" err="1">
                <a:effectLst/>
              </a:rPr>
              <a:t>послухаємо</a:t>
            </a:r>
            <a:r>
              <a:rPr lang="ru-RU" u="sng" dirty="0">
                <a:effectLst/>
              </a:rPr>
              <a:t>, </a:t>
            </a:r>
            <a:r>
              <a:rPr lang="ru-RU" u="sng" dirty="0" err="1">
                <a:effectLst/>
              </a:rPr>
              <a:t>що</a:t>
            </a:r>
            <a:r>
              <a:rPr lang="ru-RU" u="sng" dirty="0">
                <a:effectLst/>
              </a:rPr>
              <a:t> нам </a:t>
            </a:r>
            <a:r>
              <a:rPr lang="ru-RU" u="sng" dirty="0" err="1">
                <a:effectLst/>
              </a:rPr>
              <a:t>розповість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Дядечко</a:t>
            </a:r>
            <a:r>
              <a:rPr lang="ru-RU" u="sng" dirty="0">
                <a:effectLst/>
              </a:rPr>
              <a:t> </a:t>
            </a:r>
            <a:r>
              <a:rPr lang="ru-RU" u="sng" dirty="0" err="1">
                <a:effectLst/>
              </a:rPr>
              <a:t>Шнюк</a:t>
            </a:r>
            <a:r>
              <a:rPr lang="ru-RU" u="sng" dirty="0" smtClean="0">
                <a:effectLst/>
              </a:rPr>
              <a:t>.</a:t>
            </a:r>
          </a:p>
          <a:p>
            <a:r>
              <a:rPr lang="ru-RU" i="1" dirty="0" smtClean="0">
                <a:effectLst/>
              </a:rPr>
              <a:t>Нам</a:t>
            </a:r>
            <a:r>
              <a:rPr lang="ru-RU" i="1" dirty="0">
                <a:effectLst/>
              </a:rPr>
              <a:t>, </a:t>
            </a:r>
            <a:r>
              <a:rPr lang="ru-RU" i="1" dirty="0" err="1">
                <a:effectLst/>
              </a:rPr>
              <a:t>павукам</a:t>
            </a:r>
            <a:r>
              <a:rPr lang="ru-RU" i="1" dirty="0">
                <a:effectLst/>
              </a:rPr>
              <a:t>, </a:t>
            </a:r>
            <a:r>
              <a:rPr lang="ru-RU" i="1" dirty="0" err="1">
                <a:effectLst/>
              </a:rPr>
              <a:t>павутина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потрібна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ще</a:t>
            </a:r>
            <a:r>
              <a:rPr lang="ru-RU" i="1" dirty="0">
                <a:effectLst/>
              </a:rPr>
              <a:t> для </a:t>
            </a:r>
            <a:r>
              <a:rPr lang="ru-RU" i="1" dirty="0" err="1">
                <a:effectLst/>
              </a:rPr>
              <a:t>дуже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багатьох</a:t>
            </a:r>
            <a:r>
              <a:rPr lang="ru-RU" i="1" dirty="0">
                <a:effectLst/>
              </a:rPr>
              <a:t> справ. </a:t>
            </a:r>
            <a:r>
              <a:rPr lang="ru-RU" i="1" dirty="0" err="1">
                <a:effectLst/>
              </a:rPr>
              <a:t>Деякі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павуки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встеляють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павутиною</a:t>
            </a:r>
            <a:r>
              <a:rPr lang="ru-RU" i="1" dirty="0">
                <a:effectLst/>
              </a:rPr>
              <a:t> свою </a:t>
            </a:r>
            <a:r>
              <a:rPr lang="ru-RU" i="1" dirty="0" err="1">
                <a:effectLst/>
              </a:rPr>
              <a:t>оселю</a:t>
            </a:r>
            <a:r>
              <a:rPr lang="ru-RU" i="1" dirty="0">
                <a:effectLst/>
              </a:rPr>
              <a:t>, де вона служить </a:t>
            </a:r>
            <a:r>
              <a:rPr lang="ru-RU" i="1" dirty="0" err="1">
                <a:effectLst/>
              </a:rPr>
              <a:t>м’яким</a:t>
            </a:r>
            <a:r>
              <a:rPr lang="ru-RU" i="1" dirty="0">
                <a:effectLst/>
              </a:rPr>
              <a:t> килимом для </a:t>
            </a:r>
            <a:r>
              <a:rPr lang="ru-RU" i="1" dirty="0" err="1">
                <a:effectLst/>
              </a:rPr>
              <a:t>свого</a:t>
            </a:r>
            <a:r>
              <a:rPr lang="ru-RU" i="1" dirty="0">
                <a:effectLst/>
              </a:rPr>
              <a:t> господаря. А самки </a:t>
            </a:r>
            <a:r>
              <a:rPr lang="ru-RU" i="1" dirty="0" err="1">
                <a:effectLst/>
              </a:rPr>
              <a:t>павуків</a:t>
            </a:r>
            <a:r>
              <a:rPr lang="ru-RU" i="1" dirty="0">
                <a:effectLst/>
              </a:rPr>
              <a:t> в </a:t>
            </a:r>
            <a:r>
              <a:rPr lang="ru-RU" i="1" dirty="0" err="1">
                <a:effectLst/>
              </a:rPr>
              <a:t>кокони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із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павутиння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відкладають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яйця</a:t>
            </a:r>
            <a:r>
              <a:rPr lang="ru-RU" i="1" dirty="0">
                <a:effectLst/>
              </a:rPr>
              <a:t>, з </a:t>
            </a:r>
            <a:r>
              <a:rPr lang="ru-RU" i="1" dirty="0" err="1">
                <a:effectLst/>
              </a:rPr>
              <a:t>яких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вилупляються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маленькі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павучки</a:t>
            </a:r>
            <a:r>
              <a:rPr lang="ru-RU" i="1" dirty="0">
                <a:effectLst/>
              </a:rPr>
              <a:t>. От для них </a:t>
            </a:r>
            <a:r>
              <a:rPr lang="ru-RU" i="1" dirty="0" err="1">
                <a:effectLst/>
              </a:rPr>
              <a:t>павутиння</a:t>
            </a:r>
            <a:r>
              <a:rPr lang="ru-RU" i="1" dirty="0">
                <a:effectLst/>
              </a:rPr>
              <a:t> — </a:t>
            </a:r>
            <a:r>
              <a:rPr lang="ru-RU" i="1" dirty="0" err="1">
                <a:effectLst/>
              </a:rPr>
              <a:t>це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м’яка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колисочка</a:t>
            </a:r>
            <a:r>
              <a:rPr lang="ru-RU" i="1" dirty="0">
                <a:effectLst/>
              </a:rPr>
              <a:t>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А </a:t>
            </a:r>
            <a:r>
              <a:rPr lang="ru-RU" dirty="0" err="1">
                <a:effectLst/>
              </a:rPr>
              <a:t>бачили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</a:t>
            </a:r>
            <a:r>
              <a:rPr lang="ru-RU" dirty="0">
                <a:effectLst/>
              </a:rPr>
              <a:t>, як </a:t>
            </a:r>
            <a:r>
              <a:rPr lang="ru-RU" dirty="0" err="1">
                <a:effectLst/>
              </a:rPr>
              <a:t>восени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бабиного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літа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повітрі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сріблястих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павутинок</a:t>
            </a:r>
            <a:r>
              <a:rPr lang="ru-RU" dirty="0">
                <a:effectLst/>
              </a:rPr>
              <a:t>? </a:t>
            </a: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уважно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придивитись</a:t>
            </a:r>
            <a:r>
              <a:rPr lang="ru-RU" dirty="0">
                <a:effectLst/>
              </a:rPr>
              <a:t>, то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побачити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кінчик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павутинки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тримається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манюсінький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павучок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Завдяки</a:t>
            </a:r>
            <a:r>
              <a:rPr lang="ru-RU" dirty="0">
                <a:effectLst/>
              </a:rPr>
              <a:t> такому </a:t>
            </a:r>
            <a:r>
              <a:rPr lang="ru-RU" dirty="0" err="1">
                <a:effectLst/>
              </a:rPr>
              <a:t>парашутику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маленькі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павучки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покидають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гніздо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вони </a:t>
            </a:r>
            <a:r>
              <a:rPr lang="ru-RU" dirty="0" err="1">
                <a:effectLst/>
              </a:rPr>
              <a:t>ростуть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їм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тісно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одній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домівці</a:t>
            </a:r>
            <a:r>
              <a:rPr lang="ru-RU" dirty="0">
                <a:effectLst/>
              </a:rPr>
              <a:t>. От вони і </a:t>
            </a:r>
            <a:r>
              <a:rPr lang="ru-RU" dirty="0" err="1">
                <a:effectLst/>
              </a:rPr>
              <a:t>використовують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павутинку</a:t>
            </a:r>
            <a:r>
              <a:rPr lang="ru-RU" dirty="0">
                <a:effectLst/>
              </a:rPr>
              <a:t> як </a:t>
            </a:r>
            <a:r>
              <a:rPr lang="ru-RU" dirty="0" err="1">
                <a:effectLst/>
              </a:rPr>
              <a:t>парашутик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вітер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відніс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далекі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краї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Для водяного </a:t>
            </a:r>
            <a:r>
              <a:rPr lang="ru-RU" dirty="0" err="1">
                <a:effectLst/>
              </a:rPr>
              <a:t>павука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павутина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допомагає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створювати</a:t>
            </a:r>
            <a:r>
              <a:rPr lang="ru-RU" dirty="0">
                <a:effectLst/>
              </a:rPr>
              <a:t> запас для </a:t>
            </a:r>
            <a:r>
              <a:rPr lang="ru-RU" dirty="0" err="1">
                <a:effectLst/>
              </a:rPr>
              <a:t>дихання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вона </a:t>
            </a:r>
            <a:r>
              <a:rPr lang="ru-RU" dirty="0" err="1">
                <a:effectLst/>
              </a:rPr>
              <a:t>утримує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бульбашки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повітря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198" y="857605"/>
            <a:ext cx="2784114" cy="208662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51975" y="800073"/>
            <a:ext cx="63081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скажете,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ловити</a:t>
            </a:r>
            <a:r>
              <a:rPr lang="ru-RU" dirty="0" smtClean="0"/>
              <a:t> </a:t>
            </a:r>
            <a:r>
              <a:rPr lang="ru-RU" dirty="0" err="1" smtClean="0"/>
              <a:t>здобич</a:t>
            </a:r>
            <a:r>
              <a:rPr lang="ru-RU" dirty="0" smtClean="0"/>
              <a:t>. Правильно!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37" y="2667000"/>
            <a:ext cx="54006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нета">
  <a:themeElements>
    <a:clrScheme name="Тене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Тене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не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94</TotalTime>
  <Words>1196</Words>
  <Application>Microsoft Office PowerPoint</Application>
  <PresentationFormat>Широкий екран</PresentationFormat>
  <Paragraphs>58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Franklin Gothic Medium</vt:lpstr>
      <vt:lpstr>Тенета</vt:lpstr>
      <vt:lpstr>Країна Павутинія</vt:lpstr>
      <vt:lpstr>Перш ніж ви дізнаєтесь, про що ми будемо говорити на цьому уроці, давайте відгадаємо загадку. Як ви гадаєте, про кого мова?</vt:lpstr>
      <vt:lpstr>У багатьох казках, творах для дітей і мультфільмах павуки представлені як нещадні і кровожерливі мисливці за мухами. Але ми знаємо, що серед них є і дуже добрі, і сентиментальні, наприклад, павук з серіалу про Лунтика — Дядечко Шнюк.  Він сьогодні у нас в гостях і хоче розповісти нам про своїх родичів.</vt:lpstr>
      <vt:lpstr>Презентація PowerPoint</vt:lpstr>
      <vt:lpstr>Презентація PowerPoint</vt:lpstr>
      <vt:lpstr>А як ви гадаєте, павуків можна віднести до комах?</vt:lpstr>
      <vt:lpstr>А чи знаєте ви, скільки у павука очей?</vt:lpstr>
      <vt:lpstr>А чи відомо вам, що об’єднує всіх павуків?</vt:lpstr>
      <vt:lpstr>А як ви гадаєте, навіщо павуку потрібна павутина?</vt:lpstr>
      <vt:lpstr>Презентація PowerPoint</vt:lpstr>
      <vt:lpstr>Наступного разу, коли побачите в лісі павутинку, задумайтеся: вона настільки міцна, що одна така нитка витримала б реактивний лайнер! Вчені довго билися над вирішенням цієї загадки і нарешті розкрили секрет: виявилося, що вся справа в унікальній структурі ловчої мережі павуків. Власник павутини - грізний і вкрай отруйний коричневий павук-відлюдник. </vt:lpstr>
      <vt:lpstr>Це цікаво знати </vt:lpstr>
      <vt:lpstr>Ви вже знаєте, як павук плете свою павутину. Бачите, який це складний процес? Але цікаво ще й те, що павутина, яку плете павук-хрестовик, завжди має одну і ту ж геометричну структуру. Подивіться, перша спіраль павутиння має мало витків, але з кожним колом відстань між ними збільшується.</vt:lpstr>
      <vt:lpstr>Дивіться, яка виходить закручена крива лінія. В майбутньому ви в школі будете вивчати складну математику і дізнаєтесь, що ця крива лінія називається логарифмічною спіраллю. А якщо уважно придивитися, то можна побачити, що витки другої спіралі завжди розташовані на одній і тій же відстані.</vt:lpstr>
      <vt:lpstr>А зараз Дядечко Шнюк хоче, щоб ви виконали невеличке завдання і допомогли його друзям-павучкам.</vt:lpstr>
      <vt:lpstr>Павуки – це такі чудові створіння, про яких пишуть казки, складають вірші, загадки, малюють комікси, знімають мультики і навіть серіали.  </vt:lpstr>
      <vt:lpstr>А зараз давайте послухаємо віршик Таїсії Цибульської про Павука Пилипа:  </vt:lpstr>
      <vt:lpstr>Ну що, вам сподобалась розповідь про павуків та павутиння?  Тоді давайте з вами спробуємо намалювати ось таких чудових павучків:</vt:lpstr>
      <vt:lpstr>Що нам для цього потрібно?  Нам знадобиться: білий або зелений аркуш паперу, фарби, губка, тарілка.</vt:lpstr>
      <vt:lpstr>Презентація PowerPoint</vt:lpstr>
      <vt:lpstr>Ось у нас вже є намальоване павутиння. Відкладаємо пензлик і даємо малюнку просохнути.</vt:lpstr>
      <vt:lpstr>Презентація PowerPoint</vt:lpstr>
      <vt:lpstr>Дякую за увагу! Ви дуже старанні та розумні дітки!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Країна Павутинія</dc:title>
  <dc:creator>Lenovo</dc:creator>
  <cp:lastModifiedBy>Lenovo</cp:lastModifiedBy>
  <cp:revision>9</cp:revision>
  <dcterms:created xsi:type="dcterms:W3CDTF">2020-04-28T04:38:28Z</dcterms:created>
  <dcterms:modified xsi:type="dcterms:W3CDTF">2020-04-28T06:12:40Z</dcterms:modified>
</cp:coreProperties>
</file>