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65" r:id="rId11"/>
    <p:sldId id="267" r:id="rId12"/>
    <p:sldId id="266" r:id="rId1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F86A1741-8D64-4A00-81A2-06438D948C42}" type="datetimeFigureOut">
              <a:rPr lang="uk-UA" smtClean="0"/>
              <a:t>03.10.2022</a:t>
            </a:fld>
            <a:endParaRPr lang="uk-UA"/>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uk-UA"/>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9E8A5373-792A-40A0-8D55-3155FF7EE91C}"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86A1741-8D64-4A00-81A2-06438D948C42}" type="datetimeFigureOut">
              <a:rPr lang="uk-UA" smtClean="0"/>
              <a:t>03.10.2022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E8A5373-792A-40A0-8D55-3155FF7EE91C}"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86A1741-8D64-4A00-81A2-06438D948C42}" type="datetimeFigureOut">
              <a:rPr lang="uk-UA" smtClean="0"/>
              <a:t>03.10.2022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9E8A5373-792A-40A0-8D55-3155FF7EE91C}"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F86A1741-8D64-4A00-81A2-06438D948C42}" type="datetimeFigureOut">
              <a:rPr lang="uk-UA" smtClean="0"/>
              <a:t>03.10.2022</a:t>
            </a:fld>
            <a:endParaRPr lang="uk-UA"/>
          </a:p>
        </p:txBody>
      </p:sp>
      <p:sp>
        <p:nvSpPr>
          <p:cNvPr id="9" name="Номер слайда 8"/>
          <p:cNvSpPr>
            <a:spLocks noGrp="1"/>
          </p:cNvSpPr>
          <p:nvPr>
            <p:ph type="sldNum" sz="quarter" idx="15"/>
          </p:nvPr>
        </p:nvSpPr>
        <p:spPr/>
        <p:txBody>
          <a:bodyPr rtlCol="0"/>
          <a:lstStyle/>
          <a:p>
            <a:fld id="{9E8A5373-792A-40A0-8D55-3155FF7EE91C}" type="slidenum">
              <a:rPr lang="uk-UA" smtClean="0"/>
              <a:t>‹#›</a:t>
            </a:fld>
            <a:endParaRPr lang="uk-UA"/>
          </a:p>
        </p:txBody>
      </p:sp>
      <p:sp>
        <p:nvSpPr>
          <p:cNvPr id="10" name="Нижний колонтитул 9"/>
          <p:cNvSpPr>
            <a:spLocks noGrp="1"/>
          </p:cNvSpPr>
          <p:nvPr>
            <p:ph type="ftr" sz="quarter" idx="16"/>
          </p:nvPr>
        </p:nvSpPr>
        <p:spPr/>
        <p:txBody>
          <a:bodyPr rtlCol="0"/>
          <a:lstStyle/>
          <a:p>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F86A1741-8D64-4A00-81A2-06438D948C42}" type="datetimeFigureOut">
              <a:rPr lang="uk-UA" smtClean="0"/>
              <a:t>03.10.2022</a:t>
            </a:fld>
            <a:endParaRPr lang="uk-UA"/>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uk-UA"/>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9E8A5373-792A-40A0-8D55-3155FF7EE91C}"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F86A1741-8D64-4A00-81A2-06438D948C42}" type="datetimeFigureOut">
              <a:rPr lang="uk-UA" smtClean="0"/>
              <a:t>03.10.2022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9E8A5373-792A-40A0-8D55-3155FF7EE91C}" type="slidenum">
              <a:rPr lang="uk-UA" smtClean="0"/>
              <a:t>‹#›</a:t>
            </a:fld>
            <a:endParaRPr lang="uk-UA"/>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F86A1741-8D64-4A00-81A2-06438D948C42}" type="datetimeFigureOut">
              <a:rPr lang="uk-UA" smtClean="0"/>
              <a:t>03.10.2022</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9E8A5373-792A-40A0-8D55-3155FF7EE91C}" type="slidenum">
              <a:rPr lang="uk-UA" smtClean="0"/>
              <a:t>‹#›</a:t>
            </a:fld>
            <a:endParaRPr lang="uk-UA"/>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F86A1741-8D64-4A00-81A2-06438D948C42}" type="datetimeFigureOut">
              <a:rPr lang="uk-UA" smtClean="0"/>
              <a:t>03.10.2022</a:t>
            </a:fld>
            <a:endParaRPr lang="uk-UA"/>
          </a:p>
        </p:txBody>
      </p:sp>
      <p:sp>
        <p:nvSpPr>
          <p:cNvPr id="7" name="Номер слайда 6"/>
          <p:cNvSpPr>
            <a:spLocks noGrp="1"/>
          </p:cNvSpPr>
          <p:nvPr>
            <p:ph type="sldNum" sz="quarter" idx="11"/>
          </p:nvPr>
        </p:nvSpPr>
        <p:spPr/>
        <p:txBody>
          <a:bodyPr rtlCol="0"/>
          <a:lstStyle/>
          <a:p>
            <a:fld id="{9E8A5373-792A-40A0-8D55-3155FF7EE91C}" type="slidenum">
              <a:rPr lang="uk-UA" smtClean="0"/>
              <a:t>‹#›</a:t>
            </a:fld>
            <a:endParaRPr lang="uk-UA"/>
          </a:p>
        </p:txBody>
      </p:sp>
      <p:sp>
        <p:nvSpPr>
          <p:cNvPr id="8" name="Нижний колонтитул 7"/>
          <p:cNvSpPr>
            <a:spLocks noGrp="1"/>
          </p:cNvSpPr>
          <p:nvPr>
            <p:ph type="ftr" sz="quarter" idx="12"/>
          </p:nvPr>
        </p:nvSpPr>
        <p:spPr/>
        <p:txBody>
          <a:bodyPr rtlCol="0"/>
          <a:lstStyle/>
          <a:p>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86A1741-8D64-4A00-81A2-06438D948C42}" type="datetimeFigureOut">
              <a:rPr lang="uk-UA" smtClean="0"/>
              <a:t>03.10.2022</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9E8A5373-792A-40A0-8D55-3155FF7EE91C}"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F86A1741-8D64-4A00-81A2-06438D948C42}" type="datetimeFigureOut">
              <a:rPr lang="uk-UA" smtClean="0"/>
              <a:t>03.10.2022</a:t>
            </a:fld>
            <a:endParaRPr lang="uk-UA"/>
          </a:p>
        </p:txBody>
      </p:sp>
      <p:sp>
        <p:nvSpPr>
          <p:cNvPr id="22" name="Номер слайда 21"/>
          <p:cNvSpPr>
            <a:spLocks noGrp="1"/>
          </p:cNvSpPr>
          <p:nvPr>
            <p:ph type="sldNum" sz="quarter" idx="15"/>
          </p:nvPr>
        </p:nvSpPr>
        <p:spPr/>
        <p:txBody>
          <a:bodyPr rtlCol="0"/>
          <a:lstStyle/>
          <a:p>
            <a:fld id="{9E8A5373-792A-40A0-8D55-3155FF7EE91C}" type="slidenum">
              <a:rPr lang="uk-UA" smtClean="0"/>
              <a:t>‹#›</a:t>
            </a:fld>
            <a:endParaRPr lang="uk-UA"/>
          </a:p>
        </p:txBody>
      </p:sp>
      <p:sp>
        <p:nvSpPr>
          <p:cNvPr id="23" name="Нижний колонтитул 22"/>
          <p:cNvSpPr>
            <a:spLocks noGrp="1"/>
          </p:cNvSpPr>
          <p:nvPr>
            <p:ph type="ftr" sz="quarter" idx="16"/>
          </p:nvPr>
        </p:nvSpPr>
        <p:spPr/>
        <p:txBody>
          <a:bodyPr rtlCol="0"/>
          <a:lstStyle/>
          <a:p>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F86A1741-8D64-4A00-81A2-06438D948C42}" type="datetimeFigureOut">
              <a:rPr lang="uk-UA" smtClean="0"/>
              <a:t>03.10.2022</a:t>
            </a:fld>
            <a:endParaRPr lang="uk-UA"/>
          </a:p>
        </p:txBody>
      </p:sp>
      <p:sp>
        <p:nvSpPr>
          <p:cNvPr id="18" name="Номер слайда 17"/>
          <p:cNvSpPr>
            <a:spLocks noGrp="1"/>
          </p:cNvSpPr>
          <p:nvPr>
            <p:ph type="sldNum" sz="quarter" idx="11"/>
          </p:nvPr>
        </p:nvSpPr>
        <p:spPr/>
        <p:txBody>
          <a:bodyPr rtlCol="0"/>
          <a:lstStyle/>
          <a:p>
            <a:fld id="{9E8A5373-792A-40A0-8D55-3155FF7EE91C}" type="slidenum">
              <a:rPr lang="uk-UA" smtClean="0"/>
              <a:t>‹#›</a:t>
            </a:fld>
            <a:endParaRPr lang="uk-UA"/>
          </a:p>
        </p:txBody>
      </p:sp>
      <p:sp>
        <p:nvSpPr>
          <p:cNvPr id="21" name="Нижний колонтитул 20"/>
          <p:cNvSpPr>
            <a:spLocks noGrp="1"/>
          </p:cNvSpPr>
          <p:nvPr>
            <p:ph type="ftr" sz="quarter" idx="12"/>
          </p:nvPr>
        </p:nvSpPr>
        <p:spPr/>
        <p:txBody>
          <a:bodyPr rtlCol="0"/>
          <a:lstStyle/>
          <a:p>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86A1741-8D64-4A00-81A2-06438D948C42}" type="datetimeFigureOut">
              <a:rPr lang="uk-UA" smtClean="0"/>
              <a:t>03.10.2022</a:t>
            </a:fld>
            <a:endParaRPr lang="uk-UA"/>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uk-UA"/>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E8A5373-792A-40A0-8D55-3155FF7EE91C}"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1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0" name="Picture 4" descr="C:\Users\Міша\Pictures\Без названия.jpg"/>
          <p:cNvPicPr>
            <a:picLocks noChangeAspect="1" noChangeArrowheads="1"/>
          </p:cNvPicPr>
          <p:nvPr/>
        </p:nvPicPr>
        <p:blipFill>
          <a:blip r:embed="rId2"/>
          <a:srcRect/>
          <a:stretch>
            <a:fillRect/>
          </a:stretch>
        </p:blipFill>
        <p:spPr bwMode="auto">
          <a:xfrm>
            <a:off x="1857356" y="1142984"/>
            <a:ext cx="3214710" cy="2678925"/>
          </a:xfrm>
          <a:prstGeom prst="rect">
            <a:avLst/>
          </a:prstGeom>
          <a:noFill/>
        </p:spPr>
      </p:pic>
      <p:sp>
        <p:nvSpPr>
          <p:cNvPr id="2" name="Заголовок 1"/>
          <p:cNvSpPr>
            <a:spLocks noGrp="1"/>
          </p:cNvSpPr>
          <p:nvPr>
            <p:ph type="ctrTitle"/>
          </p:nvPr>
        </p:nvSpPr>
        <p:spPr>
          <a:xfrm>
            <a:off x="2143108" y="357166"/>
            <a:ext cx="6172200" cy="894230"/>
          </a:xfrm>
        </p:spPr>
        <p:txBody>
          <a:bodyPr>
            <a:normAutofit fontScale="90000"/>
          </a:bodyPr>
          <a:lstStyle/>
          <a:p>
            <a:pPr algn="ctr" fontAlgn="base"/>
            <a:r>
              <a:rPr lang="uk-UA" i="1" dirty="0" smtClean="0">
                <a:solidFill>
                  <a:srgbClr val="00B050"/>
                </a:solidFill>
              </a:rPr>
              <a:t>Підготовка насіння </a:t>
            </a:r>
            <a:r>
              <a:rPr lang="uk-UA" i="1" dirty="0" smtClean="0">
                <a:solidFill>
                  <a:srgbClr val="00B050"/>
                </a:solidFill>
              </a:rPr>
              <a:t> овочевих культур до </a:t>
            </a:r>
            <a:r>
              <a:rPr lang="uk-UA" i="1" dirty="0" smtClean="0">
                <a:solidFill>
                  <a:srgbClr val="00B050"/>
                </a:solidFill>
              </a:rPr>
              <a:t>сівби</a:t>
            </a:r>
            <a:endParaRPr lang="uk-UA" i="1" dirty="0">
              <a:solidFill>
                <a:srgbClr val="00B050"/>
              </a:solidFill>
            </a:endParaRPr>
          </a:p>
        </p:txBody>
      </p:sp>
      <p:sp>
        <p:nvSpPr>
          <p:cNvPr id="24578" name="AutoShape 2" descr="Підготовка насіння до посіву на розсаду, Топ город - Фермер"/>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pic>
        <p:nvPicPr>
          <p:cNvPr id="24579" name="Picture 3" descr="C:\Users\Міша\Pictures\Без названия (1).jpg"/>
          <p:cNvPicPr>
            <a:picLocks noChangeAspect="1" noChangeArrowheads="1"/>
          </p:cNvPicPr>
          <p:nvPr/>
        </p:nvPicPr>
        <p:blipFill>
          <a:blip r:embed="rId3"/>
          <a:srcRect/>
          <a:stretch>
            <a:fillRect/>
          </a:stretch>
        </p:blipFill>
        <p:spPr bwMode="auto">
          <a:xfrm>
            <a:off x="5214942" y="3000372"/>
            <a:ext cx="3357586" cy="2376718"/>
          </a:xfrm>
          <a:prstGeom prst="rect">
            <a:avLst/>
          </a:prstGeom>
          <a:noFill/>
        </p:spPr>
      </p:pic>
      <p:sp>
        <p:nvSpPr>
          <p:cNvPr id="7" name="TextBox 6"/>
          <p:cNvSpPr txBox="1"/>
          <p:nvPr/>
        </p:nvSpPr>
        <p:spPr>
          <a:xfrm>
            <a:off x="2428860" y="5572140"/>
            <a:ext cx="6429420" cy="646331"/>
          </a:xfrm>
          <a:prstGeom prst="rect">
            <a:avLst/>
          </a:prstGeom>
          <a:noFill/>
        </p:spPr>
        <p:txBody>
          <a:bodyPr wrap="square" rtlCol="0">
            <a:spAutoFit/>
          </a:bodyPr>
          <a:lstStyle/>
          <a:p>
            <a:pPr algn="r"/>
            <a:r>
              <a:rPr lang="uk-UA" b="1" dirty="0" smtClean="0">
                <a:solidFill>
                  <a:srgbClr val="00B050"/>
                </a:solidFill>
              </a:rPr>
              <a:t>Розробив майстер в/н</a:t>
            </a:r>
          </a:p>
          <a:p>
            <a:pPr algn="r"/>
            <a:r>
              <a:rPr lang="uk-UA" b="1" dirty="0" smtClean="0">
                <a:solidFill>
                  <a:srgbClr val="00B050"/>
                </a:solidFill>
              </a:rPr>
              <a:t> Карпенко Михайло Володимирович</a:t>
            </a:r>
            <a:endParaRPr lang="uk-UA" b="1" dirty="0">
              <a:solidFill>
                <a:srgbClr val="00B05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7" name="Picture 5" descr="C:\Users\Міша\Pictures\Без названия (8).jpg"/>
          <p:cNvPicPr>
            <a:picLocks noChangeAspect="1" noChangeArrowheads="1"/>
          </p:cNvPicPr>
          <p:nvPr/>
        </p:nvPicPr>
        <p:blipFill>
          <a:blip r:embed="rId2"/>
          <a:srcRect/>
          <a:stretch>
            <a:fillRect/>
          </a:stretch>
        </p:blipFill>
        <p:spPr bwMode="auto">
          <a:xfrm>
            <a:off x="428596" y="2428868"/>
            <a:ext cx="2643207" cy="1847850"/>
          </a:xfrm>
          <a:prstGeom prst="rect">
            <a:avLst/>
          </a:prstGeom>
          <a:noFill/>
        </p:spPr>
      </p:pic>
      <p:sp>
        <p:nvSpPr>
          <p:cNvPr id="4" name="TextBox 3"/>
          <p:cNvSpPr txBox="1"/>
          <p:nvPr/>
        </p:nvSpPr>
        <p:spPr>
          <a:xfrm>
            <a:off x="214282" y="0"/>
            <a:ext cx="8286808" cy="523220"/>
          </a:xfrm>
          <a:prstGeom prst="rect">
            <a:avLst/>
          </a:prstGeom>
          <a:noFill/>
        </p:spPr>
        <p:txBody>
          <a:bodyPr wrap="square" rtlCol="0">
            <a:spAutoFit/>
          </a:bodyPr>
          <a:lstStyle/>
          <a:p>
            <a:pPr algn="ctr">
              <a:spcBef>
                <a:spcPts val="600"/>
              </a:spcBef>
              <a:spcAft>
                <a:spcPts val="600"/>
              </a:spcAft>
            </a:pPr>
            <a:r>
              <a:rPr lang="uk-UA" sz="2800" b="1" u="sng" dirty="0" smtClean="0">
                <a:solidFill>
                  <a:srgbClr val="00B050"/>
                </a:solidFill>
              </a:rPr>
              <a:t>Пророщування</a:t>
            </a:r>
            <a:endParaRPr lang="uk-UA" sz="2800" b="1" u="sng" dirty="0">
              <a:solidFill>
                <a:srgbClr val="00B050"/>
              </a:solidFill>
            </a:endParaRPr>
          </a:p>
        </p:txBody>
      </p:sp>
      <p:sp>
        <p:nvSpPr>
          <p:cNvPr id="5" name="TextBox 4"/>
          <p:cNvSpPr txBox="1"/>
          <p:nvPr/>
        </p:nvSpPr>
        <p:spPr>
          <a:xfrm>
            <a:off x="3286116" y="857232"/>
            <a:ext cx="5429288" cy="5016758"/>
          </a:xfrm>
          <a:prstGeom prst="rect">
            <a:avLst/>
          </a:prstGeom>
          <a:noFill/>
        </p:spPr>
        <p:txBody>
          <a:bodyPr wrap="square" rtlCol="0">
            <a:spAutoFit/>
          </a:bodyPr>
          <a:lstStyle/>
          <a:p>
            <a:pPr algn="just" fontAlgn="base"/>
            <a:r>
              <a:rPr lang="uk-UA" sz="2000" dirty="0"/>
              <a:t>Висівати сухе насіння в ґрунт недоцільно. Набагато зручніше їх попередньо проростити. Але робити це потрібно правильно. Насіння поміщають на зволожену багатошарову марлю, тонку бавовняну тканину або між ватних дисків. Потім кладуть на блюдце, зверху накривають поліетиленовою плівкою, щоб довше не випаровувалася волога. Важливо постійно підтримувати марлю або ватяні диски у вологому стані. Блюдце з насінням відправляють в тепле місце 24-28. Через 2-3 дні насіння почнуть прокльовуватися. Такі пророслі насіння можна висаджувати в ґрунт. Вони швидко рушать в зростання.</a:t>
            </a:r>
          </a:p>
        </p:txBody>
      </p:sp>
      <p:pic>
        <p:nvPicPr>
          <p:cNvPr id="33795" name="Picture 3" descr="C:\Users\Міша\Pictures\images (3).jpg"/>
          <p:cNvPicPr>
            <a:picLocks noChangeAspect="1" noChangeArrowheads="1"/>
          </p:cNvPicPr>
          <p:nvPr/>
        </p:nvPicPr>
        <p:blipFill>
          <a:blip r:embed="rId3"/>
          <a:srcRect/>
          <a:stretch>
            <a:fillRect/>
          </a:stretch>
        </p:blipFill>
        <p:spPr bwMode="auto">
          <a:xfrm>
            <a:off x="285720" y="4143380"/>
            <a:ext cx="2836155" cy="2571768"/>
          </a:xfrm>
          <a:prstGeom prst="rect">
            <a:avLst/>
          </a:prstGeom>
          <a:noFill/>
        </p:spPr>
      </p:pic>
      <p:pic>
        <p:nvPicPr>
          <p:cNvPr id="33796" name="Picture 4" descr="C:\Users\Міша\Pictures\1-1_5.jpg"/>
          <p:cNvPicPr>
            <a:picLocks noChangeAspect="1" noChangeArrowheads="1"/>
          </p:cNvPicPr>
          <p:nvPr/>
        </p:nvPicPr>
        <p:blipFill>
          <a:blip r:embed="rId4" cstate="print"/>
          <a:srcRect/>
          <a:stretch>
            <a:fillRect/>
          </a:stretch>
        </p:blipFill>
        <p:spPr bwMode="auto">
          <a:xfrm>
            <a:off x="428596" y="928670"/>
            <a:ext cx="2681932" cy="159306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85786" y="428604"/>
            <a:ext cx="7358114" cy="646331"/>
          </a:xfrm>
          <a:prstGeom prst="rect">
            <a:avLst/>
          </a:prstGeom>
        </p:spPr>
        <p:txBody>
          <a:bodyPr wrap="square">
            <a:spAutoFit/>
          </a:bodyPr>
          <a:lstStyle/>
          <a:p>
            <a:pPr algn="ctr"/>
            <a:r>
              <a:rPr lang="uk-UA" b="1" i="1" dirty="0" smtClean="0"/>
              <a:t>Провести експериментально-дослідницьку  роботу </a:t>
            </a:r>
            <a:r>
              <a:rPr lang="uk-UA" i="1" dirty="0"/>
              <a:t>«</a:t>
            </a:r>
            <a:r>
              <a:rPr lang="uk-UA" b="1" i="1" dirty="0"/>
              <a:t>Умови проростання </a:t>
            </a:r>
            <a:r>
              <a:rPr lang="uk-UA" b="1" i="1" dirty="0" smtClean="0"/>
              <a:t>квасолі»</a:t>
            </a:r>
            <a:endParaRPr lang="uk-UA" i="1" dirty="0"/>
          </a:p>
        </p:txBody>
      </p:sp>
      <p:sp>
        <p:nvSpPr>
          <p:cNvPr id="5" name="TextBox 4"/>
          <p:cNvSpPr txBox="1"/>
          <p:nvPr/>
        </p:nvSpPr>
        <p:spPr>
          <a:xfrm>
            <a:off x="642910" y="0"/>
            <a:ext cx="7715304" cy="523220"/>
          </a:xfrm>
          <a:prstGeom prst="rect">
            <a:avLst/>
          </a:prstGeom>
          <a:noFill/>
        </p:spPr>
        <p:txBody>
          <a:bodyPr wrap="square" rtlCol="0">
            <a:spAutoFit/>
          </a:bodyPr>
          <a:lstStyle/>
          <a:p>
            <a:pPr algn="ctr"/>
            <a:r>
              <a:rPr lang="uk-UA" sz="2800" b="1" u="sng" dirty="0" smtClean="0">
                <a:solidFill>
                  <a:srgbClr val="00B050"/>
                </a:solidFill>
              </a:rPr>
              <a:t>Домашня робота</a:t>
            </a:r>
            <a:endParaRPr lang="uk-UA" sz="2800" b="1" u="sng" dirty="0">
              <a:solidFill>
                <a:srgbClr val="00B050"/>
              </a:solidFill>
            </a:endParaRPr>
          </a:p>
        </p:txBody>
      </p:sp>
      <p:graphicFrame>
        <p:nvGraphicFramePr>
          <p:cNvPr id="6" name="Таблица 5"/>
          <p:cNvGraphicFramePr>
            <a:graphicFrameLocks noGrp="1"/>
          </p:cNvGraphicFramePr>
          <p:nvPr/>
        </p:nvGraphicFramePr>
        <p:xfrm>
          <a:off x="785786" y="1071546"/>
          <a:ext cx="7429552" cy="2367908"/>
        </p:xfrm>
        <a:graphic>
          <a:graphicData uri="http://schemas.openxmlformats.org/drawingml/2006/table">
            <a:tbl>
              <a:tblPr>
                <a:effectLst>
                  <a:outerShdw blurRad="50800" dist="38100" algn="l" rotWithShape="0">
                    <a:prstClr val="black">
                      <a:alpha val="40000"/>
                    </a:prstClr>
                  </a:outerShdw>
                </a:effectLst>
              </a:tblPr>
              <a:tblGrid>
                <a:gridCol w="2771927"/>
                <a:gridCol w="4657625"/>
              </a:tblGrid>
              <a:tr h="363320">
                <a:tc>
                  <a:txBody>
                    <a:bodyPr/>
                    <a:lstStyle/>
                    <a:p>
                      <a:pPr algn="ctr">
                        <a:lnSpc>
                          <a:spcPct val="100000"/>
                        </a:lnSpc>
                        <a:spcAft>
                          <a:spcPts val="0"/>
                        </a:spcAft>
                        <a:tabLst>
                          <a:tab pos="1600200" algn="l"/>
                        </a:tabLst>
                      </a:pPr>
                      <a:r>
                        <a:rPr lang="uk-UA" sz="1600" b="1" dirty="0">
                          <a:latin typeface="Times New Roman"/>
                          <a:ea typeface="Times New Roman"/>
                          <a:cs typeface="Times New Roman"/>
                        </a:rPr>
                        <a:t>№ посудини</a:t>
                      </a:r>
                      <a:endParaRPr lang="uk-UA"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00000"/>
                        </a:lnSpc>
                        <a:spcAft>
                          <a:spcPts val="0"/>
                        </a:spcAft>
                        <a:tabLst>
                          <a:tab pos="1600200" algn="l"/>
                        </a:tabLst>
                      </a:pPr>
                      <a:r>
                        <a:rPr lang="uk-UA" sz="1600" b="1" dirty="0">
                          <a:latin typeface="Times New Roman"/>
                          <a:ea typeface="Times New Roman"/>
                          <a:cs typeface="Times New Roman"/>
                        </a:rPr>
                        <a:t>Опис </a:t>
                      </a:r>
                      <a:r>
                        <a:rPr lang="uk-UA" sz="1600" b="1" dirty="0" smtClean="0">
                          <a:latin typeface="Times New Roman"/>
                          <a:ea typeface="Times New Roman"/>
                          <a:cs typeface="Times New Roman"/>
                        </a:rPr>
                        <a:t>умов досліду</a:t>
                      </a:r>
                      <a:endParaRPr lang="uk-UA"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r>
              <a:tr h="233385">
                <a:tc>
                  <a:txBody>
                    <a:bodyPr/>
                    <a:lstStyle/>
                    <a:p>
                      <a:pPr algn="ctr">
                        <a:lnSpc>
                          <a:spcPct val="100000"/>
                        </a:lnSpc>
                        <a:spcAft>
                          <a:spcPts val="0"/>
                        </a:spcAft>
                        <a:tabLst>
                          <a:tab pos="1600200" algn="l"/>
                        </a:tabLst>
                      </a:pPr>
                      <a:r>
                        <a:rPr lang="uk-UA" sz="1600" dirty="0">
                          <a:latin typeface="Times New Roman"/>
                          <a:ea typeface="Times New Roman"/>
                          <a:cs typeface="Times New Roman"/>
                        </a:rPr>
                        <a:t>І посудина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tabLst>
                          <a:tab pos="1600200" algn="l"/>
                        </a:tabLst>
                      </a:pPr>
                      <a:r>
                        <a:rPr lang="uk-UA" sz="1600" dirty="0">
                          <a:latin typeface="Times New Roman"/>
                          <a:ea typeface="Times New Roman"/>
                          <a:cs typeface="Times New Roman"/>
                        </a:rPr>
                        <a:t>Насіння з доступом повітря,але без води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3680">
                <a:tc>
                  <a:txBody>
                    <a:bodyPr/>
                    <a:lstStyle/>
                    <a:p>
                      <a:pPr algn="ctr">
                        <a:lnSpc>
                          <a:spcPct val="100000"/>
                        </a:lnSpc>
                        <a:spcAft>
                          <a:spcPts val="0"/>
                        </a:spcAft>
                        <a:tabLst>
                          <a:tab pos="1600200" algn="l"/>
                        </a:tabLst>
                      </a:pPr>
                      <a:r>
                        <a:rPr lang="uk-UA" sz="1600" dirty="0">
                          <a:latin typeface="Times New Roman"/>
                          <a:ea typeface="Times New Roman"/>
                          <a:cs typeface="Times New Roman"/>
                        </a:rPr>
                        <a:t>ІІ посудина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tabLst>
                          <a:tab pos="1600200" algn="l"/>
                        </a:tabLst>
                      </a:pPr>
                      <a:r>
                        <a:rPr lang="uk-UA" sz="1600" dirty="0">
                          <a:latin typeface="Times New Roman"/>
                          <a:ea typeface="Times New Roman"/>
                          <a:cs typeface="Times New Roman"/>
                        </a:rPr>
                        <a:t>Насіння замочене у воді,є доступ повітря,але знаходяться при низькій температурі(у холодильнику)</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8534">
                <a:tc>
                  <a:txBody>
                    <a:bodyPr/>
                    <a:lstStyle/>
                    <a:p>
                      <a:pPr algn="ctr">
                        <a:lnSpc>
                          <a:spcPct val="100000"/>
                        </a:lnSpc>
                        <a:spcAft>
                          <a:spcPts val="0"/>
                        </a:spcAft>
                        <a:tabLst>
                          <a:tab pos="1600200" algn="l"/>
                        </a:tabLst>
                      </a:pPr>
                      <a:r>
                        <a:rPr lang="uk-UA" sz="1600">
                          <a:latin typeface="Times New Roman"/>
                          <a:ea typeface="Times New Roman"/>
                          <a:cs typeface="Times New Roman"/>
                        </a:rPr>
                        <a:t>ІІІ посудина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tabLst>
                          <a:tab pos="1600200" algn="l"/>
                        </a:tabLst>
                      </a:pPr>
                      <a:r>
                        <a:rPr lang="uk-UA" sz="1600" dirty="0">
                          <a:latin typeface="Times New Roman"/>
                          <a:ea typeface="Times New Roman"/>
                          <a:cs typeface="Times New Roman"/>
                        </a:rPr>
                        <a:t>Насіння у воді,в теплі,але без доступу повітря(зверху залита рослинна олія)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8534">
                <a:tc>
                  <a:txBody>
                    <a:bodyPr/>
                    <a:lstStyle/>
                    <a:p>
                      <a:pPr algn="ctr">
                        <a:lnSpc>
                          <a:spcPct val="100000"/>
                        </a:lnSpc>
                        <a:spcAft>
                          <a:spcPts val="0"/>
                        </a:spcAft>
                        <a:tabLst>
                          <a:tab pos="1600200" algn="l"/>
                        </a:tabLst>
                      </a:pPr>
                      <a:r>
                        <a:rPr lang="uk-UA" sz="1600">
                          <a:latin typeface="Times New Roman"/>
                          <a:ea typeface="Times New Roman"/>
                          <a:cs typeface="Times New Roman"/>
                        </a:rPr>
                        <a:t>І</a:t>
                      </a:r>
                      <a:r>
                        <a:rPr lang="en-US" sz="1600">
                          <a:latin typeface="Times New Roman"/>
                          <a:ea typeface="Times New Roman"/>
                          <a:cs typeface="Times New Roman"/>
                        </a:rPr>
                        <a:t>V </a:t>
                      </a:r>
                      <a:r>
                        <a:rPr lang="uk-UA" sz="1600">
                          <a:latin typeface="Times New Roman"/>
                          <a:ea typeface="Times New Roman"/>
                          <a:cs typeface="Times New Roman"/>
                        </a:rPr>
                        <a:t>посудина</a:t>
                      </a:r>
                    </a:p>
                    <a:p>
                      <a:pPr algn="ctr">
                        <a:lnSpc>
                          <a:spcPct val="100000"/>
                        </a:lnSpc>
                        <a:spcAft>
                          <a:spcPts val="0"/>
                        </a:spcAft>
                        <a:tabLst>
                          <a:tab pos="1600200" algn="l"/>
                        </a:tabLst>
                      </a:pPr>
                      <a:r>
                        <a:rPr lang="uk-UA" sz="1600">
                          <a:latin typeface="Times New Roman"/>
                          <a:ea typeface="Times New Roman"/>
                          <a:cs typeface="Times New Roman"/>
                        </a:rPr>
                        <a:t>(КОНТРОЛЬНА)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tabLst>
                          <a:tab pos="1600200" algn="l"/>
                        </a:tabLst>
                      </a:pPr>
                      <a:r>
                        <a:rPr lang="uk-UA" sz="1600" dirty="0">
                          <a:latin typeface="Times New Roman"/>
                          <a:ea typeface="Times New Roman"/>
                          <a:cs typeface="Times New Roman"/>
                        </a:rPr>
                        <a:t>Насіння у воді,є доступ повітря та тепло</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571472" y="3500438"/>
            <a:ext cx="7786742" cy="369332"/>
          </a:xfrm>
          <a:prstGeom prst="rect">
            <a:avLst/>
          </a:prstGeom>
          <a:noFill/>
        </p:spPr>
        <p:txBody>
          <a:bodyPr wrap="square" rtlCol="0">
            <a:spAutoFit/>
          </a:bodyPr>
          <a:lstStyle/>
          <a:p>
            <a:r>
              <a:rPr lang="uk-UA" b="1" dirty="0" smtClean="0"/>
              <a:t>Дослід проводити 6 днів. Здати фото звіти проведеної роботи.</a:t>
            </a:r>
            <a:endParaRPr lang="uk-UA" b="1" dirty="0"/>
          </a:p>
        </p:txBody>
      </p:sp>
      <p:sp>
        <p:nvSpPr>
          <p:cNvPr id="9" name="TextBox 8"/>
          <p:cNvSpPr txBox="1"/>
          <p:nvPr/>
        </p:nvSpPr>
        <p:spPr>
          <a:xfrm>
            <a:off x="1214414" y="3786190"/>
            <a:ext cx="6929486" cy="369332"/>
          </a:xfrm>
          <a:prstGeom prst="rect">
            <a:avLst/>
          </a:prstGeom>
          <a:noFill/>
        </p:spPr>
        <p:txBody>
          <a:bodyPr wrap="square" rtlCol="0">
            <a:spAutoFit/>
          </a:bodyPr>
          <a:lstStyle/>
          <a:p>
            <a:pPr algn="ctr"/>
            <a:r>
              <a:rPr lang="uk-UA" b="1" dirty="0" smtClean="0">
                <a:solidFill>
                  <a:srgbClr val="00B050"/>
                </a:solidFill>
              </a:rPr>
              <a:t>Приклад фото звіту</a:t>
            </a:r>
            <a:endParaRPr lang="uk-UA" b="1" dirty="0">
              <a:solidFill>
                <a:srgbClr val="00B050"/>
              </a:solidFill>
            </a:endParaRPr>
          </a:p>
        </p:txBody>
      </p:sp>
      <p:pic>
        <p:nvPicPr>
          <p:cNvPr id="35841" name="Picture 1" descr="C:\Users\Міша\Desktop\Сн.JPG"/>
          <p:cNvPicPr>
            <a:picLocks noChangeAspect="1" noChangeArrowheads="1"/>
          </p:cNvPicPr>
          <p:nvPr/>
        </p:nvPicPr>
        <p:blipFill>
          <a:blip r:embed="rId2"/>
          <a:srcRect/>
          <a:stretch>
            <a:fillRect/>
          </a:stretch>
        </p:blipFill>
        <p:spPr bwMode="auto">
          <a:xfrm>
            <a:off x="1857356" y="4143380"/>
            <a:ext cx="5715040" cy="245744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428604"/>
            <a:ext cx="8215370" cy="2062103"/>
          </a:xfrm>
          <a:prstGeom prst="rect">
            <a:avLst/>
          </a:prstGeom>
        </p:spPr>
        <p:txBody>
          <a:bodyPr wrap="square" anchor="t">
            <a:spAutoFit/>
          </a:bodyPr>
          <a:lstStyle/>
          <a:p>
            <a:pPr algn="ctr"/>
            <a:r>
              <a:rPr lang="ru-RU" sz="3200" b="1" dirty="0">
                <a:solidFill>
                  <a:srgbClr val="00B050"/>
                </a:solidFill>
              </a:rPr>
              <a:t>Правильно </a:t>
            </a:r>
            <a:r>
              <a:rPr lang="ru-RU" sz="3200" b="1" dirty="0" err="1">
                <a:solidFill>
                  <a:srgbClr val="00B050"/>
                </a:solidFill>
              </a:rPr>
              <a:t>підготувавши</a:t>
            </a:r>
            <a:r>
              <a:rPr lang="ru-RU" sz="3200" b="1" dirty="0">
                <a:solidFill>
                  <a:srgbClr val="00B050"/>
                </a:solidFill>
              </a:rPr>
              <a:t> </a:t>
            </a:r>
            <a:r>
              <a:rPr lang="ru-RU" sz="3200" b="1" dirty="0" err="1">
                <a:solidFill>
                  <a:srgbClr val="00B050"/>
                </a:solidFill>
              </a:rPr>
              <a:t>насіння</a:t>
            </a:r>
            <a:r>
              <a:rPr lang="ru-RU" sz="3200" b="1" dirty="0">
                <a:solidFill>
                  <a:srgbClr val="00B050"/>
                </a:solidFill>
              </a:rPr>
              <a:t>, </a:t>
            </a:r>
            <a:r>
              <a:rPr lang="ru-RU" sz="3200" b="1" dirty="0" err="1" smtClean="0">
                <a:solidFill>
                  <a:srgbClr val="00B050"/>
                </a:solidFill>
              </a:rPr>
              <a:t>Ви</a:t>
            </a:r>
            <a:r>
              <a:rPr lang="ru-RU" sz="3200" b="1" dirty="0" smtClean="0">
                <a:solidFill>
                  <a:srgbClr val="00B050"/>
                </a:solidFill>
              </a:rPr>
              <a:t> </a:t>
            </a:r>
            <a:r>
              <a:rPr lang="ru-RU" sz="3200" b="1" dirty="0" err="1">
                <a:solidFill>
                  <a:srgbClr val="00B050"/>
                </a:solidFill>
              </a:rPr>
              <a:t>отримаєте</a:t>
            </a:r>
            <a:r>
              <a:rPr lang="ru-RU" sz="3200" b="1" dirty="0">
                <a:solidFill>
                  <a:srgbClr val="00B050"/>
                </a:solidFill>
              </a:rPr>
              <a:t> </a:t>
            </a:r>
            <a:r>
              <a:rPr lang="ru-RU" sz="3200" b="1" dirty="0" err="1">
                <a:solidFill>
                  <a:srgbClr val="00B050"/>
                </a:solidFill>
              </a:rPr>
              <a:t>здорову</a:t>
            </a:r>
            <a:r>
              <a:rPr lang="ru-RU" sz="3200" b="1" dirty="0">
                <a:solidFill>
                  <a:srgbClr val="00B050"/>
                </a:solidFill>
              </a:rPr>
              <a:t> </a:t>
            </a:r>
            <a:r>
              <a:rPr lang="ru-RU" sz="3200" b="1" dirty="0" err="1">
                <a:solidFill>
                  <a:srgbClr val="00B050"/>
                </a:solidFill>
              </a:rPr>
              <a:t>і</a:t>
            </a:r>
            <a:r>
              <a:rPr lang="ru-RU" sz="3200" b="1" dirty="0">
                <a:solidFill>
                  <a:srgbClr val="00B050"/>
                </a:solidFill>
              </a:rPr>
              <a:t> </a:t>
            </a:r>
            <a:r>
              <a:rPr lang="ru-RU" sz="3200" b="1" dirty="0" err="1">
                <a:solidFill>
                  <a:srgbClr val="00B050"/>
                </a:solidFill>
              </a:rPr>
              <a:t>сильну</a:t>
            </a:r>
            <a:r>
              <a:rPr lang="ru-RU" sz="3200" b="1" dirty="0">
                <a:solidFill>
                  <a:srgbClr val="00B050"/>
                </a:solidFill>
              </a:rPr>
              <a:t> </a:t>
            </a:r>
            <a:r>
              <a:rPr lang="ru-RU" sz="3200" b="1" dirty="0" err="1">
                <a:solidFill>
                  <a:srgbClr val="00B050"/>
                </a:solidFill>
              </a:rPr>
              <a:t>розсаду</a:t>
            </a:r>
            <a:r>
              <a:rPr lang="ru-RU" sz="3200" b="1" dirty="0">
                <a:solidFill>
                  <a:srgbClr val="00B050"/>
                </a:solidFill>
              </a:rPr>
              <a:t>, яка в </a:t>
            </a:r>
            <a:r>
              <a:rPr lang="ru-RU" sz="3200" b="1" dirty="0" err="1">
                <a:solidFill>
                  <a:srgbClr val="00B050"/>
                </a:solidFill>
              </a:rPr>
              <a:t>майбутньому</a:t>
            </a:r>
            <a:r>
              <a:rPr lang="ru-RU" sz="3200" b="1" dirty="0">
                <a:solidFill>
                  <a:srgbClr val="00B050"/>
                </a:solidFill>
              </a:rPr>
              <a:t> </a:t>
            </a:r>
            <a:r>
              <a:rPr lang="ru-RU" sz="3200" b="1" dirty="0" err="1">
                <a:solidFill>
                  <a:srgbClr val="00B050"/>
                </a:solidFill>
              </a:rPr>
              <a:t>дасть</a:t>
            </a:r>
            <a:r>
              <a:rPr lang="ru-RU" sz="3200" b="1" dirty="0">
                <a:solidFill>
                  <a:srgbClr val="00B050"/>
                </a:solidFill>
              </a:rPr>
              <a:t> </a:t>
            </a:r>
            <a:r>
              <a:rPr lang="ru-RU" sz="3200" b="1" dirty="0" err="1">
                <a:solidFill>
                  <a:srgbClr val="00B050"/>
                </a:solidFill>
              </a:rPr>
              <a:t>якісний</a:t>
            </a:r>
            <a:r>
              <a:rPr lang="ru-RU" sz="3200" b="1" dirty="0">
                <a:solidFill>
                  <a:srgbClr val="00B050"/>
                </a:solidFill>
              </a:rPr>
              <a:t> урожай.</a:t>
            </a:r>
            <a:endParaRPr lang="uk-UA" sz="3200" b="1" dirty="0">
              <a:solidFill>
                <a:srgbClr val="00B050"/>
              </a:solidFill>
            </a:endParaRPr>
          </a:p>
        </p:txBody>
      </p:sp>
      <p:pic>
        <p:nvPicPr>
          <p:cNvPr id="34818" name="Picture 2" descr="C:\Users\Міша\Pictures\Без названия (9).jpg"/>
          <p:cNvPicPr>
            <a:picLocks noChangeAspect="1" noChangeArrowheads="1"/>
          </p:cNvPicPr>
          <p:nvPr/>
        </p:nvPicPr>
        <p:blipFill>
          <a:blip r:embed="rId2"/>
          <a:srcRect/>
          <a:stretch>
            <a:fillRect/>
          </a:stretch>
        </p:blipFill>
        <p:spPr bwMode="auto">
          <a:xfrm>
            <a:off x="714348" y="2714620"/>
            <a:ext cx="3643338" cy="2233622"/>
          </a:xfrm>
          <a:prstGeom prst="rect">
            <a:avLst/>
          </a:prstGeom>
          <a:noFill/>
        </p:spPr>
      </p:pic>
      <p:pic>
        <p:nvPicPr>
          <p:cNvPr id="34819" name="Picture 3" descr="C:\Users\Міша\Pictures\Без названия (10).jpg"/>
          <p:cNvPicPr>
            <a:picLocks noChangeAspect="1" noChangeArrowheads="1"/>
          </p:cNvPicPr>
          <p:nvPr/>
        </p:nvPicPr>
        <p:blipFill>
          <a:blip r:embed="rId3"/>
          <a:srcRect/>
          <a:stretch>
            <a:fillRect/>
          </a:stretch>
        </p:blipFill>
        <p:spPr bwMode="auto">
          <a:xfrm>
            <a:off x="4643438" y="2714620"/>
            <a:ext cx="3588662" cy="2286016"/>
          </a:xfrm>
          <a:prstGeom prst="rect">
            <a:avLst/>
          </a:prstGeom>
          <a:noFill/>
        </p:spPr>
      </p:pic>
      <p:sp>
        <p:nvSpPr>
          <p:cNvPr id="7" name="TextBox 6"/>
          <p:cNvSpPr txBox="1"/>
          <p:nvPr/>
        </p:nvSpPr>
        <p:spPr>
          <a:xfrm>
            <a:off x="1214414" y="5286388"/>
            <a:ext cx="6215106" cy="707886"/>
          </a:xfrm>
          <a:prstGeom prst="rect">
            <a:avLst/>
          </a:prstGeom>
          <a:noFill/>
        </p:spPr>
        <p:txBody>
          <a:bodyPr wrap="square" rtlCol="0">
            <a:spAutoFit/>
          </a:bodyPr>
          <a:lstStyle/>
          <a:p>
            <a:pPr algn="ctr"/>
            <a:r>
              <a:rPr lang="uk-UA" sz="4000" b="1" u="sng" dirty="0" smtClean="0">
                <a:solidFill>
                  <a:srgbClr val="00B050"/>
                </a:solidFill>
              </a:rPr>
              <a:t>Дякую за увагу</a:t>
            </a:r>
            <a:endParaRPr lang="uk-UA" sz="4000" b="1" u="sng" dirty="0">
              <a:solidFill>
                <a:srgbClr val="00B05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descr="C:\Users\Міша\Pictures\Без названия (2).jpg"/>
          <p:cNvPicPr>
            <a:picLocks noChangeAspect="1" noChangeArrowheads="1"/>
          </p:cNvPicPr>
          <p:nvPr/>
        </p:nvPicPr>
        <p:blipFill>
          <a:blip r:embed="rId2"/>
          <a:srcRect/>
          <a:stretch>
            <a:fillRect/>
          </a:stretch>
        </p:blipFill>
        <p:spPr bwMode="auto">
          <a:xfrm>
            <a:off x="857224" y="4643446"/>
            <a:ext cx="3536855" cy="1819277"/>
          </a:xfrm>
          <a:prstGeom prst="rect">
            <a:avLst/>
          </a:prstGeom>
          <a:noFill/>
        </p:spPr>
      </p:pic>
      <p:sp>
        <p:nvSpPr>
          <p:cNvPr id="6" name="TextBox 5"/>
          <p:cNvSpPr txBox="1"/>
          <p:nvPr/>
        </p:nvSpPr>
        <p:spPr>
          <a:xfrm>
            <a:off x="785786" y="428604"/>
            <a:ext cx="7572428" cy="523220"/>
          </a:xfrm>
          <a:prstGeom prst="rect">
            <a:avLst/>
          </a:prstGeom>
          <a:noFill/>
        </p:spPr>
        <p:txBody>
          <a:bodyPr wrap="square" rtlCol="0">
            <a:spAutoFit/>
          </a:bodyPr>
          <a:lstStyle/>
          <a:p>
            <a:pPr algn="ctr" fontAlgn="base"/>
            <a:r>
              <a:rPr lang="uk-UA" sz="2800" b="1" u="sng" dirty="0">
                <a:solidFill>
                  <a:srgbClr val="00B050"/>
                </a:solidFill>
              </a:rPr>
              <a:t>Вибір насіння</a:t>
            </a:r>
          </a:p>
        </p:txBody>
      </p:sp>
      <p:sp>
        <p:nvSpPr>
          <p:cNvPr id="12" name="TextBox 11"/>
          <p:cNvSpPr txBox="1"/>
          <p:nvPr/>
        </p:nvSpPr>
        <p:spPr>
          <a:xfrm>
            <a:off x="500034" y="1000108"/>
            <a:ext cx="8072494" cy="3754874"/>
          </a:xfrm>
          <a:prstGeom prst="rect">
            <a:avLst/>
          </a:prstGeom>
          <a:noFill/>
        </p:spPr>
        <p:txBody>
          <a:bodyPr wrap="square" rtlCol="0">
            <a:spAutoFit/>
          </a:bodyPr>
          <a:lstStyle/>
          <a:p>
            <a:pPr algn="just" fontAlgn="base"/>
            <a:r>
              <a:rPr lang="uk-UA" sz="2000" dirty="0" smtClean="0"/>
              <a:t>Рекомендується </a:t>
            </a:r>
            <a:r>
              <a:rPr lang="uk-UA" sz="2000" dirty="0"/>
              <a:t>купувати насіння перевірених і тих, що добре зарекомендували себе, виробників. </a:t>
            </a:r>
            <a:r>
              <a:rPr lang="uk-UA" sz="2000" dirty="0" smtClean="0"/>
              <a:t>Це </a:t>
            </a:r>
            <a:r>
              <a:rPr lang="uk-UA" sz="2000" dirty="0"/>
              <a:t>насіння вітчизняного виробника (Садиба Центр, СЦ Традиція, </a:t>
            </a:r>
            <a:r>
              <a:rPr lang="en-US" sz="2000" dirty="0" err="1"/>
              <a:t>Seedera</a:t>
            </a:r>
            <a:r>
              <a:rPr lang="en-US" sz="2000" dirty="0"/>
              <a:t>) </a:t>
            </a:r>
            <a:r>
              <a:rPr lang="uk-UA" sz="2000" dirty="0"/>
              <a:t>і закордонного (</a:t>
            </a:r>
            <a:r>
              <a:rPr lang="en-US" sz="2000" dirty="0" err="1"/>
              <a:t>Nunhems</a:t>
            </a:r>
            <a:r>
              <a:rPr lang="en-US" sz="2000" dirty="0"/>
              <a:t>, </a:t>
            </a:r>
            <a:r>
              <a:rPr lang="en-US" sz="2000" dirty="0" err="1"/>
              <a:t>Syngenta</a:t>
            </a:r>
            <a:r>
              <a:rPr lang="en-US" sz="2000" dirty="0"/>
              <a:t>, </a:t>
            </a:r>
            <a:r>
              <a:rPr lang="en-US" sz="2000" dirty="0" err="1"/>
              <a:t>Seminis</a:t>
            </a:r>
            <a:r>
              <a:rPr lang="en-US" sz="2000" dirty="0"/>
              <a:t>, </a:t>
            </a:r>
            <a:r>
              <a:rPr lang="en-US" sz="2000" dirty="0" err="1"/>
              <a:t>Satimex</a:t>
            </a:r>
            <a:r>
              <a:rPr lang="en-US" sz="2000" dirty="0"/>
              <a:t>, </a:t>
            </a:r>
            <a:r>
              <a:rPr lang="en-US" sz="2000" dirty="0" err="1"/>
              <a:t>Rijk</a:t>
            </a:r>
            <a:r>
              <a:rPr lang="en-US" sz="2000" dirty="0"/>
              <a:t> </a:t>
            </a:r>
            <a:r>
              <a:rPr lang="en-US" sz="2000" dirty="0" err="1"/>
              <a:t>Zwaan</a:t>
            </a:r>
            <a:r>
              <a:rPr lang="en-US" sz="2000" dirty="0"/>
              <a:t>, GSN). </a:t>
            </a:r>
            <a:r>
              <a:rPr lang="uk-UA" sz="2000" dirty="0"/>
              <a:t>Вони проходять ретельне сортування та обробку. Є насіння </a:t>
            </a:r>
            <a:r>
              <a:rPr lang="uk-UA" sz="2000" dirty="0" err="1" smtClean="0"/>
              <a:t>дражоване</a:t>
            </a:r>
            <a:r>
              <a:rPr lang="uk-UA" sz="2000" dirty="0" smtClean="0"/>
              <a:t>, яке </a:t>
            </a:r>
            <a:r>
              <a:rPr lang="uk-UA" sz="2000" dirty="0"/>
              <a:t>не потребують ніяких додаткових процедур.</a:t>
            </a:r>
          </a:p>
          <a:p>
            <a:pPr algn="just" fontAlgn="base"/>
            <a:r>
              <a:rPr lang="uk-UA" sz="2000" dirty="0"/>
              <a:t>Особливо уважно слід ставитися до посівного матеріалу, зібраного власноруч або придбаного у приватних колекціонерів. Таке насіння потребує обов'язкового знезараження та інших процедур. Розповімо про них детальніше.</a:t>
            </a:r>
          </a:p>
          <a:p>
            <a:pPr algn="just"/>
            <a:endParaRPr lang="uk-UA" dirty="0"/>
          </a:p>
        </p:txBody>
      </p:sp>
      <p:pic>
        <p:nvPicPr>
          <p:cNvPr id="1030" name="Picture 6" descr="C:\Users\Міша\Pictures\images.jpg"/>
          <p:cNvPicPr>
            <a:picLocks noChangeAspect="1" noChangeArrowheads="1"/>
          </p:cNvPicPr>
          <p:nvPr/>
        </p:nvPicPr>
        <p:blipFill>
          <a:blip r:embed="rId3"/>
          <a:srcRect/>
          <a:stretch>
            <a:fillRect/>
          </a:stretch>
        </p:blipFill>
        <p:spPr bwMode="auto">
          <a:xfrm>
            <a:off x="4643438" y="4643446"/>
            <a:ext cx="3357586" cy="1833563"/>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7158" y="285728"/>
            <a:ext cx="8286808" cy="523220"/>
          </a:xfrm>
          <a:prstGeom prst="rect">
            <a:avLst/>
          </a:prstGeom>
          <a:noFill/>
        </p:spPr>
        <p:txBody>
          <a:bodyPr wrap="square" rtlCol="0">
            <a:spAutoFit/>
          </a:bodyPr>
          <a:lstStyle/>
          <a:p>
            <a:pPr algn="ctr"/>
            <a:r>
              <a:rPr lang="uk-UA" sz="2800" b="1" u="sng" dirty="0">
                <a:solidFill>
                  <a:srgbClr val="00B050"/>
                </a:solidFill>
              </a:rPr>
              <a:t>Відбір і калібрування </a:t>
            </a:r>
            <a:r>
              <a:rPr lang="uk-UA" sz="2800" b="1" u="sng" dirty="0" smtClean="0">
                <a:solidFill>
                  <a:srgbClr val="00B050"/>
                </a:solidFill>
              </a:rPr>
              <a:t>насіння</a:t>
            </a:r>
            <a:endParaRPr lang="uk-UA" sz="2800" u="sng" dirty="0">
              <a:solidFill>
                <a:srgbClr val="00B050"/>
              </a:solidFill>
            </a:endParaRPr>
          </a:p>
        </p:txBody>
      </p:sp>
      <p:sp>
        <p:nvSpPr>
          <p:cNvPr id="5" name="TextBox 4"/>
          <p:cNvSpPr txBox="1"/>
          <p:nvPr/>
        </p:nvSpPr>
        <p:spPr>
          <a:xfrm>
            <a:off x="571472" y="857232"/>
            <a:ext cx="8001056" cy="2862322"/>
          </a:xfrm>
          <a:prstGeom prst="rect">
            <a:avLst/>
          </a:prstGeom>
          <a:noFill/>
        </p:spPr>
        <p:txBody>
          <a:bodyPr wrap="square" rtlCol="0">
            <a:spAutoFit/>
          </a:bodyPr>
          <a:lstStyle/>
          <a:p>
            <a:pPr algn="just" fontAlgn="base"/>
            <a:r>
              <a:rPr lang="uk-UA" dirty="0" smtClean="0"/>
              <a:t> </a:t>
            </a:r>
            <a:r>
              <a:rPr lang="uk-UA" sz="2000" dirty="0"/>
              <a:t>Нестиглі й нежиттєздатні насіння можуть не зійти або дати слабкі сходи. Сили й час будуть витрачені даремно. </a:t>
            </a:r>
          </a:p>
          <a:p>
            <a:pPr algn="just" fontAlgn="base"/>
            <a:r>
              <a:rPr lang="uk-UA" sz="2000" dirty="0"/>
              <a:t>Для масової перевірки насіння на якість </a:t>
            </a:r>
            <a:r>
              <a:rPr lang="uk-UA" sz="2000" dirty="0" smtClean="0"/>
              <a:t>проводять калібрування </a:t>
            </a:r>
            <a:r>
              <a:rPr lang="uk-UA" sz="2000" dirty="0"/>
              <a:t>у такий спосіб. У 100 </a:t>
            </a:r>
            <a:r>
              <a:rPr lang="uk-UA" sz="2000" dirty="0" err="1" smtClean="0"/>
              <a:t>мл</a:t>
            </a:r>
            <a:r>
              <a:rPr lang="uk-UA" sz="2000" dirty="0" smtClean="0"/>
              <a:t>. </a:t>
            </a:r>
            <a:r>
              <a:rPr lang="uk-UA" sz="2000" dirty="0"/>
              <a:t>звичайної чистої води розводять 3-5 г кухонної солі. В отриманий розчин засипають насіння і залишають на 10 хвилин. Порожні й легкі спливуть вгору, а зрілі опустяться на дно. </a:t>
            </a:r>
            <a:r>
              <a:rPr lang="uk-UA" sz="2000" dirty="0" err="1" smtClean="0"/>
              <a:t>Спливле</a:t>
            </a:r>
            <a:r>
              <a:rPr lang="uk-UA" sz="2000" dirty="0" smtClean="0"/>
              <a:t> </a:t>
            </a:r>
            <a:r>
              <a:rPr lang="uk-UA" sz="2000" dirty="0"/>
              <a:t>насіння викидають, а </a:t>
            </a:r>
            <a:r>
              <a:rPr lang="uk-UA" sz="2000" dirty="0" smtClean="0"/>
              <a:t>те, </a:t>
            </a:r>
            <a:r>
              <a:rPr lang="uk-UA" sz="2000" dirty="0"/>
              <a:t>що </a:t>
            </a:r>
            <a:r>
              <a:rPr lang="uk-UA" sz="2000" dirty="0" smtClean="0"/>
              <a:t>опустилося </a:t>
            </a:r>
            <a:r>
              <a:rPr lang="uk-UA" sz="2000" dirty="0"/>
              <a:t>на дно, збирають і </a:t>
            </a:r>
            <a:r>
              <a:rPr lang="uk-UA" sz="2000" dirty="0" smtClean="0"/>
              <a:t>просушують та використовують </a:t>
            </a:r>
            <a:r>
              <a:rPr lang="uk-UA" sz="2000" dirty="0"/>
              <a:t>для </a:t>
            </a:r>
            <a:r>
              <a:rPr lang="uk-UA" sz="2000" dirty="0" smtClean="0"/>
              <a:t>посіву.</a:t>
            </a:r>
            <a:endParaRPr lang="uk-UA" sz="2000" dirty="0"/>
          </a:p>
        </p:txBody>
      </p:sp>
      <p:pic>
        <p:nvPicPr>
          <p:cNvPr id="27650" name="Picture 2" descr="C:\Users\Міша\Pictures\Без названия (3).jpg"/>
          <p:cNvPicPr>
            <a:picLocks noChangeAspect="1" noChangeArrowheads="1"/>
          </p:cNvPicPr>
          <p:nvPr/>
        </p:nvPicPr>
        <p:blipFill>
          <a:blip r:embed="rId2"/>
          <a:srcRect/>
          <a:stretch>
            <a:fillRect/>
          </a:stretch>
        </p:blipFill>
        <p:spPr bwMode="auto">
          <a:xfrm>
            <a:off x="2285984" y="3714752"/>
            <a:ext cx="4714908" cy="288866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7158" y="285728"/>
            <a:ext cx="8286808" cy="584775"/>
          </a:xfrm>
          <a:prstGeom prst="rect">
            <a:avLst/>
          </a:prstGeom>
          <a:noFill/>
        </p:spPr>
        <p:txBody>
          <a:bodyPr wrap="square" rtlCol="0">
            <a:spAutoFit/>
          </a:bodyPr>
          <a:lstStyle/>
          <a:p>
            <a:pPr algn="ctr" fontAlgn="base"/>
            <a:r>
              <a:rPr lang="uk-UA" sz="3200" b="1" u="sng" dirty="0" smtClean="0">
                <a:solidFill>
                  <a:srgbClr val="00B050"/>
                </a:solidFill>
              </a:rPr>
              <a:t>Способи підготовка </a:t>
            </a:r>
            <a:r>
              <a:rPr lang="uk-UA" sz="3200" b="1" u="sng" dirty="0">
                <a:solidFill>
                  <a:srgbClr val="00B050"/>
                </a:solidFill>
              </a:rPr>
              <a:t>насіння до сівби</a:t>
            </a:r>
          </a:p>
        </p:txBody>
      </p:sp>
      <p:sp>
        <p:nvSpPr>
          <p:cNvPr id="7" name="TextBox 6"/>
          <p:cNvSpPr txBox="1"/>
          <p:nvPr/>
        </p:nvSpPr>
        <p:spPr>
          <a:xfrm>
            <a:off x="3929058" y="1857364"/>
            <a:ext cx="4429156" cy="3877985"/>
          </a:xfrm>
          <a:prstGeom prst="rect">
            <a:avLst/>
          </a:prstGeom>
          <a:noFill/>
        </p:spPr>
        <p:txBody>
          <a:bodyPr wrap="square" rtlCol="0">
            <a:spAutoFit/>
          </a:bodyPr>
          <a:lstStyle/>
          <a:p>
            <a:pPr>
              <a:spcBef>
                <a:spcPts val="600"/>
              </a:spcBef>
              <a:spcAft>
                <a:spcPts val="600"/>
              </a:spcAft>
              <a:buFont typeface="Wingdings" pitchFamily="2" charset="2"/>
              <a:buChar char="Ø"/>
            </a:pPr>
            <a:r>
              <a:rPr lang="uk-UA" sz="2400" dirty="0"/>
              <a:t>Барботування</a:t>
            </a:r>
          </a:p>
          <a:p>
            <a:pPr>
              <a:spcBef>
                <a:spcPts val="600"/>
              </a:spcBef>
              <a:spcAft>
                <a:spcPts val="600"/>
              </a:spcAft>
              <a:buFont typeface="Wingdings" pitchFamily="2" charset="2"/>
              <a:buChar char="Ø"/>
            </a:pPr>
            <a:r>
              <a:rPr lang="uk-UA" sz="2400" dirty="0"/>
              <a:t>Знезараження</a:t>
            </a:r>
          </a:p>
          <a:p>
            <a:pPr>
              <a:spcBef>
                <a:spcPts val="600"/>
              </a:spcBef>
              <a:spcAft>
                <a:spcPts val="600"/>
              </a:spcAft>
              <a:buFont typeface="Wingdings" pitchFamily="2" charset="2"/>
              <a:buChar char="Ø"/>
            </a:pPr>
            <a:r>
              <a:rPr lang="uk-UA" sz="2400" dirty="0"/>
              <a:t>Прогрівання насіння</a:t>
            </a:r>
          </a:p>
          <a:p>
            <a:pPr>
              <a:spcBef>
                <a:spcPts val="600"/>
              </a:spcBef>
              <a:spcAft>
                <a:spcPts val="600"/>
              </a:spcAft>
              <a:buFont typeface="Wingdings" pitchFamily="2" charset="2"/>
              <a:buChar char="Ø"/>
            </a:pPr>
            <a:r>
              <a:rPr lang="uk-UA" sz="2400" dirty="0"/>
              <a:t>Загартовування насіння</a:t>
            </a:r>
          </a:p>
          <a:p>
            <a:pPr>
              <a:spcBef>
                <a:spcPts val="600"/>
              </a:spcBef>
              <a:spcAft>
                <a:spcPts val="600"/>
              </a:spcAft>
              <a:buFont typeface="Wingdings" pitchFamily="2" charset="2"/>
              <a:buChar char="Ø"/>
            </a:pPr>
            <a:r>
              <a:rPr lang="uk-UA" sz="2400" dirty="0"/>
              <a:t>Замочування в стимуляторах зростання</a:t>
            </a:r>
          </a:p>
          <a:p>
            <a:pPr>
              <a:spcBef>
                <a:spcPts val="600"/>
              </a:spcBef>
              <a:spcAft>
                <a:spcPts val="600"/>
              </a:spcAft>
              <a:buFont typeface="Wingdings" pitchFamily="2" charset="2"/>
              <a:buChar char="Ø"/>
            </a:pPr>
            <a:r>
              <a:rPr lang="uk-UA" sz="2400" dirty="0"/>
              <a:t>Пророщування</a:t>
            </a:r>
          </a:p>
          <a:p>
            <a:pPr>
              <a:spcBef>
                <a:spcPts val="600"/>
              </a:spcBef>
              <a:spcAft>
                <a:spcPts val="600"/>
              </a:spcAft>
            </a:pPr>
            <a:endParaRPr lang="uk-UA" dirty="0"/>
          </a:p>
        </p:txBody>
      </p:sp>
      <p:pic>
        <p:nvPicPr>
          <p:cNvPr id="27651" name="Picture 3" descr="C:\Users\Міша\Desktop\С.JPG"/>
          <p:cNvPicPr>
            <a:picLocks noChangeAspect="1" noChangeArrowheads="1"/>
          </p:cNvPicPr>
          <p:nvPr/>
        </p:nvPicPr>
        <p:blipFill>
          <a:blip r:embed="rId2"/>
          <a:srcRect/>
          <a:stretch>
            <a:fillRect/>
          </a:stretch>
        </p:blipFill>
        <p:spPr bwMode="auto">
          <a:xfrm>
            <a:off x="357158" y="928670"/>
            <a:ext cx="3352800" cy="52197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7158" y="142852"/>
            <a:ext cx="8286808" cy="584775"/>
          </a:xfrm>
          <a:prstGeom prst="rect">
            <a:avLst/>
          </a:prstGeom>
          <a:noFill/>
        </p:spPr>
        <p:txBody>
          <a:bodyPr wrap="square" rtlCol="0">
            <a:spAutoFit/>
          </a:bodyPr>
          <a:lstStyle/>
          <a:p>
            <a:pPr algn="ctr">
              <a:spcBef>
                <a:spcPts val="600"/>
              </a:spcBef>
              <a:spcAft>
                <a:spcPts val="600"/>
              </a:spcAft>
            </a:pPr>
            <a:r>
              <a:rPr lang="uk-UA" sz="3200" b="1" u="sng" dirty="0" smtClean="0">
                <a:solidFill>
                  <a:srgbClr val="00B050"/>
                </a:solidFill>
              </a:rPr>
              <a:t>Барботування</a:t>
            </a:r>
            <a:endParaRPr lang="uk-UA" sz="3200" b="1" u="sng" dirty="0">
              <a:solidFill>
                <a:srgbClr val="00B050"/>
              </a:solidFill>
            </a:endParaRPr>
          </a:p>
        </p:txBody>
      </p:sp>
      <p:sp>
        <p:nvSpPr>
          <p:cNvPr id="5" name="TextBox 4"/>
          <p:cNvSpPr txBox="1"/>
          <p:nvPr/>
        </p:nvSpPr>
        <p:spPr>
          <a:xfrm>
            <a:off x="285720" y="714356"/>
            <a:ext cx="5715040" cy="5940088"/>
          </a:xfrm>
          <a:prstGeom prst="rect">
            <a:avLst/>
          </a:prstGeom>
          <a:noFill/>
        </p:spPr>
        <p:txBody>
          <a:bodyPr wrap="square" rtlCol="0">
            <a:spAutoFit/>
          </a:bodyPr>
          <a:lstStyle/>
          <a:p>
            <a:pPr algn="just" fontAlgn="base"/>
            <a:r>
              <a:rPr lang="ru-RU" sz="2000" dirty="0" err="1"/>
              <a:t>Це</a:t>
            </a:r>
            <a:r>
              <a:rPr lang="ru-RU" sz="2000" dirty="0"/>
              <a:t> </a:t>
            </a:r>
            <a:r>
              <a:rPr lang="ru-RU" sz="2000" dirty="0" err="1"/>
              <a:t>обробка</a:t>
            </a:r>
            <a:r>
              <a:rPr lang="ru-RU" sz="2000" dirty="0"/>
              <a:t> </a:t>
            </a:r>
            <a:r>
              <a:rPr lang="ru-RU" sz="2000" dirty="0" err="1"/>
              <a:t>насіння</a:t>
            </a:r>
            <a:r>
              <a:rPr lang="ru-RU" sz="2000" dirty="0"/>
              <a:t> у </a:t>
            </a:r>
            <a:r>
              <a:rPr lang="ru-RU" sz="2000" dirty="0" err="1"/>
              <a:t>воді</a:t>
            </a:r>
            <a:r>
              <a:rPr lang="ru-RU" sz="2000" dirty="0"/>
              <a:t>, </a:t>
            </a:r>
            <a:r>
              <a:rPr lang="ru-RU" sz="2000" dirty="0" err="1"/>
              <a:t>насичення</a:t>
            </a:r>
            <a:r>
              <a:rPr lang="ru-RU" sz="2000" dirty="0"/>
              <a:t> </a:t>
            </a:r>
            <a:r>
              <a:rPr lang="ru-RU" sz="2000" dirty="0" err="1"/>
              <a:t>його</a:t>
            </a:r>
            <a:r>
              <a:rPr lang="ru-RU" sz="2000" dirty="0"/>
              <a:t> </a:t>
            </a:r>
            <a:r>
              <a:rPr lang="ru-RU" sz="2000" dirty="0" smtClean="0"/>
              <a:t>киснем. </a:t>
            </a:r>
            <a:r>
              <a:rPr lang="ru-RU" sz="2000" dirty="0" err="1" smtClean="0"/>
              <a:t>Прискорює</a:t>
            </a:r>
            <a:r>
              <a:rPr lang="ru-RU" sz="2000" dirty="0" smtClean="0"/>
              <a:t> </a:t>
            </a:r>
            <a:r>
              <a:rPr lang="ru-RU" sz="2000" dirty="0" err="1"/>
              <a:t>появу</a:t>
            </a:r>
            <a:r>
              <a:rPr lang="ru-RU" sz="2000" dirty="0"/>
              <a:t> </a:t>
            </a:r>
            <a:r>
              <a:rPr lang="ru-RU" sz="2000" dirty="0" err="1"/>
              <a:t>сходів</a:t>
            </a:r>
            <a:r>
              <a:rPr lang="ru-RU" sz="2000" dirty="0"/>
              <a:t> </a:t>
            </a:r>
            <a:r>
              <a:rPr lang="ru-RU" sz="2000" dirty="0" err="1"/>
              <a:t>і</a:t>
            </a:r>
            <a:r>
              <a:rPr lang="ru-RU" sz="2000" dirty="0"/>
              <a:t> </a:t>
            </a:r>
            <a:r>
              <a:rPr lang="ru-RU" sz="2000" dirty="0" err="1"/>
              <a:t>підвищує</a:t>
            </a:r>
            <a:r>
              <a:rPr lang="ru-RU" sz="2000" dirty="0"/>
              <a:t> </a:t>
            </a:r>
            <a:r>
              <a:rPr lang="ru-RU" sz="2000" dirty="0" err="1"/>
              <a:t>схожість</a:t>
            </a:r>
            <a:r>
              <a:rPr lang="ru-RU" sz="2000" dirty="0"/>
              <a:t> </a:t>
            </a:r>
            <a:r>
              <a:rPr lang="ru-RU" sz="2000" dirty="0" err="1"/>
              <a:t>насіння</a:t>
            </a:r>
            <a:r>
              <a:rPr lang="ru-RU" sz="2000" dirty="0"/>
              <a:t>, особливо тих, </a:t>
            </a:r>
            <a:r>
              <a:rPr lang="ru-RU" sz="2000" dirty="0" err="1"/>
              <a:t>які</a:t>
            </a:r>
            <a:r>
              <a:rPr lang="ru-RU" sz="2000" dirty="0"/>
              <a:t> </a:t>
            </a:r>
            <a:r>
              <a:rPr lang="ru-RU" sz="2000" dirty="0" err="1"/>
              <a:t>важко</a:t>
            </a:r>
            <a:r>
              <a:rPr lang="ru-RU" sz="2000" dirty="0"/>
              <a:t> </a:t>
            </a:r>
            <a:r>
              <a:rPr lang="ru-RU" sz="2000" dirty="0" err="1"/>
              <a:t>сходять</a:t>
            </a:r>
            <a:r>
              <a:rPr lang="ru-RU" sz="2000" dirty="0"/>
              <a:t>. </a:t>
            </a:r>
          </a:p>
          <a:p>
            <a:pPr algn="just" fontAlgn="base"/>
            <a:r>
              <a:rPr lang="ru-RU" sz="2000" dirty="0"/>
              <a:t>Для </a:t>
            </a:r>
            <a:r>
              <a:rPr lang="ru-RU" sz="2000" dirty="0" err="1"/>
              <a:t>виконання</a:t>
            </a:r>
            <a:r>
              <a:rPr lang="ru-RU" sz="2000" dirty="0"/>
              <a:t> </a:t>
            </a:r>
            <a:r>
              <a:rPr lang="ru-RU" sz="2000" dirty="0" err="1"/>
              <a:t>процедури</a:t>
            </a:r>
            <a:r>
              <a:rPr lang="ru-RU" sz="2000" dirty="0"/>
              <a:t> </a:t>
            </a:r>
            <a:r>
              <a:rPr lang="ru-RU" sz="2000" dirty="0" err="1"/>
              <a:t>знадобиться</a:t>
            </a:r>
            <a:r>
              <a:rPr lang="ru-RU" sz="2000" dirty="0"/>
              <a:t> </a:t>
            </a:r>
            <a:r>
              <a:rPr lang="ru-RU" sz="2000" dirty="0" err="1"/>
              <a:t>акваріумний</a:t>
            </a:r>
            <a:r>
              <a:rPr lang="ru-RU" sz="2000" dirty="0"/>
              <a:t> </a:t>
            </a:r>
            <a:r>
              <a:rPr lang="ru-RU" sz="2000" dirty="0" err="1"/>
              <a:t>компресор</a:t>
            </a:r>
            <a:r>
              <a:rPr lang="ru-RU" sz="2000" dirty="0"/>
              <a:t>. У </a:t>
            </a:r>
            <a:r>
              <a:rPr lang="ru-RU" sz="2000" dirty="0" err="1"/>
              <a:t>високу</a:t>
            </a:r>
            <a:r>
              <a:rPr lang="ru-RU" sz="2000" dirty="0"/>
              <a:t> </a:t>
            </a:r>
            <a:r>
              <a:rPr lang="ru-RU" sz="2000" dirty="0" err="1"/>
              <a:t>скляну</a:t>
            </a:r>
            <a:r>
              <a:rPr lang="ru-RU" sz="2000" dirty="0"/>
              <a:t> банку </a:t>
            </a:r>
            <a:r>
              <a:rPr lang="ru-RU" sz="2000" dirty="0" err="1"/>
              <a:t>наливається</a:t>
            </a:r>
            <a:r>
              <a:rPr lang="ru-RU" sz="2000" dirty="0"/>
              <a:t> тепла вода на 2/3 </a:t>
            </a:r>
            <a:r>
              <a:rPr lang="ru-RU" sz="2000" dirty="0" err="1"/>
              <a:t>об'єму</a:t>
            </a:r>
            <a:r>
              <a:rPr lang="ru-RU" sz="2000" dirty="0"/>
              <a:t>. </a:t>
            </a:r>
            <a:r>
              <a:rPr lang="ru-RU" sz="2000" dirty="0" err="1"/>
              <a:t>Насіння</a:t>
            </a:r>
            <a:r>
              <a:rPr lang="ru-RU" sz="2000" dirty="0"/>
              <a:t> </a:t>
            </a:r>
            <a:r>
              <a:rPr lang="ru-RU" sz="2000" dirty="0" err="1"/>
              <a:t>поміщаються</a:t>
            </a:r>
            <a:r>
              <a:rPr lang="ru-RU" sz="2000" dirty="0"/>
              <a:t> в банку в марлевому, </a:t>
            </a:r>
            <a:r>
              <a:rPr lang="ru-RU" sz="2000" dirty="0" err="1"/>
              <a:t>нещільно</a:t>
            </a:r>
            <a:r>
              <a:rPr lang="ru-RU" sz="2000" dirty="0"/>
              <a:t> </a:t>
            </a:r>
            <a:r>
              <a:rPr lang="ru-RU" sz="2000" dirty="0" err="1"/>
              <a:t>зав'язаному</a:t>
            </a:r>
            <a:r>
              <a:rPr lang="ru-RU" sz="2000" dirty="0"/>
              <a:t>, </a:t>
            </a:r>
            <a:r>
              <a:rPr lang="ru-RU" sz="2000" dirty="0" err="1"/>
              <a:t>мішечку</a:t>
            </a:r>
            <a:r>
              <a:rPr lang="ru-RU" sz="2000" dirty="0"/>
              <a:t>. Шланг </a:t>
            </a:r>
            <a:r>
              <a:rPr lang="ru-RU" sz="2000" dirty="0" err="1"/>
              <a:t>компресора</a:t>
            </a:r>
            <a:r>
              <a:rPr lang="ru-RU" sz="2000" dirty="0"/>
              <a:t> </a:t>
            </a:r>
            <a:r>
              <a:rPr lang="ru-RU" sz="2000" dirty="0" err="1"/>
              <a:t>з</a:t>
            </a:r>
            <a:r>
              <a:rPr lang="ru-RU" sz="2000" dirty="0"/>
              <a:t> наконечником </a:t>
            </a:r>
            <a:r>
              <a:rPr lang="ru-RU" sz="2000" dirty="0" err="1"/>
              <a:t>опускається</a:t>
            </a:r>
            <a:r>
              <a:rPr lang="ru-RU" sz="2000" dirty="0"/>
              <a:t> на дно. </a:t>
            </a:r>
            <a:r>
              <a:rPr lang="ru-RU" sz="2000" dirty="0" err="1"/>
              <a:t>Тривалість</a:t>
            </a:r>
            <a:r>
              <a:rPr lang="ru-RU" sz="2000" dirty="0"/>
              <a:t> </a:t>
            </a:r>
            <a:r>
              <a:rPr lang="ru-RU" sz="2000" dirty="0" err="1"/>
              <a:t>барботування</a:t>
            </a:r>
            <a:r>
              <a:rPr lang="ru-RU" sz="2000" dirty="0"/>
              <a:t> для </a:t>
            </a:r>
            <a:r>
              <a:rPr lang="ru-RU" sz="2000" dirty="0" err="1"/>
              <a:t>різного</a:t>
            </a:r>
            <a:r>
              <a:rPr lang="ru-RU" sz="2000" dirty="0"/>
              <a:t> </a:t>
            </a:r>
            <a:r>
              <a:rPr lang="ru-RU" sz="2000" dirty="0" err="1"/>
              <a:t>насіння</a:t>
            </a:r>
            <a:r>
              <a:rPr lang="ru-RU" sz="2000" dirty="0"/>
              <a:t> </a:t>
            </a:r>
            <a:r>
              <a:rPr lang="ru-RU" sz="2000" dirty="0" err="1"/>
              <a:t>різна</a:t>
            </a:r>
            <a:r>
              <a:rPr lang="ru-RU" sz="2000" dirty="0"/>
              <a:t>:</a:t>
            </a:r>
          </a:p>
          <a:p>
            <a:pPr algn="just" fontAlgn="base">
              <a:buFont typeface="Wingdings" pitchFamily="2" charset="2"/>
              <a:buChar char="ü"/>
            </a:pPr>
            <a:r>
              <a:rPr lang="ru-RU" sz="2000" dirty="0">
                <a:solidFill>
                  <a:srgbClr val="00B050"/>
                </a:solidFill>
              </a:rPr>
              <a:t>редис - 8-10 год;</a:t>
            </a:r>
          </a:p>
          <a:p>
            <a:pPr algn="just" fontAlgn="base">
              <a:buFont typeface="Wingdings" pitchFamily="2" charset="2"/>
              <a:buChar char="ü"/>
            </a:pPr>
            <a:r>
              <a:rPr lang="ru-RU" sz="2000" dirty="0" err="1">
                <a:solidFill>
                  <a:srgbClr val="00B050"/>
                </a:solidFill>
              </a:rPr>
              <a:t>огірки</a:t>
            </a:r>
            <a:r>
              <a:rPr lang="ru-RU" sz="2000" dirty="0">
                <a:solidFill>
                  <a:srgbClr val="00B050"/>
                </a:solidFill>
              </a:rPr>
              <a:t>, </a:t>
            </a:r>
            <a:r>
              <a:rPr lang="ru-RU" sz="2000" dirty="0" err="1">
                <a:solidFill>
                  <a:srgbClr val="00B050"/>
                </a:solidFill>
              </a:rPr>
              <a:t>томати</a:t>
            </a:r>
            <a:r>
              <a:rPr lang="ru-RU" sz="2000" dirty="0">
                <a:solidFill>
                  <a:srgbClr val="00B050"/>
                </a:solidFill>
              </a:rPr>
              <a:t> - 15-20 год;</a:t>
            </a:r>
          </a:p>
          <a:p>
            <a:pPr algn="just" fontAlgn="base">
              <a:buFont typeface="Wingdings" pitchFamily="2" charset="2"/>
              <a:buChar char="ü"/>
            </a:pPr>
            <a:r>
              <a:rPr lang="ru-RU" sz="2000" dirty="0" err="1">
                <a:solidFill>
                  <a:srgbClr val="00B050"/>
                </a:solidFill>
              </a:rPr>
              <a:t>перець</a:t>
            </a:r>
            <a:r>
              <a:rPr lang="ru-RU" sz="2000" dirty="0">
                <a:solidFill>
                  <a:srgbClr val="00B050"/>
                </a:solidFill>
              </a:rPr>
              <a:t> - 24-36 год;</a:t>
            </a:r>
          </a:p>
          <a:p>
            <a:pPr algn="just" fontAlgn="base">
              <a:buFont typeface="Wingdings" pitchFamily="2" charset="2"/>
              <a:buChar char="ü"/>
            </a:pPr>
            <a:r>
              <a:rPr lang="ru-RU" sz="2000" dirty="0" err="1">
                <a:solidFill>
                  <a:srgbClr val="00B050"/>
                </a:solidFill>
              </a:rPr>
              <a:t>морква</a:t>
            </a:r>
            <a:r>
              <a:rPr lang="ru-RU" sz="2000" dirty="0">
                <a:solidFill>
                  <a:srgbClr val="00B050"/>
                </a:solidFill>
              </a:rPr>
              <a:t>, </a:t>
            </a:r>
            <a:r>
              <a:rPr lang="ru-RU" sz="2000" dirty="0" err="1">
                <a:solidFill>
                  <a:srgbClr val="00B050"/>
                </a:solidFill>
              </a:rPr>
              <a:t>буряк</a:t>
            </a:r>
            <a:r>
              <a:rPr lang="ru-RU" sz="2000" dirty="0">
                <a:solidFill>
                  <a:srgbClr val="00B050"/>
                </a:solidFill>
              </a:rPr>
              <a:t>, цибуля, петрушка, </a:t>
            </a:r>
            <a:r>
              <a:rPr lang="ru-RU" sz="2000" dirty="0" err="1">
                <a:solidFill>
                  <a:srgbClr val="00B050"/>
                </a:solidFill>
              </a:rPr>
              <a:t>селера</a:t>
            </a:r>
            <a:r>
              <a:rPr lang="ru-RU" sz="2000" dirty="0">
                <a:solidFill>
                  <a:srgbClr val="00B050"/>
                </a:solidFill>
              </a:rPr>
              <a:t> - 20-24 год;</a:t>
            </a:r>
          </a:p>
          <a:p>
            <a:pPr algn="just" fontAlgn="base">
              <a:buFont typeface="Wingdings" pitchFamily="2" charset="2"/>
              <a:buChar char="ü"/>
            </a:pPr>
            <a:r>
              <a:rPr lang="ru-RU" sz="2000" dirty="0">
                <a:solidFill>
                  <a:srgbClr val="00B050"/>
                </a:solidFill>
              </a:rPr>
              <a:t>кавун - 24-48 год.</a:t>
            </a:r>
          </a:p>
          <a:p>
            <a:pPr algn="just"/>
            <a:endParaRPr lang="uk-UA" sz="2000" dirty="0"/>
          </a:p>
        </p:txBody>
      </p:sp>
      <p:pic>
        <p:nvPicPr>
          <p:cNvPr id="28674" name="Picture 2" descr="C:\Users\Міша\Pictures\Без названия (4).jpg"/>
          <p:cNvPicPr>
            <a:picLocks noChangeAspect="1" noChangeArrowheads="1"/>
          </p:cNvPicPr>
          <p:nvPr/>
        </p:nvPicPr>
        <p:blipFill>
          <a:blip r:embed="rId2"/>
          <a:srcRect/>
          <a:stretch>
            <a:fillRect/>
          </a:stretch>
        </p:blipFill>
        <p:spPr bwMode="auto">
          <a:xfrm>
            <a:off x="6357950" y="3357562"/>
            <a:ext cx="1847850" cy="2466975"/>
          </a:xfrm>
          <a:prstGeom prst="rect">
            <a:avLst/>
          </a:prstGeom>
          <a:noFill/>
        </p:spPr>
      </p:pic>
      <p:pic>
        <p:nvPicPr>
          <p:cNvPr id="28675" name="Picture 3" descr="C:\Users\Міша\Pictures\Без названия (5).jpg"/>
          <p:cNvPicPr>
            <a:picLocks noChangeAspect="1" noChangeArrowheads="1"/>
          </p:cNvPicPr>
          <p:nvPr/>
        </p:nvPicPr>
        <p:blipFill>
          <a:blip r:embed="rId3"/>
          <a:srcRect/>
          <a:stretch>
            <a:fillRect/>
          </a:stretch>
        </p:blipFill>
        <p:spPr bwMode="auto">
          <a:xfrm>
            <a:off x="6072198" y="1285860"/>
            <a:ext cx="2486025" cy="183832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0"/>
            <a:ext cx="8286808" cy="584775"/>
          </a:xfrm>
          <a:prstGeom prst="rect">
            <a:avLst/>
          </a:prstGeom>
          <a:noFill/>
        </p:spPr>
        <p:txBody>
          <a:bodyPr wrap="square" rtlCol="0">
            <a:spAutoFit/>
          </a:bodyPr>
          <a:lstStyle/>
          <a:p>
            <a:pPr algn="ctr">
              <a:spcBef>
                <a:spcPts val="600"/>
              </a:spcBef>
              <a:spcAft>
                <a:spcPts val="600"/>
              </a:spcAft>
            </a:pPr>
            <a:r>
              <a:rPr lang="uk-UA" sz="3200" b="1" u="sng" dirty="0" smtClean="0">
                <a:solidFill>
                  <a:srgbClr val="00B050"/>
                </a:solidFill>
              </a:rPr>
              <a:t>Знезараження</a:t>
            </a:r>
            <a:endParaRPr lang="uk-UA" sz="3200" b="1" u="sng" dirty="0">
              <a:solidFill>
                <a:srgbClr val="00B050"/>
              </a:solidFill>
            </a:endParaRPr>
          </a:p>
        </p:txBody>
      </p:sp>
      <p:sp>
        <p:nvSpPr>
          <p:cNvPr id="5" name="TextBox 4"/>
          <p:cNvSpPr txBox="1"/>
          <p:nvPr/>
        </p:nvSpPr>
        <p:spPr>
          <a:xfrm>
            <a:off x="285720" y="571480"/>
            <a:ext cx="8429684" cy="4093428"/>
          </a:xfrm>
          <a:prstGeom prst="rect">
            <a:avLst/>
          </a:prstGeom>
          <a:noFill/>
        </p:spPr>
        <p:txBody>
          <a:bodyPr wrap="square" rtlCol="0">
            <a:spAutoFit/>
          </a:bodyPr>
          <a:lstStyle/>
          <a:p>
            <a:pPr algn="just" fontAlgn="base"/>
            <a:r>
              <a:rPr lang="uk-UA" sz="2000" dirty="0" smtClean="0"/>
              <a:t>За </a:t>
            </a:r>
            <a:r>
              <a:rPr lang="uk-UA" sz="2000" dirty="0"/>
              <a:t>допомогою </a:t>
            </a:r>
            <a:r>
              <a:rPr lang="uk-UA" sz="2000" dirty="0" smtClean="0"/>
              <a:t>цієї процедури </a:t>
            </a:r>
            <a:r>
              <a:rPr lang="uk-UA" sz="2000" dirty="0"/>
              <a:t>можна уникнути багатьох небезпечних хвороб рослин. Протруювання або знезараження виконується сухим або вологим способом.</a:t>
            </a:r>
          </a:p>
          <a:p>
            <a:pPr algn="just" fontAlgn="base"/>
            <a:r>
              <a:rPr lang="uk-UA" sz="2000" dirty="0"/>
              <a:t>При сухому знезараженні насіння припудрюють порошком фунгіциду широкого спектра дії. Дуже добре підходить для цього </a:t>
            </a:r>
            <a:r>
              <a:rPr lang="uk-UA" sz="2000" dirty="0" err="1"/>
              <a:t>Фундазол</a:t>
            </a:r>
            <a:r>
              <a:rPr lang="uk-UA" sz="2000" dirty="0"/>
              <a:t>. </a:t>
            </a:r>
          </a:p>
          <a:p>
            <a:pPr algn="just" fontAlgn="base"/>
            <a:r>
              <a:rPr lang="uk-UA" sz="2000" dirty="0"/>
              <a:t>Для протруювання вологим способом насіння замочують </a:t>
            </a:r>
            <a:r>
              <a:rPr lang="uk-UA" sz="2000" dirty="0" smtClean="0"/>
              <a:t>в </a:t>
            </a:r>
            <a:r>
              <a:rPr lang="uk-UA" sz="2000" dirty="0"/>
              <a:t>1% розчин марганцівки. Там вони витримуються 20-30 хвилин. Після цього промиваються чистою проточною водою. Замість марганцівки можна </a:t>
            </a:r>
            <a:r>
              <a:rPr lang="uk-UA" sz="2000" dirty="0" smtClean="0"/>
              <a:t>використовувати </a:t>
            </a:r>
            <a:r>
              <a:rPr lang="uk-UA" sz="2000" dirty="0"/>
              <a:t>2-3% перекис </a:t>
            </a:r>
            <a:r>
              <a:rPr lang="uk-UA" sz="2000" dirty="0" smtClean="0"/>
              <a:t>водню або розчини </a:t>
            </a:r>
            <a:r>
              <a:rPr lang="uk-UA" sz="2000" dirty="0"/>
              <a:t>фунгіцидів </a:t>
            </a:r>
            <a:r>
              <a:rPr lang="uk-UA" sz="2000" dirty="0" smtClean="0"/>
              <a:t>згідно </a:t>
            </a:r>
            <a:r>
              <a:rPr lang="uk-UA" sz="2000" dirty="0"/>
              <a:t>з інструкцією. Після знезараження насіння підсушують і висівають в ґрунт.</a:t>
            </a:r>
          </a:p>
          <a:p>
            <a:pPr algn="just"/>
            <a:endParaRPr lang="uk-UA" sz="2000" dirty="0"/>
          </a:p>
        </p:txBody>
      </p:sp>
      <p:pic>
        <p:nvPicPr>
          <p:cNvPr id="29698" name="Picture 2" descr="C:\Users\Міша\Pictures\1549193863_sredstva-dlya-obezzarazhivaniya-semyan.jpg"/>
          <p:cNvPicPr>
            <a:picLocks noChangeAspect="1" noChangeArrowheads="1"/>
          </p:cNvPicPr>
          <p:nvPr/>
        </p:nvPicPr>
        <p:blipFill>
          <a:blip r:embed="rId2"/>
          <a:srcRect/>
          <a:stretch>
            <a:fillRect/>
          </a:stretch>
        </p:blipFill>
        <p:spPr bwMode="auto">
          <a:xfrm>
            <a:off x="785786" y="4357694"/>
            <a:ext cx="3810000" cy="2290763"/>
          </a:xfrm>
          <a:prstGeom prst="rect">
            <a:avLst/>
          </a:prstGeom>
          <a:noFill/>
        </p:spPr>
      </p:pic>
      <p:pic>
        <p:nvPicPr>
          <p:cNvPr id="29699" name="Picture 3" descr="C:\Users\Міша\Pictures\images (1).jpg"/>
          <p:cNvPicPr>
            <a:picLocks noChangeAspect="1" noChangeArrowheads="1"/>
          </p:cNvPicPr>
          <p:nvPr/>
        </p:nvPicPr>
        <p:blipFill>
          <a:blip r:embed="rId3"/>
          <a:srcRect/>
          <a:stretch>
            <a:fillRect/>
          </a:stretch>
        </p:blipFill>
        <p:spPr bwMode="auto">
          <a:xfrm>
            <a:off x="4929190" y="4357694"/>
            <a:ext cx="3071834" cy="232255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0"/>
            <a:ext cx="8286808" cy="584775"/>
          </a:xfrm>
          <a:prstGeom prst="rect">
            <a:avLst/>
          </a:prstGeom>
          <a:noFill/>
        </p:spPr>
        <p:txBody>
          <a:bodyPr wrap="square" rtlCol="0">
            <a:spAutoFit/>
          </a:bodyPr>
          <a:lstStyle/>
          <a:p>
            <a:pPr algn="ctr">
              <a:spcBef>
                <a:spcPts val="600"/>
              </a:spcBef>
              <a:spcAft>
                <a:spcPts val="600"/>
              </a:spcAft>
            </a:pPr>
            <a:r>
              <a:rPr lang="uk-UA" sz="3200" b="1" u="sng" dirty="0" smtClean="0">
                <a:solidFill>
                  <a:srgbClr val="00B050"/>
                </a:solidFill>
              </a:rPr>
              <a:t>Прогрівання насіння</a:t>
            </a:r>
            <a:endParaRPr lang="uk-UA" sz="3200" b="1" u="sng" dirty="0">
              <a:solidFill>
                <a:srgbClr val="00B050"/>
              </a:solidFill>
            </a:endParaRPr>
          </a:p>
        </p:txBody>
      </p:sp>
      <p:sp>
        <p:nvSpPr>
          <p:cNvPr id="5" name="TextBox 4"/>
          <p:cNvSpPr txBox="1"/>
          <p:nvPr/>
        </p:nvSpPr>
        <p:spPr>
          <a:xfrm>
            <a:off x="285720" y="571480"/>
            <a:ext cx="8429684" cy="3170099"/>
          </a:xfrm>
          <a:prstGeom prst="rect">
            <a:avLst/>
          </a:prstGeom>
          <a:noFill/>
        </p:spPr>
        <p:txBody>
          <a:bodyPr wrap="square" rtlCol="0">
            <a:spAutoFit/>
          </a:bodyPr>
          <a:lstStyle/>
          <a:p>
            <a:pPr algn="just" fontAlgn="base"/>
            <a:r>
              <a:rPr lang="uk-UA" sz="2000" dirty="0"/>
              <a:t>Простий і надійний спосіб знезаражування </a:t>
            </a:r>
            <a:r>
              <a:rPr lang="uk-UA" sz="2000" dirty="0" smtClean="0"/>
              <a:t>насіння. Вважається</a:t>
            </a:r>
            <a:r>
              <a:rPr lang="uk-UA" sz="2000" dirty="0"/>
              <a:t>, що прогрівання збільшує кількість жіночих квітів на рослинах, тим самим збільшуючи врожайність. Насіння поміщають в марлеві мішечки й опускають в термос з водою, підігрітою до 48-50 ° С на 25 хвилин. Після цього відразу ж опускають мішечок в місткість з холодною водою на кілька хвилин. Потім насіння просушують і висівають в той же день.</a:t>
            </a:r>
          </a:p>
          <a:p>
            <a:pPr algn="just" fontAlgn="base"/>
            <a:r>
              <a:rPr lang="uk-UA" sz="2000" dirty="0"/>
              <a:t>Використовують і сухе прогрівання насіння. Для цього </a:t>
            </a:r>
            <a:r>
              <a:rPr lang="uk-UA" sz="2000" dirty="0" smtClean="0"/>
              <a:t>використовують духовку, лампу розжарювання, батареї </a:t>
            </a:r>
            <a:r>
              <a:rPr lang="uk-UA" sz="2000" dirty="0"/>
              <a:t>опалення.</a:t>
            </a:r>
          </a:p>
          <a:p>
            <a:pPr algn="just"/>
            <a:endParaRPr lang="uk-UA" sz="2000" dirty="0"/>
          </a:p>
        </p:txBody>
      </p:sp>
      <p:pic>
        <p:nvPicPr>
          <p:cNvPr id="30722" name="Picture 2" descr="C:\Users\Міша\Pictures\podgotovkaiobrabotkasemyanpertsaperedpos_9696B2E4.jpg"/>
          <p:cNvPicPr>
            <a:picLocks noChangeAspect="1" noChangeArrowheads="1"/>
          </p:cNvPicPr>
          <p:nvPr/>
        </p:nvPicPr>
        <p:blipFill>
          <a:blip r:embed="rId2"/>
          <a:srcRect/>
          <a:stretch>
            <a:fillRect/>
          </a:stretch>
        </p:blipFill>
        <p:spPr bwMode="auto">
          <a:xfrm>
            <a:off x="214282" y="3500438"/>
            <a:ext cx="4429156" cy="3086055"/>
          </a:xfrm>
          <a:prstGeom prst="rect">
            <a:avLst/>
          </a:prstGeom>
          <a:noFill/>
        </p:spPr>
      </p:pic>
      <p:pic>
        <p:nvPicPr>
          <p:cNvPr id="30723" name="Picture 3" descr="C:\Users\Міша\Pictures\Без названия (6).jpg"/>
          <p:cNvPicPr>
            <a:picLocks noChangeAspect="1" noChangeArrowheads="1"/>
          </p:cNvPicPr>
          <p:nvPr/>
        </p:nvPicPr>
        <p:blipFill>
          <a:blip r:embed="rId3"/>
          <a:srcRect/>
          <a:stretch>
            <a:fillRect/>
          </a:stretch>
        </p:blipFill>
        <p:spPr bwMode="auto">
          <a:xfrm>
            <a:off x="4857752" y="3500438"/>
            <a:ext cx="4101057" cy="307183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0"/>
            <a:ext cx="8286808" cy="584775"/>
          </a:xfrm>
          <a:prstGeom prst="rect">
            <a:avLst/>
          </a:prstGeom>
          <a:noFill/>
        </p:spPr>
        <p:txBody>
          <a:bodyPr wrap="square" rtlCol="0">
            <a:spAutoFit/>
          </a:bodyPr>
          <a:lstStyle/>
          <a:p>
            <a:pPr algn="ctr">
              <a:spcBef>
                <a:spcPts val="600"/>
              </a:spcBef>
              <a:spcAft>
                <a:spcPts val="600"/>
              </a:spcAft>
            </a:pPr>
            <a:r>
              <a:rPr lang="uk-UA" sz="3200" b="1" u="sng" dirty="0" smtClean="0">
                <a:solidFill>
                  <a:srgbClr val="00B050"/>
                </a:solidFill>
              </a:rPr>
              <a:t>Загартовування насіння</a:t>
            </a:r>
            <a:endParaRPr lang="uk-UA" sz="3200" b="1" u="sng" dirty="0">
              <a:solidFill>
                <a:srgbClr val="00B050"/>
              </a:solidFill>
            </a:endParaRPr>
          </a:p>
        </p:txBody>
      </p:sp>
      <p:sp>
        <p:nvSpPr>
          <p:cNvPr id="5" name="TextBox 4"/>
          <p:cNvSpPr txBox="1"/>
          <p:nvPr/>
        </p:nvSpPr>
        <p:spPr>
          <a:xfrm>
            <a:off x="285720" y="571480"/>
            <a:ext cx="8429684" cy="2862322"/>
          </a:xfrm>
          <a:prstGeom prst="rect">
            <a:avLst/>
          </a:prstGeom>
          <a:noFill/>
        </p:spPr>
        <p:txBody>
          <a:bodyPr wrap="square" rtlCol="0">
            <a:spAutoFit/>
          </a:bodyPr>
          <a:lstStyle/>
          <a:p>
            <a:pPr algn="just" fontAlgn="base"/>
            <a:r>
              <a:rPr lang="ru-RU" sz="2000" dirty="0"/>
              <a:t>Процедура </a:t>
            </a:r>
            <a:r>
              <a:rPr lang="ru-RU" sz="2000" dirty="0" err="1"/>
              <a:t>загартовування</a:t>
            </a:r>
            <a:r>
              <a:rPr lang="ru-RU" sz="2000" dirty="0"/>
              <a:t> </a:t>
            </a:r>
            <a:r>
              <a:rPr lang="ru-RU" sz="2000" dirty="0" err="1"/>
              <a:t>дозволяє</a:t>
            </a:r>
            <a:r>
              <a:rPr lang="ru-RU" sz="2000" dirty="0"/>
              <a:t> </a:t>
            </a:r>
            <a:r>
              <a:rPr lang="ru-RU" sz="2000" dirty="0" err="1"/>
              <a:t>зміцнити</a:t>
            </a:r>
            <a:r>
              <a:rPr lang="ru-RU" sz="2000" dirty="0"/>
              <a:t> </a:t>
            </a:r>
            <a:r>
              <a:rPr lang="ru-RU" sz="2000" dirty="0" err="1"/>
              <a:t>паростки</a:t>
            </a:r>
            <a:r>
              <a:rPr lang="ru-RU" sz="2000" dirty="0"/>
              <a:t> </a:t>
            </a:r>
            <a:r>
              <a:rPr lang="ru-RU" sz="2000" dirty="0" err="1"/>
              <a:t>й</a:t>
            </a:r>
            <a:r>
              <a:rPr lang="ru-RU" sz="2000" dirty="0"/>
              <a:t> </a:t>
            </a:r>
            <a:r>
              <a:rPr lang="ru-RU" sz="2000" dirty="0" err="1"/>
              <a:t>зробити</a:t>
            </a:r>
            <a:r>
              <a:rPr lang="ru-RU" sz="2000" dirty="0"/>
              <a:t> </a:t>
            </a:r>
            <a:r>
              <a:rPr lang="ru-RU" sz="2000" dirty="0" err="1"/>
              <a:t>їх</a:t>
            </a:r>
            <a:r>
              <a:rPr lang="ru-RU" sz="2000" dirty="0"/>
              <a:t> </a:t>
            </a:r>
            <a:r>
              <a:rPr lang="ru-RU" sz="2000" dirty="0" err="1"/>
              <a:t>стійкими</a:t>
            </a:r>
            <a:r>
              <a:rPr lang="ru-RU" sz="2000" dirty="0"/>
              <a:t> до </a:t>
            </a:r>
            <a:r>
              <a:rPr lang="ru-RU" sz="2000" dirty="0" err="1"/>
              <a:t>зниження</a:t>
            </a:r>
            <a:r>
              <a:rPr lang="ru-RU" sz="2000" dirty="0"/>
              <a:t> </a:t>
            </a:r>
            <a:r>
              <a:rPr lang="ru-RU" sz="2000" dirty="0" err="1"/>
              <a:t>температури</a:t>
            </a:r>
            <a:r>
              <a:rPr lang="ru-RU" sz="2000" dirty="0"/>
              <a:t> </a:t>
            </a:r>
            <a:r>
              <a:rPr lang="ru-RU" sz="2000" dirty="0" err="1"/>
              <a:t>навколишнього</a:t>
            </a:r>
            <a:r>
              <a:rPr lang="ru-RU" sz="2000" dirty="0"/>
              <a:t> </a:t>
            </a:r>
            <a:r>
              <a:rPr lang="ru-RU" sz="2000" dirty="0" err="1"/>
              <a:t>середовища</a:t>
            </a:r>
            <a:r>
              <a:rPr lang="ru-RU" sz="2000" dirty="0"/>
              <a:t>. </a:t>
            </a:r>
            <a:r>
              <a:rPr lang="ru-RU" sz="2000" dirty="0" err="1"/>
              <a:t>Насіння</a:t>
            </a:r>
            <a:r>
              <a:rPr lang="ru-RU" sz="2000" dirty="0"/>
              <a:t> </a:t>
            </a:r>
            <a:r>
              <a:rPr lang="ru-RU" sz="2000" dirty="0" err="1"/>
              <a:t>розкладають</a:t>
            </a:r>
            <a:r>
              <a:rPr lang="ru-RU" sz="2000" dirty="0"/>
              <a:t> на </a:t>
            </a:r>
            <a:r>
              <a:rPr lang="ru-RU" sz="2000" dirty="0" err="1"/>
              <a:t>зволоженій</a:t>
            </a:r>
            <a:r>
              <a:rPr lang="ru-RU" sz="2000" dirty="0"/>
              <a:t> </a:t>
            </a:r>
            <a:r>
              <a:rPr lang="ru-RU" sz="2000" dirty="0" err="1"/>
              <a:t>марлі</a:t>
            </a:r>
            <a:r>
              <a:rPr lang="ru-RU" sz="2000" dirty="0"/>
              <a:t> та </a:t>
            </a:r>
            <a:r>
              <a:rPr lang="ru-RU" sz="2000" dirty="0" err="1"/>
              <a:t>поміщають</a:t>
            </a:r>
            <a:r>
              <a:rPr lang="ru-RU" sz="2000" dirty="0"/>
              <a:t> в тепле </a:t>
            </a:r>
            <a:r>
              <a:rPr lang="ru-RU" sz="2000" dirty="0" err="1"/>
              <a:t>місце</a:t>
            </a:r>
            <a:r>
              <a:rPr lang="ru-RU" sz="2000" dirty="0"/>
              <a:t> на 1-3 </a:t>
            </a:r>
            <a:r>
              <a:rPr lang="ru-RU" sz="2000" dirty="0" err="1"/>
              <a:t>доби</a:t>
            </a:r>
            <a:r>
              <a:rPr lang="ru-RU" sz="2000" dirty="0"/>
              <a:t>, в </a:t>
            </a:r>
            <a:r>
              <a:rPr lang="ru-RU" sz="2000" dirty="0" err="1"/>
              <a:t>залежності</a:t>
            </a:r>
            <a:r>
              <a:rPr lang="ru-RU" sz="2000" dirty="0"/>
              <a:t> </a:t>
            </a:r>
            <a:r>
              <a:rPr lang="ru-RU" sz="2000" dirty="0" err="1"/>
              <a:t>від</a:t>
            </a:r>
            <a:r>
              <a:rPr lang="ru-RU" sz="2000" dirty="0"/>
              <a:t> виду </a:t>
            </a:r>
            <a:r>
              <a:rPr lang="ru-RU" sz="2000" dirty="0" err="1"/>
              <a:t>культури</a:t>
            </a:r>
            <a:r>
              <a:rPr lang="ru-RU" sz="2000" dirty="0"/>
              <a:t>. Коли </a:t>
            </a:r>
            <a:r>
              <a:rPr lang="ru-RU" sz="2000" dirty="0" err="1"/>
              <a:t>насіння</a:t>
            </a:r>
            <a:r>
              <a:rPr lang="ru-RU" sz="2000" dirty="0"/>
              <a:t> </a:t>
            </a:r>
            <a:r>
              <a:rPr lang="ru-RU" sz="2000" dirty="0" err="1"/>
              <a:t>почнуть</a:t>
            </a:r>
            <a:r>
              <a:rPr lang="ru-RU" sz="2000" dirty="0"/>
              <a:t> </a:t>
            </a:r>
            <a:r>
              <a:rPr lang="ru-RU" sz="2000" dirty="0" err="1"/>
              <a:t>прокльовується</a:t>
            </a:r>
            <a:r>
              <a:rPr lang="ru-RU" sz="2000" dirty="0"/>
              <a:t>, </a:t>
            </a:r>
            <a:r>
              <a:rPr lang="ru-RU" sz="2000" dirty="0" err="1"/>
              <a:t>їх</a:t>
            </a:r>
            <a:r>
              <a:rPr lang="ru-RU" sz="2000" dirty="0"/>
              <a:t> </a:t>
            </a:r>
            <a:r>
              <a:rPr lang="ru-RU" sz="2000" dirty="0" err="1"/>
              <a:t>необхідно</a:t>
            </a:r>
            <a:r>
              <a:rPr lang="ru-RU" sz="2000" dirty="0"/>
              <a:t> </a:t>
            </a:r>
            <a:r>
              <a:rPr lang="ru-RU" sz="2000" dirty="0" err="1"/>
              <a:t>помістити</a:t>
            </a:r>
            <a:r>
              <a:rPr lang="ru-RU" sz="2000" dirty="0"/>
              <a:t> в </a:t>
            </a:r>
            <a:r>
              <a:rPr lang="ru-RU" sz="2000" dirty="0" err="1"/>
              <a:t>холодне</a:t>
            </a:r>
            <a:r>
              <a:rPr lang="ru-RU" sz="2000" dirty="0"/>
              <a:t> </a:t>
            </a:r>
            <a:r>
              <a:rPr lang="ru-RU" sz="2000" dirty="0" err="1"/>
              <a:t>місце</a:t>
            </a:r>
            <a:r>
              <a:rPr lang="ru-RU" sz="2000" dirty="0"/>
              <a:t> </a:t>
            </a:r>
            <a:r>
              <a:rPr lang="ru-RU" sz="2000" dirty="0" err="1"/>
              <a:t>з</a:t>
            </a:r>
            <a:r>
              <a:rPr lang="ru-RU" sz="2000" dirty="0"/>
              <a:t> температурою 0 .. + 3 ° С. Там </a:t>
            </a:r>
            <a:r>
              <a:rPr lang="ru-RU" sz="2000" dirty="0" err="1"/>
              <a:t>їх</a:t>
            </a:r>
            <a:r>
              <a:rPr lang="ru-RU" sz="2000" dirty="0"/>
              <a:t> </a:t>
            </a:r>
            <a:r>
              <a:rPr lang="ru-RU" sz="2000" dirty="0" err="1"/>
              <a:t>залишають</a:t>
            </a:r>
            <a:r>
              <a:rPr lang="ru-RU" sz="2000" dirty="0"/>
              <a:t> на 18-20 годин, </a:t>
            </a:r>
            <a:r>
              <a:rPr lang="ru-RU" sz="2000" dirty="0" err="1"/>
              <a:t>потім</a:t>
            </a:r>
            <a:r>
              <a:rPr lang="ru-RU" sz="2000" dirty="0"/>
              <a:t> </a:t>
            </a:r>
            <a:r>
              <a:rPr lang="ru-RU" sz="2000" dirty="0" err="1"/>
              <a:t>заносять</a:t>
            </a:r>
            <a:r>
              <a:rPr lang="ru-RU" sz="2000" dirty="0"/>
              <a:t> в тепле </a:t>
            </a:r>
            <a:r>
              <a:rPr lang="ru-RU" sz="2000" dirty="0" err="1"/>
              <a:t>приміщення</a:t>
            </a:r>
            <a:r>
              <a:rPr lang="ru-RU" sz="2000" dirty="0"/>
              <a:t> на 6 годин. Цей цикл </a:t>
            </a:r>
            <a:r>
              <a:rPr lang="ru-RU" sz="2000" dirty="0" err="1"/>
              <a:t>повторюють</a:t>
            </a:r>
            <a:r>
              <a:rPr lang="ru-RU" sz="2000" dirty="0"/>
              <a:t> 5-7 </a:t>
            </a:r>
            <a:r>
              <a:rPr lang="ru-RU" sz="2000" dirty="0" err="1"/>
              <a:t>разів</a:t>
            </a:r>
            <a:r>
              <a:rPr lang="ru-RU" sz="2000" dirty="0"/>
              <a:t> на </a:t>
            </a:r>
            <a:r>
              <a:rPr lang="ru-RU" sz="2000" dirty="0" err="1"/>
              <a:t>протязі</a:t>
            </a:r>
            <a:r>
              <a:rPr lang="ru-RU" sz="2000" dirty="0"/>
              <a:t> </a:t>
            </a:r>
            <a:r>
              <a:rPr lang="ru-RU" sz="2000" dirty="0" err="1"/>
              <a:t>декількох</a:t>
            </a:r>
            <a:r>
              <a:rPr lang="ru-RU" sz="2000" dirty="0"/>
              <a:t> </a:t>
            </a:r>
            <a:r>
              <a:rPr lang="ru-RU" sz="2000" dirty="0" err="1"/>
              <a:t>днів</a:t>
            </a:r>
            <a:r>
              <a:rPr lang="ru-RU" sz="2000" dirty="0"/>
              <a:t>. </a:t>
            </a:r>
            <a:r>
              <a:rPr lang="ru-RU" sz="2000" dirty="0" err="1"/>
              <a:t>Розсада</a:t>
            </a:r>
            <a:r>
              <a:rPr lang="ru-RU" sz="2000" dirty="0"/>
              <a:t>, </a:t>
            </a:r>
            <a:r>
              <a:rPr lang="ru-RU" sz="2000" dirty="0" err="1"/>
              <a:t>отримана</a:t>
            </a:r>
            <a:r>
              <a:rPr lang="ru-RU" sz="2000" dirty="0"/>
              <a:t> </a:t>
            </a:r>
            <a:r>
              <a:rPr lang="ru-RU" sz="2000" dirty="0" err="1"/>
              <a:t>з</a:t>
            </a:r>
            <a:r>
              <a:rPr lang="ru-RU" sz="2000" dirty="0"/>
              <a:t> такого </a:t>
            </a:r>
            <a:r>
              <a:rPr lang="ru-RU" sz="2000" dirty="0" err="1"/>
              <a:t>насіння</a:t>
            </a:r>
            <a:r>
              <a:rPr lang="ru-RU" sz="2000" dirty="0"/>
              <a:t>, </a:t>
            </a:r>
            <a:r>
              <a:rPr lang="ru-RU" sz="2000" dirty="0" err="1"/>
              <a:t>може</a:t>
            </a:r>
            <a:r>
              <a:rPr lang="ru-RU" sz="2000" dirty="0"/>
              <a:t> бути </a:t>
            </a:r>
            <a:r>
              <a:rPr lang="ru-RU" sz="2000" dirty="0" err="1"/>
              <a:t>висаджена</a:t>
            </a:r>
            <a:r>
              <a:rPr lang="ru-RU" sz="2000" dirty="0"/>
              <a:t> в </a:t>
            </a:r>
            <a:r>
              <a:rPr lang="ru-RU" sz="2000" dirty="0" err="1"/>
              <a:t>ґрунт</a:t>
            </a:r>
            <a:r>
              <a:rPr lang="ru-RU" sz="2000" dirty="0"/>
              <a:t> </a:t>
            </a:r>
            <a:r>
              <a:rPr lang="ru-RU" sz="2000" dirty="0" err="1"/>
              <a:t>раніше</a:t>
            </a:r>
            <a:r>
              <a:rPr lang="ru-RU" sz="2000" dirty="0"/>
              <a:t>.</a:t>
            </a:r>
            <a:endParaRPr lang="uk-UA" sz="2000" dirty="0"/>
          </a:p>
        </p:txBody>
      </p:sp>
      <p:pic>
        <p:nvPicPr>
          <p:cNvPr id="31746" name="Picture 2" descr="C:\Users\Міша\Pictures\images (2).jpg"/>
          <p:cNvPicPr>
            <a:picLocks noChangeAspect="1" noChangeArrowheads="1"/>
          </p:cNvPicPr>
          <p:nvPr/>
        </p:nvPicPr>
        <p:blipFill>
          <a:blip r:embed="rId2"/>
          <a:srcRect/>
          <a:stretch>
            <a:fillRect/>
          </a:stretch>
        </p:blipFill>
        <p:spPr bwMode="auto">
          <a:xfrm>
            <a:off x="428596" y="3571876"/>
            <a:ext cx="3643338" cy="2571768"/>
          </a:xfrm>
          <a:prstGeom prst="rect">
            <a:avLst/>
          </a:prstGeom>
          <a:noFill/>
        </p:spPr>
      </p:pic>
      <p:pic>
        <p:nvPicPr>
          <p:cNvPr id="31747" name="Picture 3" descr="C:\Users\Міша\Pictures\post_5c251d0003081.jpg"/>
          <p:cNvPicPr>
            <a:picLocks noChangeAspect="1" noChangeArrowheads="1"/>
          </p:cNvPicPr>
          <p:nvPr/>
        </p:nvPicPr>
        <p:blipFill>
          <a:blip r:embed="rId3"/>
          <a:srcRect/>
          <a:stretch>
            <a:fillRect/>
          </a:stretch>
        </p:blipFill>
        <p:spPr bwMode="auto">
          <a:xfrm>
            <a:off x="4214810" y="3571876"/>
            <a:ext cx="3857652" cy="2564543"/>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0"/>
            <a:ext cx="8286808" cy="523220"/>
          </a:xfrm>
          <a:prstGeom prst="rect">
            <a:avLst/>
          </a:prstGeom>
          <a:noFill/>
        </p:spPr>
        <p:txBody>
          <a:bodyPr wrap="square" rtlCol="0">
            <a:spAutoFit/>
          </a:bodyPr>
          <a:lstStyle/>
          <a:p>
            <a:pPr algn="ctr">
              <a:spcBef>
                <a:spcPts val="600"/>
              </a:spcBef>
              <a:spcAft>
                <a:spcPts val="600"/>
              </a:spcAft>
            </a:pPr>
            <a:r>
              <a:rPr lang="uk-UA" sz="2800" b="1" u="sng" dirty="0" smtClean="0">
                <a:solidFill>
                  <a:srgbClr val="00B050"/>
                </a:solidFill>
              </a:rPr>
              <a:t>Замочування в стимуляторах зростання</a:t>
            </a:r>
            <a:endParaRPr lang="uk-UA" sz="2800" b="1" u="sng" dirty="0">
              <a:solidFill>
                <a:srgbClr val="00B050"/>
              </a:solidFill>
            </a:endParaRPr>
          </a:p>
        </p:txBody>
      </p:sp>
      <p:sp>
        <p:nvSpPr>
          <p:cNvPr id="5" name="TextBox 4"/>
          <p:cNvSpPr txBox="1"/>
          <p:nvPr/>
        </p:nvSpPr>
        <p:spPr>
          <a:xfrm>
            <a:off x="285720" y="571480"/>
            <a:ext cx="8429684" cy="2246769"/>
          </a:xfrm>
          <a:prstGeom prst="rect">
            <a:avLst/>
          </a:prstGeom>
          <a:noFill/>
        </p:spPr>
        <p:txBody>
          <a:bodyPr wrap="square" rtlCol="0">
            <a:spAutoFit/>
          </a:bodyPr>
          <a:lstStyle/>
          <a:p>
            <a:pPr algn="just" fontAlgn="base"/>
            <a:r>
              <a:rPr lang="uk-UA" sz="2000" dirty="0"/>
              <a:t>Ця процедура підвищує енергію проростання насіння, збільшує відсоток схожості. Проводити її рекомендується після знезараження і після відразу висівати в ґрунт. Хороші результати можна отримати, використовуючи препарати </a:t>
            </a:r>
            <a:r>
              <a:rPr lang="uk-UA" sz="2000" dirty="0" err="1"/>
              <a:t>Епін</a:t>
            </a:r>
            <a:r>
              <a:rPr lang="uk-UA" sz="2000" dirty="0"/>
              <a:t>, Циркон. Застосовують і народні засоби: настій деревної золи, медовий розчин. Можна не тільки замочувати насіння в стимуляторах зростання, але і пророщувати.</a:t>
            </a:r>
            <a:r>
              <a:rPr lang="ru-RU" sz="2000" dirty="0" smtClean="0"/>
              <a:t>.</a:t>
            </a:r>
            <a:endParaRPr lang="uk-UA" sz="2000" dirty="0"/>
          </a:p>
        </p:txBody>
      </p:sp>
      <p:pic>
        <p:nvPicPr>
          <p:cNvPr id="32770" name="Picture 2" descr="C:\Users\Міша\Pictures\1_13.jpg"/>
          <p:cNvPicPr>
            <a:picLocks noChangeAspect="1" noChangeArrowheads="1"/>
          </p:cNvPicPr>
          <p:nvPr/>
        </p:nvPicPr>
        <p:blipFill>
          <a:blip r:embed="rId2"/>
          <a:srcRect/>
          <a:stretch>
            <a:fillRect/>
          </a:stretch>
        </p:blipFill>
        <p:spPr bwMode="auto">
          <a:xfrm>
            <a:off x="428596" y="2928934"/>
            <a:ext cx="8286808" cy="364333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167</TotalTime>
  <Words>829</Words>
  <Application>Microsoft Office PowerPoint</Application>
  <PresentationFormat>Экран (4:3)</PresentationFormat>
  <Paragraphs>54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Эркер</vt:lpstr>
      <vt:lpstr>Підготовка насіння  овочевих культур до сівби</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Підготовка насіння  овочевих культур до сівби</dc:title>
  <dc:creator>Міша</dc:creator>
  <cp:lastModifiedBy>Міша</cp:lastModifiedBy>
  <cp:revision>16</cp:revision>
  <dcterms:created xsi:type="dcterms:W3CDTF">2022-10-03T14:43:52Z</dcterms:created>
  <dcterms:modified xsi:type="dcterms:W3CDTF">2022-10-03T17:31:08Z</dcterms:modified>
</cp:coreProperties>
</file>