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8920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983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4719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456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6673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942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613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8209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277989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18293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74856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4583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787072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39058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125197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64089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484047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870431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03362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359033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565488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000613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529015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886465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05465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smtClean="0"/>
              <a:t>08.03.2023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pPr rtl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976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30FEC4-55C8-B74D-C80A-A050AE11604D}"/>
              </a:ext>
            </a:extLst>
          </p:cNvPr>
          <p:cNvSpPr/>
          <p:nvPr/>
        </p:nvSpPr>
        <p:spPr>
          <a:xfrm>
            <a:off x="3897845" y="938119"/>
            <a:ext cx="6889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ЩЕПЛЕННЯ </a:t>
            </a:r>
          </a:p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ПЛОДОВИХ ДЕРЕВ </a:t>
            </a:r>
            <a:endParaRPr lang="uk-U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FCE6AB43-C2EA-D202-94B0-3E0EA2CF951C}"/>
              </a:ext>
            </a:extLst>
          </p:cNvPr>
          <p:cNvSpPr txBox="1"/>
          <p:nvPr/>
        </p:nvSpPr>
        <p:spPr>
          <a:xfrm>
            <a:off x="8336175" y="5443892"/>
            <a:ext cx="451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 майстер в/н</a:t>
            </a:r>
          </a:p>
          <a:p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Карпенко М.В.</a:t>
            </a:r>
          </a:p>
        </p:txBody>
      </p:sp>
      <p:pic>
        <p:nvPicPr>
          <p:cNvPr id="1071" name="Picture 47" descr="Як прищепити дерева навесні - основні методи та схеми">
            <a:extLst>
              <a:ext uri="{FF2B5EF4-FFF2-40B4-BE49-F238E27FC236}">
                <a16:creationId xmlns:a16="http://schemas.microsoft.com/office/drawing/2014/main" id="{B4A65B24-B933-CCB5-2409-02752735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66" y="3138422"/>
            <a:ext cx="4295720" cy="29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5242110" y="97173"/>
            <a:ext cx="5565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КОПУЛІРОВКА</a:t>
            </a:r>
          </a:p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РОЗЩІП</a:t>
            </a:r>
          </a:p>
        </p:txBody>
      </p:sp>
      <p:pic>
        <p:nvPicPr>
          <p:cNvPr id="9218" name="Picture 2" descr="Щеплення яблуні в розщіп: простий та універсальний метод щеплення, фото">
            <a:extLst>
              <a:ext uri="{FF2B5EF4-FFF2-40B4-BE49-F238E27FC236}">
                <a16:creationId xmlns:a16="http://schemas.microsoft.com/office/drawing/2014/main" id="{60207107-67B5-27AF-9FA3-260D08B8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15" y="2336756"/>
            <a:ext cx="4721888" cy="34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Щеплення розщіп і в виріз">
            <a:extLst>
              <a:ext uri="{FF2B5EF4-FFF2-40B4-BE49-F238E27FC236}">
                <a16:creationId xmlns:a16="http://schemas.microsoft.com/office/drawing/2014/main" id="{548F24DB-104D-92A0-5F15-64242713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6" y="325011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Щеплення дерев і чагарників: як оновити і перетворити сад без особливих  зусиль - SAY">
            <a:extLst>
              <a:ext uri="{FF2B5EF4-FFF2-40B4-BE49-F238E27FC236}">
                <a16:creationId xmlns:a16="http://schemas.microsoft.com/office/drawing/2014/main" id="{2C5CF58D-105A-BB27-0A1C-560C0D0F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70" y="2260556"/>
            <a:ext cx="3612716" cy="36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3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2455818" y="927825"/>
            <a:ext cx="82429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uk-UA" sz="3200" b="1" spc="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uk-UA" sz="3200" b="1" spc="-4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щ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uk-UA" sz="3200" b="1" spc="3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 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ід</a:t>
            </a:r>
            <a:r>
              <a:rPr lang="uk-UA" sz="3200" b="1" spc="-4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щ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uk-UA" sz="3200" b="1" spc="3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3200" b="1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3200" b="1" spc="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</a:t>
            </a:r>
            <a:r>
              <a:rPr lang="uk-UA" sz="3200" b="1" spc="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</a:t>
            </a:r>
            <a:r>
              <a:rPr lang="uk-UA" sz="3200" b="1" spc="4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3200" b="1" spc="-3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3200" b="1" spc="-2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spc="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3200" b="1" spc="-8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ю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ь с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</a:t>
            </a:r>
            <a:r>
              <a:rPr lang="uk-UA" sz="3200" b="1" spc="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ад</a:t>
            </a:r>
            <a:r>
              <a:rPr lang="uk-UA" sz="3200" b="1" spc="-8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32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uk-UA" sz="3200" b="1" spc="3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ари</a:t>
            </a:r>
            <a:r>
              <a:rPr lang="uk-UA" sz="3200" b="1" spc="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spc="8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3200" b="1" spc="-3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</a:t>
            </a:r>
            <a:r>
              <a:rPr lang="uk-UA" sz="3200" b="1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</a:t>
            </a:r>
            <a:r>
              <a:rPr lang="uk-UA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ію</a:t>
            </a:r>
            <a:endParaRPr lang="uk-UA" sz="32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C9A7D463-60C3-488C-1789-1510F6DC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62" y="2005043"/>
            <a:ext cx="7431196" cy="47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" name="Picture 32">
            <a:extLst>
              <a:ext uri="{FF2B5EF4-FFF2-40B4-BE49-F238E27FC236}">
                <a16:creationId xmlns:a16="http://schemas.microsoft.com/office/drawing/2014/main" id="{4416A8BA-A8D3-3A64-E5C2-35B6363A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2" y="2805830"/>
            <a:ext cx="3812540" cy="3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8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E81CB-BF96-317B-93D6-8925AA55EAB8}"/>
              </a:ext>
            </a:extLst>
          </p:cNvPr>
          <p:cNvSpPr txBox="1"/>
          <p:nvPr/>
        </p:nvSpPr>
        <p:spPr>
          <a:xfrm>
            <a:off x="1907177" y="2767280"/>
            <a:ext cx="8177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50059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74BB3316-0E85-BA62-E22F-13730C5ED636}"/>
              </a:ext>
            </a:extLst>
          </p:cNvPr>
          <p:cNvSpPr txBox="1"/>
          <p:nvPr/>
        </p:nvSpPr>
        <p:spPr>
          <a:xfrm>
            <a:off x="3469709" y="1235095"/>
            <a:ext cx="8577197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80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400" b="1" i="0" u="none" strike="noStrike" cap="none" normalizeH="0" baseline="0" noProof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ЩЕПЛЕННЯМ</a:t>
            </a:r>
            <a:r>
              <a:rPr kumimoji="0" lang="uk-UA" altLang="uk-UA" sz="2400" b="1" i="0" u="none" strike="noStrike" cap="none" normalizeH="0" baseline="0" noProof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uk-UA" altLang="uk-UA" sz="2400" b="0" i="0" u="none" strike="noStrike" cap="none" normalizeH="0" baseline="0" noProof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називають   операцію   по   з’єднанню   і зрощенню частин, узятих від різних рослин</a:t>
            </a:r>
            <a:r>
              <a:rPr kumimoji="0" lang="en-US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680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результаті виходить одна рослина, що складається з двох або кількох компонентів, зазвичай — з підщепи (нижньої частини отриманого рослини) і прищепи (верхньої частини)</a:t>
            </a:r>
            <a:r>
              <a:rPr kumimoji="0" lang="en-US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80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Прищепа — це сорт, який ми хочемо вирощувати</a:t>
            </a:r>
            <a:r>
              <a:rPr kumimoji="0" lang="en-US" altLang="uk-U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80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Підщепа - рослина, на яку прищеплюємо цей сорт</a:t>
            </a:r>
            <a:r>
              <a:rPr kumimoji="0" lang="en-US" altLang="uk-U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80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kumimoji="0" lang="uk-UA" altLang="uk-UA" sz="2400" b="0" i="0" u="none" strike="noStrike" cap="none" normalizeH="0" baseline="0" noProof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товбур може бути відсутнім повністю (щеплення в кореневу шийку) або бути висотою до 2 м і більше (щеплення на штамб</a:t>
            </a:r>
            <a:r>
              <a:rPr kumimoji="0" lang="en-US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81" name="Picture 33" descr="Літнє щеплення (окулірування) дерев і кущів | Фото і відео">
            <a:extLst>
              <a:ext uri="{FF2B5EF4-FFF2-40B4-BE49-F238E27FC236}">
                <a16:creationId xmlns:a16="http://schemas.microsoft.com/office/drawing/2014/main" id="{5E1973B0-1130-BD43-38F2-D171CC1B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5" y="176336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Поліпшене копулювання - зимовий спосіб щеплення дерев | Домовик">
            <a:extLst>
              <a:ext uri="{FF2B5EF4-FFF2-40B4-BE49-F238E27FC236}">
                <a16:creationId xmlns:a16="http://schemas.microsoft.com/office/drawing/2014/main" id="{C23181BA-5C02-0FAB-59D2-5C073CC9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8" y="3491958"/>
            <a:ext cx="1989941" cy="3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Садові прищепні ножі Due Buoi 202р SIN Італія ▻ Агронавігатор">
            <a:extLst>
              <a:ext uri="{FF2B5EF4-FFF2-40B4-BE49-F238E27FC236}">
                <a16:creationId xmlns:a16="http://schemas.microsoft.com/office/drawing/2014/main" id="{A6F22AC4-1174-C3E5-20D9-CEE9DEA5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3" y="14931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Садовий ніж для обрізання TINA (626/11) | Агростарт">
            <a:extLst>
              <a:ext uri="{FF2B5EF4-FFF2-40B4-BE49-F238E27FC236}">
                <a16:creationId xmlns:a16="http://schemas.microsoft.com/office/drawing/2014/main" id="{C9B56E0A-4DE5-8549-0191-0AD9875A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4" y="28835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Секатор щеплення, 3 леза, 215мм, VERANO (71-895), ціна 562 грн — Prom.ua  (ID#1476891741)">
            <a:extLst>
              <a:ext uri="{FF2B5EF4-FFF2-40B4-BE49-F238E27FC236}">
                <a16:creationId xmlns:a16="http://schemas.microsoft.com/office/drawing/2014/main" id="{25E56C65-3A38-A7E2-156B-CBDDB274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45" y="1646527"/>
            <a:ext cx="2643107" cy="26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Інструмент для Щеплення Плодових Дерев — Купити Недорого у Перевірених  Продавців на Bigl.ua">
            <a:extLst>
              <a:ext uri="{FF2B5EF4-FFF2-40B4-BE49-F238E27FC236}">
                <a16:creationId xmlns:a16="http://schemas.microsoft.com/office/drawing/2014/main" id="{1D02FBB9-AE50-C56C-E561-79CBBD29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03" y="1561977"/>
            <a:ext cx="2643107" cy="26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Ножовка садовая изогнутая + чехол, 330 мм, My Garden, 253-330 арт. 19474 –  купить за 1071.00 грн. в интернет-магазине Лето 🌿">
            <a:extLst>
              <a:ext uri="{FF2B5EF4-FFF2-40B4-BE49-F238E27FC236}">
                <a16:creationId xmlns:a16="http://schemas.microsoft.com/office/drawing/2014/main" id="{98CEB6F8-E613-EB77-13AB-EDCF48EA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502">
            <a:off x="6961576" y="1714206"/>
            <a:ext cx="3184182" cy="1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Box 3073">
            <a:extLst>
              <a:ext uri="{FF2B5EF4-FFF2-40B4-BE49-F238E27FC236}">
                <a16:creationId xmlns:a16="http://schemas.microsoft.com/office/drawing/2014/main" id="{D0364B02-2C2A-CDA1-4096-963075B08A15}"/>
              </a:ext>
            </a:extLst>
          </p:cNvPr>
          <p:cNvSpPr txBox="1"/>
          <p:nvPr/>
        </p:nvSpPr>
        <p:spPr>
          <a:xfrm>
            <a:off x="458820" y="527664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НОЖІ САДОВІ</a:t>
            </a:r>
          </a:p>
        </p:txBody>
      </p:sp>
      <p:sp>
        <p:nvSpPr>
          <p:cNvPr id="3087" name="TextBox 3086">
            <a:extLst>
              <a:ext uri="{FF2B5EF4-FFF2-40B4-BE49-F238E27FC236}">
                <a16:creationId xmlns:a16="http://schemas.microsoft.com/office/drawing/2014/main" id="{70E50C13-91A9-FE76-4CB1-B6AB010130AB}"/>
              </a:ext>
            </a:extLst>
          </p:cNvPr>
          <p:cNvSpPr txBox="1"/>
          <p:nvPr/>
        </p:nvSpPr>
        <p:spPr>
          <a:xfrm>
            <a:off x="2977783" y="4459974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СЕКАТОР ДЛЯ ЩЕПЛЕННЯ</a:t>
            </a:r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E632A9DC-0526-C51D-28DF-323C9DE3206B}"/>
              </a:ext>
            </a:extLst>
          </p:cNvPr>
          <p:cNvSpPr txBox="1"/>
          <p:nvPr/>
        </p:nvSpPr>
        <p:spPr>
          <a:xfrm>
            <a:off x="5355466" y="3990575"/>
            <a:ext cx="189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СЕКАТОР</a:t>
            </a:r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95A66C4D-6BC1-60EB-0DD8-6497BCDDF134}"/>
              </a:ext>
            </a:extLst>
          </p:cNvPr>
          <p:cNvSpPr txBox="1"/>
          <p:nvPr/>
        </p:nvSpPr>
        <p:spPr>
          <a:xfrm>
            <a:off x="7698625" y="315728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НОЖОВКА САДОВА</a:t>
            </a:r>
          </a:p>
        </p:txBody>
      </p:sp>
      <p:pic>
        <p:nvPicPr>
          <p:cNvPr id="3128" name="Picture 56" descr="Прививочная лента для деревьев 30 мм 100 м - АгроВинн (Винница)">
            <a:extLst>
              <a:ext uri="{FF2B5EF4-FFF2-40B4-BE49-F238E27FC236}">
                <a16:creationId xmlns:a16="http://schemas.microsoft.com/office/drawing/2014/main" id="{24C39653-3234-9A11-EAE2-F53C7106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55" y="38125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TextBox 3090">
            <a:extLst>
              <a:ext uri="{FF2B5EF4-FFF2-40B4-BE49-F238E27FC236}">
                <a16:creationId xmlns:a16="http://schemas.microsoft.com/office/drawing/2014/main" id="{71370E03-B2E6-28D1-03A4-3D0D7321FB1F}"/>
              </a:ext>
            </a:extLst>
          </p:cNvPr>
          <p:cNvSpPr txBox="1"/>
          <p:nvPr/>
        </p:nvSpPr>
        <p:spPr>
          <a:xfrm>
            <a:off x="7922368" y="567404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 ДЛЯ ЩЕПЛЕННЯ</a:t>
            </a:r>
          </a:p>
        </p:txBody>
      </p:sp>
      <p:pic>
        <p:nvPicPr>
          <p:cNvPr id="3132" name="Picture 60" descr="ᐉ Садовий вар біоактивний Дивоцвіт Мичуринка-3 80 г • Краща ціна в Києві,  Україні • Купити в Епіцентр К">
            <a:extLst>
              <a:ext uri="{FF2B5EF4-FFF2-40B4-BE49-F238E27FC236}">
                <a16:creationId xmlns:a16="http://schemas.microsoft.com/office/drawing/2014/main" id="{D79DFFF5-6FCF-61D1-7E8B-A1A5A0AE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48" y="428963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TextBox 3091">
            <a:extLst>
              <a:ext uri="{FF2B5EF4-FFF2-40B4-BE49-F238E27FC236}">
                <a16:creationId xmlns:a16="http://schemas.microsoft.com/office/drawing/2014/main" id="{4DFE6EA6-E680-DAC0-11EF-C67A4F5E0E69}"/>
              </a:ext>
            </a:extLst>
          </p:cNvPr>
          <p:cNvSpPr txBox="1"/>
          <p:nvPr/>
        </p:nvSpPr>
        <p:spPr>
          <a:xfrm>
            <a:off x="5433256" y="6238568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САДОВИЙ ВАР</a:t>
            </a:r>
          </a:p>
        </p:txBody>
      </p:sp>
      <p:sp>
        <p:nvSpPr>
          <p:cNvPr id="3093" name="TextBox 3092">
            <a:extLst>
              <a:ext uri="{FF2B5EF4-FFF2-40B4-BE49-F238E27FC236}">
                <a16:creationId xmlns:a16="http://schemas.microsoft.com/office/drawing/2014/main" id="{4C8DDE8E-1272-F384-BD16-79B39B972425}"/>
              </a:ext>
            </a:extLst>
          </p:cNvPr>
          <p:cNvSpPr txBox="1"/>
          <p:nvPr/>
        </p:nvSpPr>
        <p:spPr>
          <a:xfrm>
            <a:off x="4421687" y="588723"/>
            <a:ext cx="710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ДЛЯ ЩЕПЛЕННЯ</a:t>
            </a:r>
          </a:p>
        </p:txBody>
      </p:sp>
    </p:spTree>
    <p:extLst>
      <p:ext uri="{BB962C8B-B14F-4D97-AF65-F5344CB8AC3E}">
        <p14:creationId xmlns:p14="http://schemas.microsoft.com/office/powerpoint/2010/main" val="33056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2E507-5DA9-0279-D57D-7F92FDE93398}"/>
              </a:ext>
            </a:extLst>
          </p:cNvPr>
          <p:cNvSpPr txBox="1"/>
          <p:nvPr/>
        </p:nvSpPr>
        <p:spPr>
          <a:xfrm>
            <a:off x="4647156" y="457200"/>
            <a:ext cx="7440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b="1" spc="3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b="1" spc="-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лі</a:t>
            </a:r>
            <a:r>
              <a:rPr lang="en-US" sz="2800" b="1" spc="-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en-US" sz="2800" b="1" spc="-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en-US" sz="2800" b="1" spc="-3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en-US" sz="2800" b="1" spc="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нн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</a:t>
            </a:r>
            <a:r>
              <a:rPr lang="en-US" sz="2800" b="1" i="1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осіб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щ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нн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en-US" sz="2800" spc="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2800" spc="-8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</a:t>
            </a:r>
            <a:r>
              <a:rPr lang="en-US" sz="2800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en-US" sz="2800" spc="-8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ив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</a:t>
            </a:r>
            <a:r>
              <a:rPr lang="en-US" sz="2800" spc="-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чн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ої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en-US" sz="2800" spc="-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нь</a:t>
            </a:r>
            <a:r>
              <a:rPr lang="en-US" sz="2800" spc="-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ою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</a:t>
            </a:r>
            <a:r>
              <a:rPr lang="en-US" sz="2800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  </a:t>
            </a:r>
            <a:r>
              <a:rPr lang="en-US" sz="2800" spc="-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</a:t>
            </a:r>
            <a:r>
              <a:rPr lang="en-US" sz="2800" spc="-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ої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spc="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ід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ер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еш</a:t>
            </a:r>
            <a:r>
              <a:rPr lang="en-US" sz="2800" spc="8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lang="en-US" sz="2800" spc="-8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2800" spc="-27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ь</a:t>
            </a:r>
            <a:r>
              <a:rPr lang="en-US" sz="2800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en-US" sz="2800" spc="-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рн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-7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en-US" sz="2800" spc="-8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</a:t>
            </a:r>
            <a:r>
              <a:rPr lang="en-US" sz="2800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lang="en-US" sz="2800" spc="-35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800" spc="-3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31">
            <a:extLst>
              <a:ext uri="{FF2B5EF4-FFF2-40B4-BE49-F238E27FC236}">
                <a16:creationId xmlns:a16="http://schemas.microsoft.com/office/drawing/2014/main" id="{5D7946F2-EFBD-F6B4-2B27-5B38F64A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75" y="2950571"/>
            <a:ext cx="5232175" cy="28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62">
            <a:extLst>
              <a:ext uri="{FF2B5EF4-FFF2-40B4-BE49-F238E27FC236}">
                <a16:creationId xmlns:a16="http://schemas.microsoft.com/office/drawing/2014/main" id="{3DCEBB17-A478-0210-1BCF-BEA00F46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" y="2394989"/>
            <a:ext cx="5217638" cy="41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0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2E507-5DA9-0279-D57D-7F92FDE93398}"/>
              </a:ext>
            </a:extLst>
          </p:cNvPr>
          <p:cNvSpPr txBox="1"/>
          <p:nvPr/>
        </p:nvSpPr>
        <p:spPr>
          <a:xfrm>
            <a:off x="5235878" y="354991"/>
            <a:ext cx="68517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КОПУЛІРОВКА – </a:t>
            </a:r>
            <a:r>
              <a:rPr lang="uk-UA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 з’єднання черешка і прищепи у місці їх ідентичних, косих зрізів. Результат роботи повинен виглядати як перев’язана цілісна гілочка. До переваг методу слід віднести його простоту.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104384" y="3429000"/>
            <a:ext cx="55960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КОПУЛІРУВАННЯ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копуліровка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копуліровка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сідлом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кору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бічний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кору з шипом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розщіп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73" name="Picture 77" descr="Щеплення плодових дерев навесні: терміни і способи щеплення – Моє домашнє  натхнення">
            <a:extLst>
              <a:ext uri="{FF2B5EF4-FFF2-40B4-BE49-F238E27FC236}">
                <a16:creationId xmlns:a16="http://schemas.microsoft.com/office/drawing/2014/main" id="{488A54D3-62DC-3581-9012-D4349311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12" y="2978063"/>
            <a:ext cx="4199090" cy="29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5" name="Picture 79" descr="📌 Найпростіший спосіб щеплення дерев. Статті компанії «Интернет-магазин  &quot;Freshberry&quot;»">
            <a:extLst>
              <a:ext uri="{FF2B5EF4-FFF2-40B4-BE49-F238E27FC236}">
                <a16:creationId xmlns:a16="http://schemas.microsoft.com/office/drawing/2014/main" id="{6C1E7F48-1B2E-2966-1D83-57F16272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92" y="1478375"/>
            <a:ext cx="348210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3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4910203" y="504173"/>
            <a:ext cx="6313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КОПУЛІРОВКА</a:t>
            </a:r>
          </a:p>
        </p:txBody>
      </p:sp>
      <p:pic>
        <p:nvPicPr>
          <p:cNvPr id="5122" name="Picture 2" descr="Копулировка | Что из себя представляет, сроки, виды">
            <a:extLst>
              <a:ext uri="{FF2B5EF4-FFF2-40B4-BE49-F238E27FC236}">
                <a16:creationId xmlns:a16="http://schemas.microsoft.com/office/drawing/2014/main" id="{3854F493-A6F4-DFBD-1843-51A38DC7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6" y="2172495"/>
            <a:ext cx="2962194" cy="25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Щеплення плодових дерев — Способи й таблиця сумісності | Супермаркет Насіння">
            <a:extLst>
              <a:ext uri="{FF2B5EF4-FFF2-40B4-BE49-F238E27FC236}">
                <a16:creationId xmlns:a16="http://schemas.microsoft.com/office/drawing/2014/main" id="{1B859BE2-0675-3829-915A-CF41438F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18" y="1853852"/>
            <a:ext cx="3409754" cy="34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пулировка - способ прививки деревьев и кустарников">
            <a:extLst>
              <a:ext uri="{FF2B5EF4-FFF2-40B4-BE49-F238E27FC236}">
                <a16:creationId xmlns:a16="http://schemas.microsoft.com/office/drawing/2014/main" id="{FFF8284B-8A65-2D01-C3DE-EDA226C9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90" y="2089792"/>
            <a:ext cx="4024942" cy="26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3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4461927" y="565610"/>
            <a:ext cx="7936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ПОКРАЩЕНА КОПУЛІРОВКА</a:t>
            </a:r>
          </a:p>
        </p:txBody>
      </p:sp>
      <p:pic>
        <p:nvPicPr>
          <p:cNvPr id="6146" name="Picture 2" descr="Щеплення дерев і догляд за садом навесні">
            <a:extLst>
              <a:ext uri="{FF2B5EF4-FFF2-40B4-BE49-F238E27FC236}">
                <a16:creationId xmlns:a16="http://schemas.microsoft.com/office/drawing/2014/main" id="{D42F83C3-4E10-67DA-D29C-C27B7BC49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b="11947"/>
          <a:stretch/>
        </p:blipFill>
        <p:spPr bwMode="auto">
          <a:xfrm>
            <a:off x="285955" y="2261207"/>
            <a:ext cx="3807573" cy="293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сновні методи щеплення дерев: переваги і недоліки">
            <a:extLst>
              <a:ext uri="{FF2B5EF4-FFF2-40B4-BE49-F238E27FC236}">
                <a16:creationId xmlns:a16="http://schemas.microsoft.com/office/drawing/2014/main" id="{2A1E7CB9-C945-8B01-F6AF-878216C0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52" y="1841978"/>
            <a:ext cx="2823623" cy="37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сіння щеплення плодових дерев — теорія і практика!">
            <a:extLst>
              <a:ext uri="{FF2B5EF4-FFF2-40B4-BE49-F238E27FC236}">
                <a16:creationId xmlns:a16="http://schemas.microsoft.com/office/drawing/2014/main" id="{B64CC13C-D9CF-FB5B-3467-67B98054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9" y="2217235"/>
            <a:ext cx="3999761" cy="30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8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4461927" y="565610"/>
            <a:ext cx="55659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КОПУЛІРОВКА</a:t>
            </a:r>
          </a:p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БІЧНИЙ РОЗРІЗ</a:t>
            </a:r>
          </a:p>
          <a:p>
            <a:pPr algn="ctr"/>
            <a:endParaRPr lang="ru-RU" sz="40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се про щеплення груші навесні поради та рекомендації для початківців -  Фермер">
            <a:extLst>
              <a:ext uri="{FF2B5EF4-FFF2-40B4-BE49-F238E27FC236}">
                <a16:creationId xmlns:a16="http://schemas.microsoft.com/office/drawing/2014/main" id="{53C219E8-CF2B-6C3A-6315-4289D79D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1" y="2201430"/>
            <a:ext cx="5565928" cy="312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Чи можна прищепити абрикос на абрикос, сливу, аличу, персик з фото та відео">
            <a:extLst>
              <a:ext uri="{FF2B5EF4-FFF2-40B4-BE49-F238E27FC236}">
                <a16:creationId xmlns:a16="http://schemas.microsoft.com/office/drawing/2014/main" id="{0E2B8E7C-3F91-E32F-2672-E2B7579C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3" y="2204046"/>
            <a:ext cx="4803324" cy="312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8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0F482A4A-3D54-11BB-D5B2-6D215B29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577C735-21E9-E53D-6D94-A6AE478C50E4}"/>
              </a:ext>
            </a:extLst>
          </p:cNvPr>
          <p:cNvSpPr txBox="1"/>
          <p:nvPr/>
        </p:nvSpPr>
        <p:spPr>
          <a:xfrm>
            <a:off x="5242110" y="97173"/>
            <a:ext cx="5565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КОПУЛІРОВКА</a:t>
            </a:r>
          </a:p>
          <a:p>
            <a:pPr algn="ctr"/>
            <a:r>
              <a:rPr lang="ru-RU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КОРУ</a:t>
            </a:r>
          </a:p>
        </p:txBody>
      </p:sp>
      <p:pic>
        <p:nvPicPr>
          <p:cNvPr id="8194" name="Picture 2" descr="Способи щеплення за кору дерев">
            <a:extLst>
              <a:ext uri="{FF2B5EF4-FFF2-40B4-BE49-F238E27FC236}">
                <a16:creationId xmlns:a16="http://schemas.microsoft.com/office/drawing/2014/main" id="{C11F902F-5F61-A2BF-30A8-4B0BB156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16" y="1646088"/>
            <a:ext cx="4736957" cy="45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к привить яблоню за кору">
            <a:extLst>
              <a:ext uri="{FF2B5EF4-FFF2-40B4-BE49-F238E27FC236}">
                <a16:creationId xmlns:a16="http://schemas.microsoft.com/office/drawing/2014/main" id="{6733B666-38D9-5B48-AADE-B6B96D1B1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5"/>
          <a:stretch/>
        </p:blipFill>
        <p:spPr bwMode="auto">
          <a:xfrm>
            <a:off x="965321" y="1201674"/>
            <a:ext cx="4260904" cy="21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 прищепити яблуню за кору - ЧП Козуб.Ю.А">
            <a:extLst>
              <a:ext uri="{FF2B5EF4-FFF2-40B4-BE49-F238E27FC236}">
                <a16:creationId xmlns:a16="http://schemas.microsoft.com/office/drawing/2014/main" id="{CE2118E6-9B39-05C9-9659-7660934E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48" y="3550175"/>
            <a:ext cx="3656164" cy="26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75482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144</TotalTime>
  <Words>224</Words>
  <Application>Microsoft Office PowerPoint</Application>
  <PresentationFormat>Широкий екран</PresentationFormat>
  <Paragraphs>45</Paragraphs>
  <Slides>12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Туман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Misha</dc:creator>
  <cp:lastModifiedBy>Misha</cp:lastModifiedBy>
  <cp:revision>1</cp:revision>
  <dcterms:created xsi:type="dcterms:W3CDTF">2023-03-08T13:57:56Z</dcterms:created>
  <dcterms:modified xsi:type="dcterms:W3CDTF">2023-03-08T16:22:10Z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