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6" r:id="rId8"/>
    <p:sldId id="303" r:id="rId9"/>
    <p:sldId id="304" r:id="rId10"/>
    <p:sldId id="299" r:id="rId11"/>
    <p:sldId id="301" r:id="rId12"/>
    <p:sldId id="265" r:id="rId13"/>
    <p:sldId id="279" r:id="rId14"/>
    <p:sldId id="266" r:id="rId15"/>
    <p:sldId id="267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53F7B3A-E98A-4089-9C38-196E8EDE6C7E}">
          <p14:sldIdLst>
            <p14:sldId id="256"/>
            <p14:sldId id="257"/>
            <p14:sldId id="258"/>
            <p14:sldId id="259"/>
            <p14:sldId id="260"/>
            <p14:sldId id="261"/>
            <p14:sldId id="276"/>
            <p14:sldId id="303"/>
            <p14:sldId id="304"/>
            <p14:sldId id="299"/>
            <p14:sldId id="301"/>
            <p14:sldId id="265"/>
            <p14:sldId id="279"/>
            <p14:sldId id="266"/>
            <p14:sldId id="267"/>
            <p14:sldId id="270"/>
          </p14:sldIdLst>
        </p14:section>
        <p14:section name="Раздел без заголовка" id="{03112C85-9AD4-45C8-9B32-AEC576D63A6D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94660"/>
  </p:normalViewPr>
  <p:slideViewPr>
    <p:cSldViewPr snapToGrid="0">
      <p:cViewPr>
        <p:scale>
          <a:sx n="76" d="100"/>
          <a:sy n="76" d="100"/>
        </p:scale>
        <p:origin x="-1206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://learningapps.org/watch?v=p2riyuc0c17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://learningapps.org/watch?v=p2riyuc0c17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97575A-DA1B-4078-8147-FEFE3EDEA6B4}" type="doc">
      <dgm:prSet loTypeId="urn:microsoft.com/office/officeart/2005/8/layout/list1" loCatId="list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ru-RU"/>
        </a:p>
      </dgm:t>
    </dgm:pt>
    <dgm:pt modelId="{6C25E335-E32A-4AEF-9C48-EAA0CC66E1EF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uk-UA" sz="4400" b="1" dirty="0" smtClean="0">
              <a:solidFill>
                <a:srgbClr val="C00000"/>
              </a:solidFill>
            </a:rPr>
            <a:t>Конкурс метеорологів</a:t>
          </a:r>
          <a:endParaRPr lang="ru-RU" sz="4400" b="1" dirty="0">
            <a:solidFill>
              <a:srgbClr val="C00000"/>
            </a:solidFill>
          </a:endParaRPr>
        </a:p>
      </dgm:t>
    </dgm:pt>
    <dgm:pt modelId="{FFDA6A11-6DBE-4B67-A273-9AB3832945EA}" type="parTrans" cxnId="{9EDAD110-B8BD-4A9A-8D5C-B44069DFA6AB}">
      <dgm:prSet/>
      <dgm:spPr/>
      <dgm:t>
        <a:bodyPr/>
        <a:lstStyle/>
        <a:p>
          <a:endParaRPr lang="ru-RU"/>
        </a:p>
      </dgm:t>
    </dgm:pt>
    <dgm:pt modelId="{86E86922-D9DC-4AAD-9369-2AA300B5C7C5}" type="sibTrans" cxnId="{9EDAD110-B8BD-4A9A-8D5C-B44069DFA6AB}">
      <dgm:prSet/>
      <dgm:spPr/>
      <dgm:t>
        <a:bodyPr/>
        <a:lstStyle/>
        <a:p>
          <a:endParaRPr lang="ru-RU"/>
        </a:p>
      </dgm:t>
    </dgm:pt>
    <dgm:pt modelId="{C5704676-AF81-4672-B826-42998E474271}">
      <dgm:prSet/>
      <dgm:spPr/>
      <dgm:t>
        <a:bodyPr/>
        <a:lstStyle/>
        <a:p>
          <a:r>
            <a:rPr lang="uk-UA" dirty="0" smtClean="0">
              <a:hlinkClick xmlns:r="http://schemas.openxmlformats.org/officeDocument/2006/relationships" r:id="rId1"/>
            </a:rPr>
            <a:t>http://learningapps.org/watch?v=p2riyuc0c17   </a:t>
          </a:r>
          <a:endParaRPr lang="ru-RU" dirty="0"/>
        </a:p>
      </dgm:t>
    </dgm:pt>
    <dgm:pt modelId="{E2033658-1B11-41E4-BA2C-AED1A8110BA2}" type="parTrans" cxnId="{0A6E794C-489F-41AC-ADD2-EA14E565AFA2}">
      <dgm:prSet/>
      <dgm:spPr/>
      <dgm:t>
        <a:bodyPr/>
        <a:lstStyle/>
        <a:p>
          <a:endParaRPr lang="ru-RU"/>
        </a:p>
      </dgm:t>
    </dgm:pt>
    <dgm:pt modelId="{3F05C87D-D167-45CF-BFBB-71973E8B5C54}" type="sibTrans" cxnId="{0A6E794C-489F-41AC-ADD2-EA14E565AFA2}">
      <dgm:prSet/>
      <dgm:spPr/>
      <dgm:t>
        <a:bodyPr/>
        <a:lstStyle/>
        <a:p>
          <a:endParaRPr lang="ru-RU"/>
        </a:p>
      </dgm:t>
    </dgm:pt>
    <dgm:pt modelId="{4EB145E7-6E4D-4CED-9D44-041F124413F4}" type="pres">
      <dgm:prSet presAssocID="{C597575A-DA1B-4078-8147-FEFE3EDEA6B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3C9BEEF-7166-4841-870A-3ECB8DBEB4A2}" type="pres">
      <dgm:prSet presAssocID="{6C25E335-E32A-4AEF-9C48-EAA0CC66E1EF}" presName="parentLin" presStyleCnt="0"/>
      <dgm:spPr/>
    </dgm:pt>
    <dgm:pt modelId="{6EF16F1F-70B9-4EE6-9E19-C41322552841}" type="pres">
      <dgm:prSet presAssocID="{6C25E335-E32A-4AEF-9C48-EAA0CC66E1EF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0A5264EB-B1F2-4869-B2E9-24190B073864}" type="pres">
      <dgm:prSet presAssocID="{6C25E335-E32A-4AEF-9C48-EAA0CC66E1EF}" presName="parentText" presStyleLbl="node1" presStyleIdx="0" presStyleCnt="2" custScaleX="142857" custScaleY="31921" custLinFactNeighborX="-40193" custLinFactNeighborY="-979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9716F7-1FDA-49BF-B196-9AB9A4758A9A}" type="pres">
      <dgm:prSet presAssocID="{6C25E335-E32A-4AEF-9C48-EAA0CC66E1EF}" presName="negativeSpace" presStyleCnt="0"/>
      <dgm:spPr/>
    </dgm:pt>
    <dgm:pt modelId="{3F30B52F-B2FF-4F4E-8A2F-0A370F8CF918}" type="pres">
      <dgm:prSet presAssocID="{6C25E335-E32A-4AEF-9C48-EAA0CC66E1EF}" presName="childText" presStyleLbl="conFgAcc1" presStyleIdx="0" presStyleCnt="2" custLinFactY="-44665" custLinFactNeighborX="2318" custLinFactNeighborY="-100000">
        <dgm:presLayoutVars>
          <dgm:bulletEnabled val="1"/>
        </dgm:presLayoutVars>
      </dgm:prSet>
      <dgm:spPr/>
    </dgm:pt>
    <dgm:pt modelId="{30C28898-D310-4BE7-A86E-DCD0421736E6}" type="pres">
      <dgm:prSet presAssocID="{86E86922-D9DC-4AAD-9369-2AA300B5C7C5}" presName="spaceBetweenRectangles" presStyleCnt="0"/>
      <dgm:spPr/>
    </dgm:pt>
    <dgm:pt modelId="{CFBA9468-FB8D-4164-A20C-8D1D81CEEE5D}" type="pres">
      <dgm:prSet presAssocID="{C5704676-AF81-4672-B826-42998E474271}" presName="parentLin" presStyleCnt="0"/>
      <dgm:spPr/>
    </dgm:pt>
    <dgm:pt modelId="{53FBA8E0-28D8-41F2-89B5-CD4E967D3584}" type="pres">
      <dgm:prSet presAssocID="{C5704676-AF81-4672-B826-42998E474271}" presName="parentLeftMargin" presStyleLbl="node1" presStyleIdx="0" presStyleCnt="2"/>
      <dgm:spPr/>
      <dgm:t>
        <a:bodyPr/>
        <a:lstStyle/>
        <a:p>
          <a:endParaRPr lang="uk-UA"/>
        </a:p>
      </dgm:t>
    </dgm:pt>
    <dgm:pt modelId="{D2DAD7F0-358B-4F2B-8E70-6BEA059C2B9F}" type="pres">
      <dgm:prSet presAssocID="{C5704676-AF81-4672-B826-42998E474271}" presName="parentText" presStyleLbl="node1" presStyleIdx="1" presStyleCnt="2" custLinFactNeighborX="13980" custLinFactNeighborY="-61323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7F9C80B-53B4-4D03-A768-95CD6A56B81C}" type="pres">
      <dgm:prSet presAssocID="{C5704676-AF81-4672-B826-42998E474271}" presName="negativeSpace" presStyleCnt="0"/>
      <dgm:spPr/>
    </dgm:pt>
    <dgm:pt modelId="{577A359C-4236-4273-81E1-9E381837D7E1}" type="pres">
      <dgm:prSet presAssocID="{C5704676-AF81-4672-B826-42998E474271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7AA430E2-DD9D-4204-8F89-9888D744C97F}" type="presOf" srcId="{C5704676-AF81-4672-B826-42998E474271}" destId="{D2DAD7F0-358B-4F2B-8E70-6BEA059C2B9F}" srcOrd="1" destOrd="0" presId="urn:microsoft.com/office/officeart/2005/8/layout/list1"/>
    <dgm:cxn modelId="{2B22029D-7820-49A5-AB4F-04D8D5F7695D}" type="presOf" srcId="{6C25E335-E32A-4AEF-9C48-EAA0CC66E1EF}" destId="{0A5264EB-B1F2-4869-B2E9-24190B073864}" srcOrd="1" destOrd="0" presId="urn:microsoft.com/office/officeart/2005/8/layout/list1"/>
    <dgm:cxn modelId="{AB673982-4483-46EC-92A0-2E866F6C3147}" type="presOf" srcId="{C597575A-DA1B-4078-8147-FEFE3EDEA6B4}" destId="{4EB145E7-6E4D-4CED-9D44-041F124413F4}" srcOrd="0" destOrd="0" presId="urn:microsoft.com/office/officeart/2005/8/layout/list1"/>
    <dgm:cxn modelId="{8ABEBEEE-9F52-4288-A4D7-95769A04510E}" type="presOf" srcId="{C5704676-AF81-4672-B826-42998E474271}" destId="{53FBA8E0-28D8-41F2-89B5-CD4E967D3584}" srcOrd="0" destOrd="0" presId="urn:microsoft.com/office/officeart/2005/8/layout/list1"/>
    <dgm:cxn modelId="{9EDAD110-B8BD-4A9A-8D5C-B44069DFA6AB}" srcId="{C597575A-DA1B-4078-8147-FEFE3EDEA6B4}" destId="{6C25E335-E32A-4AEF-9C48-EAA0CC66E1EF}" srcOrd="0" destOrd="0" parTransId="{FFDA6A11-6DBE-4B67-A273-9AB3832945EA}" sibTransId="{86E86922-D9DC-4AAD-9369-2AA300B5C7C5}"/>
    <dgm:cxn modelId="{0A6E794C-489F-41AC-ADD2-EA14E565AFA2}" srcId="{C597575A-DA1B-4078-8147-FEFE3EDEA6B4}" destId="{C5704676-AF81-4672-B826-42998E474271}" srcOrd="1" destOrd="0" parTransId="{E2033658-1B11-41E4-BA2C-AED1A8110BA2}" sibTransId="{3F05C87D-D167-45CF-BFBB-71973E8B5C54}"/>
    <dgm:cxn modelId="{934C367D-9605-487A-A05B-7EAEE3C65909}" type="presOf" srcId="{6C25E335-E32A-4AEF-9C48-EAA0CC66E1EF}" destId="{6EF16F1F-70B9-4EE6-9E19-C41322552841}" srcOrd="0" destOrd="0" presId="urn:microsoft.com/office/officeart/2005/8/layout/list1"/>
    <dgm:cxn modelId="{1901A0E2-A5AE-4FC0-B100-6F991A5376D9}" type="presParOf" srcId="{4EB145E7-6E4D-4CED-9D44-041F124413F4}" destId="{23C9BEEF-7166-4841-870A-3ECB8DBEB4A2}" srcOrd="0" destOrd="0" presId="urn:microsoft.com/office/officeart/2005/8/layout/list1"/>
    <dgm:cxn modelId="{5EDAEF55-296F-4783-9F2A-A2643BFAEA4E}" type="presParOf" srcId="{23C9BEEF-7166-4841-870A-3ECB8DBEB4A2}" destId="{6EF16F1F-70B9-4EE6-9E19-C41322552841}" srcOrd="0" destOrd="0" presId="urn:microsoft.com/office/officeart/2005/8/layout/list1"/>
    <dgm:cxn modelId="{5947E559-DBBF-454E-B5BF-728BC6FD379A}" type="presParOf" srcId="{23C9BEEF-7166-4841-870A-3ECB8DBEB4A2}" destId="{0A5264EB-B1F2-4869-B2E9-24190B073864}" srcOrd="1" destOrd="0" presId="urn:microsoft.com/office/officeart/2005/8/layout/list1"/>
    <dgm:cxn modelId="{2632B8F1-C2D0-42A4-8FAD-DA05C0F47F2B}" type="presParOf" srcId="{4EB145E7-6E4D-4CED-9D44-041F124413F4}" destId="{8E9716F7-1FDA-49BF-B196-9AB9A4758A9A}" srcOrd="1" destOrd="0" presId="urn:microsoft.com/office/officeart/2005/8/layout/list1"/>
    <dgm:cxn modelId="{F7DC46DB-F971-4686-8D97-71B875A84370}" type="presParOf" srcId="{4EB145E7-6E4D-4CED-9D44-041F124413F4}" destId="{3F30B52F-B2FF-4F4E-8A2F-0A370F8CF918}" srcOrd="2" destOrd="0" presId="urn:microsoft.com/office/officeart/2005/8/layout/list1"/>
    <dgm:cxn modelId="{AFFF53AD-7632-4228-957C-C41A66CA0AFA}" type="presParOf" srcId="{4EB145E7-6E4D-4CED-9D44-041F124413F4}" destId="{30C28898-D310-4BE7-A86E-DCD0421736E6}" srcOrd="3" destOrd="0" presId="urn:microsoft.com/office/officeart/2005/8/layout/list1"/>
    <dgm:cxn modelId="{D7D70E13-D6E0-4C94-B1FD-46DEFB5BF719}" type="presParOf" srcId="{4EB145E7-6E4D-4CED-9D44-041F124413F4}" destId="{CFBA9468-FB8D-4164-A20C-8D1D81CEEE5D}" srcOrd="4" destOrd="0" presId="urn:microsoft.com/office/officeart/2005/8/layout/list1"/>
    <dgm:cxn modelId="{B4004E76-DFA2-46A8-941D-09863FCA9D53}" type="presParOf" srcId="{CFBA9468-FB8D-4164-A20C-8D1D81CEEE5D}" destId="{53FBA8E0-28D8-41F2-89B5-CD4E967D3584}" srcOrd="0" destOrd="0" presId="urn:microsoft.com/office/officeart/2005/8/layout/list1"/>
    <dgm:cxn modelId="{AA34E2B3-CB6A-41FF-B7DC-3A2162D9A3F4}" type="presParOf" srcId="{CFBA9468-FB8D-4164-A20C-8D1D81CEEE5D}" destId="{D2DAD7F0-358B-4F2B-8E70-6BEA059C2B9F}" srcOrd="1" destOrd="0" presId="urn:microsoft.com/office/officeart/2005/8/layout/list1"/>
    <dgm:cxn modelId="{6E7022C2-6F53-4845-B9EC-9EA3CA39ED46}" type="presParOf" srcId="{4EB145E7-6E4D-4CED-9D44-041F124413F4}" destId="{07F9C80B-53B4-4D03-A768-95CD6A56B81C}" srcOrd="5" destOrd="0" presId="urn:microsoft.com/office/officeart/2005/8/layout/list1"/>
    <dgm:cxn modelId="{16B112BF-A0F0-4E3F-8443-8F736912D37A}" type="presParOf" srcId="{4EB145E7-6E4D-4CED-9D44-041F124413F4}" destId="{577A359C-4236-4273-81E1-9E381837D7E1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30B52F-B2FF-4F4E-8A2F-0A370F8CF918}">
      <dsp:nvSpPr>
        <dsp:cNvPr id="0" name=""/>
        <dsp:cNvSpPr/>
      </dsp:nvSpPr>
      <dsp:spPr>
        <a:xfrm>
          <a:off x="0" y="1536299"/>
          <a:ext cx="72008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5264EB-B1F2-4869-B2E9-24190B073864}">
      <dsp:nvSpPr>
        <dsp:cNvPr id="0" name=""/>
        <dsp:cNvSpPr/>
      </dsp:nvSpPr>
      <dsp:spPr>
        <a:xfrm>
          <a:off x="205025" y="1404937"/>
          <a:ext cx="6856223" cy="179038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21" tIns="0" rIns="190521" bIns="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400" b="1" kern="1200" dirty="0" smtClean="0">
              <a:solidFill>
                <a:srgbClr val="C00000"/>
              </a:solidFill>
            </a:rPr>
            <a:t>Конкурс метеорологів</a:t>
          </a:r>
          <a:endParaRPr lang="ru-RU" sz="4400" b="1" kern="1200" dirty="0">
            <a:solidFill>
              <a:srgbClr val="C00000"/>
            </a:solidFill>
          </a:endParaRPr>
        </a:p>
      </dsp:txBody>
      <dsp:txXfrm>
        <a:off x="213765" y="1413677"/>
        <a:ext cx="6838743" cy="161558"/>
      </dsp:txXfrm>
    </dsp:sp>
    <dsp:sp modelId="{577A359C-4236-4273-81E1-9E381837D7E1}">
      <dsp:nvSpPr>
        <dsp:cNvPr id="0" name=""/>
        <dsp:cNvSpPr/>
      </dsp:nvSpPr>
      <dsp:spPr>
        <a:xfrm>
          <a:off x="0" y="2714595"/>
          <a:ext cx="720080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DAD7F0-358B-4F2B-8E70-6BEA059C2B9F}">
      <dsp:nvSpPr>
        <dsp:cNvPr id="0" name=""/>
        <dsp:cNvSpPr/>
      </dsp:nvSpPr>
      <dsp:spPr>
        <a:xfrm>
          <a:off x="410373" y="2090207"/>
          <a:ext cx="504056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21" tIns="0" rIns="190521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>
              <a:hlinkClick xmlns:r="http://schemas.openxmlformats.org/officeDocument/2006/relationships" r:id="rId1"/>
            </a:rPr>
            <a:t>http://learningapps.org/watch?v=p2riyuc0c17   </a:t>
          </a:r>
          <a:endParaRPr lang="ru-RU" sz="1900" kern="1200" dirty="0"/>
        </a:p>
      </dsp:txBody>
      <dsp:txXfrm>
        <a:off x="437753" y="2117587"/>
        <a:ext cx="4985800" cy="506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0B91-5DBB-4508-BD9E-0073A557E94B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4D19E-BA6B-4305-959A-2B107A2C1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007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0B91-5DBB-4508-BD9E-0073A557E94B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4D19E-BA6B-4305-959A-2B107A2C1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675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0B91-5DBB-4508-BD9E-0073A557E94B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4D19E-BA6B-4305-959A-2B107A2C1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70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0B91-5DBB-4508-BD9E-0073A557E94B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4D19E-BA6B-4305-959A-2B107A2C1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616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0B91-5DBB-4508-BD9E-0073A557E94B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4D19E-BA6B-4305-959A-2B107A2C1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063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0B91-5DBB-4508-BD9E-0073A557E94B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4D19E-BA6B-4305-959A-2B107A2C1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870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0B91-5DBB-4508-BD9E-0073A557E94B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4D19E-BA6B-4305-959A-2B107A2C1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384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0B91-5DBB-4508-BD9E-0073A557E94B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4D19E-BA6B-4305-959A-2B107A2C1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837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0B91-5DBB-4508-BD9E-0073A557E94B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4D19E-BA6B-4305-959A-2B107A2C1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859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0B91-5DBB-4508-BD9E-0073A557E94B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4D19E-BA6B-4305-959A-2B107A2C1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026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50B91-5DBB-4508-BD9E-0073A557E94B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4D19E-BA6B-4305-959A-2B107A2C1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204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50B91-5DBB-4508-BD9E-0073A557E94B}" type="datetimeFigureOut">
              <a:rPr lang="ru-RU" smtClean="0"/>
              <a:t>26.03.2023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4D19E-BA6B-4305-959A-2B107A2C1F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029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Детский фон для презентации - 79 фото для презентаций и картинок на рабочий  сто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85800" y="0"/>
            <a:ext cx="7772400" cy="501199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9200" b="1" kern="10" dirty="0" smtClean="0">
              <a:ln w="9525">
                <a:round/>
                <a:headEnd/>
                <a:tailEnd/>
              </a:ln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endParaRPr lang="ru-RU" sz="192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r>
              <a:rPr lang="uk-UA" sz="192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Monotype Corsiva" panose="03010101010201010101" pitchFamily="66" charset="0"/>
              </a:rPr>
              <a:t>Інтелектуально-пізнавальна гра</a:t>
            </a:r>
          </a:p>
          <a:p>
            <a:r>
              <a:rPr lang="uk-UA" sz="192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Monotype Corsiva" panose="03010101010201010101" pitchFamily="66" charset="0"/>
              </a:rPr>
              <a:t>з</a:t>
            </a:r>
            <a:r>
              <a:rPr lang="uk-UA" sz="192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Monotype Corsiva" panose="03010101010201010101" pitchFamily="66" charset="0"/>
              </a:rPr>
              <a:t> географії</a:t>
            </a:r>
            <a:endParaRPr lang="ru-RU" sz="19200" b="1" kern="10" dirty="0" smtClean="0">
              <a:ln w="9525">
                <a:round/>
                <a:headEnd/>
                <a:tailEnd/>
              </a:ln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>
              <a:lnSpc>
                <a:spcPct val="120000"/>
              </a:lnSpc>
            </a:pPr>
            <a:r>
              <a:rPr lang="ru-RU" sz="21600" b="1" kern="10" dirty="0" err="1" smtClean="0">
                <a:ln w="9525">
                  <a:round/>
                  <a:headEnd/>
                  <a:tailEnd/>
                </a:ln>
                <a:solidFill>
                  <a:srgbClr val="0070C0"/>
                </a:solidFill>
                <a:latin typeface="Monotype Corsiva" panose="03010101010201010101" pitchFamily="66" charset="0"/>
              </a:rPr>
              <a:t>Ерудит</a:t>
            </a:r>
            <a:r>
              <a:rPr lang="ru-RU" sz="21600" b="1" kern="10" dirty="0" smtClean="0">
                <a:ln w="9525">
                  <a:round/>
                  <a:headEnd/>
                  <a:tailEnd/>
                </a:ln>
                <a:solidFill>
                  <a:srgbClr val="0070C0"/>
                </a:solidFill>
                <a:latin typeface="Monotype Corsiva" panose="03010101010201010101" pitchFamily="66" charset="0"/>
              </a:rPr>
              <a:t>-шоу</a:t>
            </a:r>
          </a:p>
          <a:p>
            <a:pPr>
              <a:lnSpc>
                <a:spcPct val="120000"/>
              </a:lnSpc>
            </a:pPr>
            <a:r>
              <a:rPr lang="ru-RU" sz="21600" b="1" kern="10" dirty="0">
                <a:ln w="9525">
                  <a:round/>
                  <a:headEnd/>
                  <a:tailEnd/>
                </a:ln>
                <a:solidFill>
                  <a:srgbClr val="0070C0"/>
                </a:solidFill>
                <a:latin typeface="Monotype Corsiva" panose="03010101010201010101" pitchFamily="66" charset="0"/>
              </a:rPr>
              <a:t> </a:t>
            </a:r>
            <a:r>
              <a:rPr lang="uk-UA" sz="16000" b="1" u="sng" kern="10" dirty="0" smtClean="0">
                <a:ln w="9525">
                  <a:round/>
                  <a:headEnd/>
                  <a:tailEnd/>
                </a:ln>
                <a:solidFill>
                  <a:srgbClr val="7030A0"/>
                </a:solidFill>
                <a:latin typeface="Monotype Corsiva" panose="03010101010201010101" pitchFamily="66" charset="0"/>
              </a:rPr>
              <a:t>  </a:t>
            </a:r>
            <a:r>
              <a:rPr lang="uk-UA" sz="9600" b="1" u="sng" kern="10" smtClean="0">
                <a:ln w="9525">
                  <a:round/>
                  <a:headEnd/>
                  <a:tailEnd/>
                </a:ln>
                <a:solidFill>
                  <a:srgbClr val="7030A0"/>
                </a:solidFill>
                <a:latin typeface="Monotype Corsiva" panose="03010101010201010101" pitchFamily="66" charset="0"/>
              </a:rPr>
              <a:t>Вчитель географії    </a:t>
            </a:r>
            <a:r>
              <a:rPr lang="uk-UA" sz="9600" b="1" u="sng" kern="10" dirty="0" err="1" smtClean="0">
                <a:ln w="9525">
                  <a:round/>
                  <a:headEnd/>
                  <a:tailEnd/>
                </a:ln>
                <a:solidFill>
                  <a:srgbClr val="7030A0"/>
                </a:solidFill>
                <a:latin typeface="Monotype Corsiva" panose="03010101010201010101" pitchFamily="66" charset="0"/>
              </a:rPr>
              <a:t>Дмитерчук</a:t>
            </a:r>
            <a:r>
              <a:rPr lang="uk-UA" sz="9600" b="1" u="sng" kern="10" dirty="0" smtClean="0">
                <a:ln w="9525">
                  <a:round/>
                  <a:headEnd/>
                  <a:tailEnd/>
                </a:ln>
                <a:solidFill>
                  <a:srgbClr val="7030A0"/>
                </a:solidFill>
                <a:latin typeface="Monotype Corsiva" panose="03010101010201010101" pitchFamily="66" charset="0"/>
              </a:rPr>
              <a:t> А. А. </a:t>
            </a:r>
          </a:p>
          <a:p>
            <a:pPr>
              <a:lnSpc>
                <a:spcPct val="120000"/>
              </a:lnSpc>
            </a:pPr>
            <a:r>
              <a:rPr lang="uk-UA" sz="9600" b="1" u="sng" kern="10" dirty="0" smtClean="0">
                <a:ln w="9525">
                  <a:round/>
                  <a:headEnd/>
                  <a:tailEnd/>
                </a:ln>
                <a:solidFill>
                  <a:srgbClr val="7030A0"/>
                </a:solidFill>
                <a:latin typeface="Monotype Corsiva" panose="03010101010201010101" pitchFamily="66" charset="0"/>
              </a:rPr>
              <a:t>2023р.</a:t>
            </a:r>
            <a:endParaRPr lang="ru-RU" sz="9600" b="1" u="sng" kern="10" dirty="0" smtClean="0">
              <a:ln w="9525">
                <a:round/>
                <a:headEnd/>
                <a:tailEnd/>
              </a:ln>
              <a:solidFill>
                <a:srgbClr val="7030A0"/>
              </a:solidFill>
              <a:latin typeface="Monotype Corsiva" panose="03010101010201010101" pitchFamily="66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542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Детский фон для презентации - 79 фото для презентаций и картинок на рабочий  сто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51355" y="419147"/>
            <a:ext cx="5599134" cy="5719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uk-UA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Конкурс «ЩО В ЧОРНОМУ ЯЩИКУ?» </a:t>
            </a:r>
            <a:endParaRPr lang="ru-RU" sz="3200" dirty="0">
              <a:solidFill>
                <a:srgbClr val="FF0000"/>
              </a:solidFill>
              <a:ea typeface="Times New Roman"/>
              <a:cs typeface="Times New Roman"/>
            </a:endParaRPr>
          </a:p>
          <a:p>
            <a:pPr lvl="0">
              <a:lnSpc>
                <a:spcPct val="115000"/>
              </a:lnSpc>
            </a:pPr>
            <a:r>
              <a:rPr lang="uk-UA" sz="32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Завдання  для обох команд одночасно. Виходять по одному представнику від кожної команди.  Перемога за тим учасником, хто швидше відгадає, що знаходиться в чорному ящику.</a:t>
            </a:r>
            <a:endParaRPr lang="ru-RU" sz="3200" dirty="0">
              <a:solidFill>
                <a:prstClr val="black"/>
              </a:solidFill>
              <a:ea typeface="Times New Roman"/>
              <a:cs typeface="Times New Roman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948" y="3644900"/>
            <a:ext cx="243840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1190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Детский фон для презентации - 79 фото для презентаций и картинок на рабочий  сто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Купить Ананас High Color 1 шт. Доставка Украина, Киев - Winetime.com.u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091" y="1024411"/>
            <a:ext cx="3557305" cy="5143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379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ы для презентаций Powerpoint на школьную тематику: образование, школа,  для начальных класс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84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42451" y="687593"/>
            <a:ext cx="7667625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altLang="ru-RU" sz="4800" dirty="0">
              <a:solidFill>
                <a:srgbClr val="FF0000"/>
              </a:solidFill>
              <a:latin typeface="Segoe Script" pitchFamily="34" charset="0"/>
            </a:endParaRPr>
          </a:p>
        </p:txBody>
      </p:sp>
      <p:sp>
        <p:nvSpPr>
          <p:cNvPr id="13" name="Freeform 7"/>
          <p:cNvSpPr>
            <a:spLocks/>
          </p:cNvSpPr>
          <p:nvPr/>
        </p:nvSpPr>
        <p:spPr bwMode="gray">
          <a:xfrm rot="21271152">
            <a:off x="7054933" y="746533"/>
            <a:ext cx="1303556" cy="1449247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uk-UA" sz="2000" b="1">
              <a:solidFill>
                <a:schemeClr val="bg1"/>
              </a:solidFill>
              <a:latin typeface="Arial" charset="0"/>
              <a:cs typeface="+mn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76614" y="687593"/>
            <a:ext cx="5912285" cy="97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Конкурс  ЩО ЦЕ? </a:t>
            </a:r>
            <a:endParaRPr lang="ru-RU" sz="3200" b="1" dirty="0" smtClean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b="1" i="1" dirty="0">
                <a:latin typeface="Times New Roman"/>
                <a:ea typeface="Times New Roman"/>
                <a:cs typeface="Times New Roman"/>
              </a:rPr>
              <a:t>(</a:t>
            </a:r>
            <a:r>
              <a:rPr lang="ru-RU" b="1" i="1" dirty="0" err="1">
                <a:latin typeface="Times New Roman"/>
                <a:ea typeface="Times New Roman"/>
                <a:cs typeface="Times New Roman"/>
              </a:rPr>
              <a:t>Завдання</a:t>
            </a:r>
            <a:r>
              <a:rPr lang="ru-RU" b="1" i="1" dirty="0">
                <a:latin typeface="Times New Roman"/>
                <a:ea typeface="Times New Roman"/>
                <a:cs typeface="Times New Roman"/>
              </a:rPr>
              <a:t>:  одним словом </a:t>
            </a:r>
            <a:r>
              <a:rPr lang="ru-RU" b="1" i="1" dirty="0" err="1">
                <a:latin typeface="Times New Roman"/>
                <a:ea typeface="Times New Roman"/>
                <a:cs typeface="Times New Roman"/>
              </a:rPr>
              <a:t>назв</a:t>
            </a:r>
            <a:r>
              <a:rPr lang="uk-UA" b="1" i="1" dirty="0">
                <a:latin typeface="Times New Roman"/>
                <a:ea typeface="Times New Roman"/>
                <a:cs typeface="Times New Roman"/>
              </a:rPr>
              <a:t>і</a:t>
            </a:r>
            <a:r>
              <a:rPr lang="ru-RU" b="1" i="1" dirty="0" err="1">
                <a:latin typeface="Times New Roman"/>
                <a:ea typeface="Times New Roman"/>
                <a:cs typeface="Times New Roman"/>
              </a:rPr>
              <a:t>ть</a:t>
            </a:r>
            <a:r>
              <a:rPr lang="ru-RU" b="1" i="1" dirty="0">
                <a:latin typeface="Times New Roman"/>
                <a:ea typeface="Times New Roman"/>
                <a:cs typeface="Times New Roman"/>
              </a:rPr>
              <a:t> про щ</a:t>
            </a:r>
            <a:r>
              <a:rPr lang="uk-UA" b="1" i="1" dirty="0">
                <a:latin typeface="Times New Roman"/>
                <a:ea typeface="Times New Roman"/>
                <a:cs typeface="Times New Roman"/>
              </a:rPr>
              <a:t>о й</a:t>
            </a:r>
            <a:r>
              <a:rPr lang="ru-RU" b="1" i="1" dirty="0">
                <a:latin typeface="Times New Roman"/>
                <a:ea typeface="Times New Roman"/>
                <a:cs typeface="Times New Roman"/>
              </a:rPr>
              <a:t>де  </a:t>
            </a:r>
            <a:r>
              <a:rPr lang="ru-RU" b="1" i="1" dirty="0" err="1">
                <a:latin typeface="Times New Roman"/>
                <a:ea typeface="Times New Roman"/>
                <a:cs typeface="Times New Roman"/>
              </a:rPr>
              <a:t>мова</a:t>
            </a:r>
            <a:r>
              <a:rPr lang="uk-UA" b="1" i="1" dirty="0">
                <a:latin typeface="Times New Roman"/>
                <a:ea typeface="Times New Roman"/>
                <a:cs typeface="Times New Roman"/>
              </a:rPr>
              <a:t>).</a:t>
            </a:r>
            <a:endParaRPr lang="ru-RU" i="1" dirty="0">
              <a:ea typeface="Times New Roman"/>
              <a:cs typeface="Times New Roman"/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8741382"/>
              </p:ext>
            </p:extLst>
          </p:nvPr>
        </p:nvGraphicFramePr>
        <p:xfrm>
          <a:off x="1533207" y="1915700"/>
          <a:ext cx="6077585" cy="4171188"/>
        </p:xfrm>
        <a:graphic>
          <a:graphicData uri="http://schemas.openxmlformats.org/drawingml/2006/table">
            <a:tbl>
              <a:tblPr firstRow="1" firstCol="1" bandRow="1"/>
              <a:tblGrid>
                <a:gridCol w="339090"/>
                <a:gridCol w="2790190"/>
                <a:gridCol w="2948305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 п</a:t>
                      </a:r>
                      <a:r>
                        <a:rPr lang="en-US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uk-UA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Географічна назва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                   Що </a:t>
                      </a:r>
                      <a:r>
                        <a:rPr lang="uk-UA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це?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Єребус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Гольфстрим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Дрейка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Тітікака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Атакама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Анаконда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Тасманія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Декан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Кейп - Йорк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Піранья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Аконкагуа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Саргасове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Кондор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Канбера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722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Детский фон для презентации - 79 фото для презентаций и картинок на рабочий  сто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4225833"/>
              </p:ext>
            </p:extLst>
          </p:nvPr>
        </p:nvGraphicFramePr>
        <p:xfrm>
          <a:off x="1533525" y="1916113"/>
          <a:ext cx="6077585" cy="4171188"/>
        </p:xfrm>
        <a:graphic>
          <a:graphicData uri="http://schemas.openxmlformats.org/drawingml/2006/table">
            <a:tbl>
              <a:tblPr firstRow="1" firstCol="1" bandRow="1"/>
              <a:tblGrid>
                <a:gridCol w="339090"/>
                <a:gridCol w="2790190"/>
                <a:gridCol w="2948305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 п</a:t>
                      </a:r>
                      <a:r>
                        <a:rPr lang="en-US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uk-UA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Географічна назва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Що це?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Єребус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вулкан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Гольфстрим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течія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Дрейка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протока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Тітікака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озеро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Атакама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пустеля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Анаконда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змія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Тасманія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острів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Декан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плоскогір</a:t>
                      </a:r>
                      <a:r>
                        <a:rPr lang="en-US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’</a:t>
                      </a: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я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Кейп - Йорк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півострів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Піранья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риба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Аконкагуа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гора, вершина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Саргасове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море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Кондор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птах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Канбера 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місто, столиця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891430" y="604647"/>
            <a:ext cx="4747365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Конкурс  ЩО ЦЕ?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uk-UA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ПРАВИЛЬНІ ВІДПОВІДІ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78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Шаблоны для презентаций &quot;Осень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520825" y="301727"/>
            <a:ext cx="61023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4400" b="1" dirty="0" smtClean="0">
              <a:solidFill>
                <a:srgbClr val="4F81BD"/>
              </a:solidFill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400" b="1" dirty="0" smtClean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Конкурс </a:t>
            </a:r>
            <a:r>
              <a:rPr lang="ru-RU" sz="44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Б</a:t>
            </a:r>
            <a:r>
              <a:rPr lang="uk-UA" sz="44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І</a:t>
            </a:r>
            <a:r>
              <a:rPr lang="ru-RU" sz="44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ОЛОГ</a:t>
            </a:r>
            <a:r>
              <a:rPr lang="uk-UA" sz="44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ІВ </a:t>
            </a:r>
            <a:r>
              <a:rPr lang="uk-UA" sz="2400" b="1" dirty="0">
                <a:solidFill>
                  <a:srgbClr val="4F81BD"/>
                </a:solidFill>
                <a:latin typeface="Times New Roman"/>
                <a:ea typeface="Times New Roman"/>
                <a:cs typeface="Times New Roman"/>
              </a:rPr>
              <a:t>(Завдання: з’єднайте стрілками тварину і материк, на якому вона мешкає).</a:t>
            </a:r>
            <a:endParaRPr lang="ru-RU" sz="2400" dirty="0">
              <a:effectLst/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419" y="2129423"/>
            <a:ext cx="3083161" cy="4540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606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ы для презентаций Карандаш | Бесплатные фоны для презентаций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925" y="1153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372" y="547108"/>
            <a:ext cx="3851536" cy="5786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913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Шаблоны для презентаций &quot;Осень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Прочитай вислів та поясни word cloud art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96" y="1132631"/>
            <a:ext cx="2860040" cy="28600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559122" y="1553240"/>
            <a:ext cx="4604146" cy="5587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2800" b="1" i="1" dirty="0">
                <a:solidFill>
                  <a:srgbClr val="00B050"/>
                </a:solidFill>
                <a:ea typeface="Calibri"/>
                <a:cs typeface="Times New Roman"/>
              </a:rPr>
              <a:t>Прочитай вислів та поясни</a:t>
            </a:r>
            <a:endParaRPr lang="ru-RU" sz="2800" b="1" i="1" dirty="0">
              <a:solidFill>
                <a:srgbClr val="00B050"/>
              </a:solidFill>
              <a:ea typeface="Calibri"/>
              <a:cs typeface="Times New Roman"/>
            </a:endParaRPr>
          </a:p>
        </p:txBody>
      </p:sp>
      <p:pic>
        <p:nvPicPr>
          <p:cNvPr id="8" name="Рисунок 7" descr="Відгадайте загадку word cloud art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821" y="3527156"/>
            <a:ext cx="2860040" cy="28600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2029216" y="4575716"/>
            <a:ext cx="2920223" cy="4921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>
              <a:lnSpc>
                <a:spcPct val="115000"/>
              </a:lnSpc>
              <a:spcAft>
                <a:spcPts val="1000"/>
              </a:spcAft>
            </a:pPr>
            <a:r>
              <a:rPr lang="uk-UA" sz="2400" b="1" i="1" dirty="0">
                <a:solidFill>
                  <a:srgbClr val="00B050"/>
                </a:solidFill>
                <a:ea typeface="Calibri"/>
                <a:cs typeface="Times New Roman"/>
              </a:rPr>
              <a:t>Відгадай загадку</a:t>
            </a:r>
            <a:endParaRPr lang="ru-RU" sz="2400" b="1" i="1" dirty="0">
              <a:solidFill>
                <a:srgbClr val="00B050"/>
              </a:solidFill>
              <a:ea typeface="Calibri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00004" y="204786"/>
            <a:ext cx="4298869" cy="10918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>
              <a:lnSpc>
                <a:spcPct val="115000"/>
              </a:lnSpc>
              <a:spcAft>
                <a:spcPts val="1000"/>
              </a:spcAft>
            </a:pPr>
            <a:r>
              <a:rPr lang="uk-UA" sz="6000" b="1" dirty="0">
                <a:solidFill>
                  <a:srgbClr val="7030A0"/>
                </a:solidFill>
                <a:ea typeface="Calibri"/>
                <a:cs typeface="Times New Roman"/>
              </a:rPr>
              <a:t>Хмари слів</a:t>
            </a:r>
            <a:endParaRPr lang="ru-RU" sz="6000" b="1" dirty="0">
              <a:solidFill>
                <a:srgbClr val="7030A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484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Фоны для презентаций Powerpoint на школьную тематику: образование, школа,  для начальных класс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260" y="-9853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53"/>
          <p:cNvGrpSpPr>
            <a:grpSpLocks/>
          </p:cNvGrpSpPr>
          <p:nvPr/>
        </p:nvGrpSpPr>
        <p:grpSpPr bwMode="auto">
          <a:xfrm>
            <a:off x="1049369" y="1319230"/>
            <a:ext cx="685800" cy="482600"/>
            <a:chOff x="2078" y="190"/>
            <a:chExt cx="1615" cy="4630"/>
          </a:xfrm>
        </p:grpSpPr>
        <p:sp>
          <p:nvSpPr>
            <p:cNvPr id="5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/>
              <a:endParaRPr lang="ru-RU" altLang="ru-RU">
                <a:cs typeface="Arial" panose="020B0604020202020204" pitchFamily="34" charset="0"/>
              </a:endParaRPr>
            </a:p>
          </p:txBody>
        </p:sp>
        <p:sp>
          <p:nvSpPr>
            <p:cNvPr id="6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/>
              <a:endParaRPr lang="ru-RU" altLang="ru-RU">
                <a:cs typeface="Arial" panose="020B0604020202020204" pitchFamily="34" charset="0"/>
              </a:endParaRPr>
            </a:p>
          </p:txBody>
        </p:sp>
        <p:sp>
          <p:nvSpPr>
            <p:cNvPr id="7" name="Oval 56"/>
            <p:cNvSpPr>
              <a:spLocks noChangeArrowheads="1"/>
            </p:cNvSpPr>
            <p:nvPr/>
          </p:nvSpPr>
          <p:spPr bwMode="gray">
            <a:xfrm>
              <a:off x="3080" y="190"/>
              <a:ext cx="434" cy="461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8" name="Oval 57"/>
            <p:cNvSpPr>
              <a:spLocks noChangeArrowheads="1"/>
            </p:cNvSpPr>
            <p:nvPr/>
          </p:nvSpPr>
          <p:spPr bwMode="gray">
            <a:xfrm>
              <a:off x="3080" y="190"/>
              <a:ext cx="434" cy="4615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/>
              <a:endParaRPr lang="ru-RU" altLang="ru-RU">
                <a:cs typeface="Arial" panose="020B0604020202020204" pitchFamily="34" charset="0"/>
              </a:endParaRPr>
            </a:p>
          </p:txBody>
        </p:sp>
        <p:sp>
          <p:nvSpPr>
            <p:cNvPr id="9" name="Oval 58"/>
            <p:cNvSpPr>
              <a:spLocks noChangeArrowheads="1"/>
            </p:cNvSpPr>
            <p:nvPr/>
          </p:nvSpPr>
          <p:spPr bwMode="gray">
            <a:xfrm>
              <a:off x="2336" y="205"/>
              <a:ext cx="1107" cy="461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0" name="Oval 59"/>
            <p:cNvSpPr>
              <a:spLocks noChangeArrowheads="1"/>
            </p:cNvSpPr>
            <p:nvPr/>
          </p:nvSpPr>
          <p:spPr bwMode="gray">
            <a:xfrm>
              <a:off x="2336" y="205"/>
              <a:ext cx="1105" cy="4615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/>
              <a:endParaRPr lang="ru-RU" altLang="ru-RU"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53"/>
          <p:cNvGrpSpPr>
            <a:grpSpLocks/>
          </p:cNvGrpSpPr>
          <p:nvPr/>
        </p:nvGrpSpPr>
        <p:grpSpPr bwMode="auto">
          <a:xfrm>
            <a:off x="1041982" y="2091479"/>
            <a:ext cx="685800" cy="482600"/>
            <a:chOff x="2078" y="190"/>
            <a:chExt cx="1615" cy="4630"/>
          </a:xfrm>
        </p:grpSpPr>
        <p:sp>
          <p:nvSpPr>
            <p:cNvPr id="13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/>
              <a:endParaRPr lang="ru-RU" altLang="ru-RU">
                <a:cs typeface="Arial" panose="020B0604020202020204" pitchFamily="34" charset="0"/>
              </a:endParaRPr>
            </a:p>
          </p:txBody>
        </p:sp>
        <p:sp>
          <p:nvSpPr>
            <p:cNvPr id="14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/>
              <a:endParaRPr lang="ru-RU" altLang="ru-RU">
                <a:cs typeface="Arial" panose="020B0604020202020204" pitchFamily="34" charset="0"/>
              </a:endParaRPr>
            </a:p>
          </p:txBody>
        </p:sp>
        <p:sp>
          <p:nvSpPr>
            <p:cNvPr id="15" name="Oval 56"/>
            <p:cNvSpPr>
              <a:spLocks noChangeArrowheads="1"/>
            </p:cNvSpPr>
            <p:nvPr/>
          </p:nvSpPr>
          <p:spPr bwMode="gray">
            <a:xfrm>
              <a:off x="3080" y="190"/>
              <a:ext cx="434" cy="461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6" name="Oval 57"/>
            <p:cNvSpPr>
              <a:spLocks noChangeArrowheads="1"/>
            </p:cNvSpPr>
            <p:nvPr/>
          </p:nvSpPr>
          <p:spPr bwMode="gray">
            <a:xfrm>
              <a:off x="3080" y="190"/>
              <a:ext cx="434" cy="4615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/>
              <a:endParaRPr lang="ru-RU" altLang="ru-RU">
                <a:cs typeface="Arial" panose="020B0604020202020204" pitchFamily="34" charset="0"/>
              </a:endParaRPr>
            </a:p>
          </p:txBody>
        </p:sp>
        <p:sp>
          <p:nvSpPr>
            <p:cNvPr id="17" name="Oval 58"/>
            <p:cNvSpPr>
              <a:spLocks noChangeArrowheads="1"/>
            </p:cNvSpPr>
            <p:nvPr/>
          </p:nvSpPr>
          <p:spPr bwMode="gray">
            <a:xfrm>
              <a:off x="2336" y="205"/>
              <a:ext cx="1107" cy="461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18" name="Oval 59"/>
            <p:cNvSpPr>
              <a:spLocks noChangeArrowheads="1"/>
            </p:cNvSpPr>
            <p:nvPr/>
          </p:nvSpPr>
          <p:spPr bwMode="gray">
            <a:xfrm>
              <a:off x="2336" y="205"/>
              <a:ext cx="1105" cy="4615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762F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/>
              <a:endParaRPr lang="ru-RU" altLang="ru-RU"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53"/>
          <p:cNvGrpSpPr>
            <a:grpSpLocks/>
          </p:cNvGrpSpPr>
          <p:nvPr/>
        </p:nvGrpSpPr>
        <p:grpSpPr bwMode="auto">
          <a:xfrm>
            <a:off x="1088436" y="2847870"/>
            <a:ext cx="685800" cy="482600"/>
            <a:chOff x="2078" y="190"/>
            <a:chExt cx="1615" cy="4630"/>
          </a:xfrm>
        </p:grpSpPr>
        <p:sp>
          <p:nvSpPr>
            <p:cNvPr id="22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/>
              <a:endParaRPr lang="ru-RU" altLang="ru-RU">
                <a:cs typeface="Arial" panose="020B0604020202020204" pitchFamily="34" charset="0"/>
              </a:endParaRPr>
            </a:p>
          </p:txBody>
        </p:sp>
        <p:sp>
          <p:nvSpPr>
            <p:cNvPr id="23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/>
              <a:endParaRPr lang="ru-RU" altLang="ru-RU">
                <a:cs typeface="Arial" panose="020B0604020202020204" pitchFamily="34" charset="0"/>
              </a:endParaRPr>
            </a:p>
          </p:txBody>
        </p:sp>
        <p:sp>
          <p:nvSpPr>
            <p:cNvPr id="24" name="Oval 56"/>
            <p:cNvSpPr>
              <a:spLocks noChangeArrowheads="1"/>
            </p:cNvSpPr>
            <p:nvPr/>
          </p:nvSpPr>
          <p:spPr bwMode="gray">
            <a:xfrm>
              <a:off x="3080" y="190"/>
              <a:ext cx="434" cy="461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5" name="Oval 57"/>
            <p:cNvSpPr>
              <a:spLocks noChangeArrowheads="1"/>
            </p:cNvSpPr>
            <p:nvPr/>
          </p:nvSpPr>
          <p:spPr bwMode="gray">
            <a:xfrm>
              <a:off x="3080" y="190"/>
              <a:ext cx="434" cy="4615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/>
              <a:endParaRPr lang="ru-RU" altLang="ru-RU">
                <a:cs typeface="Arial" panose="020B0604020202020204" pitchFamily="34" charset="0"/>
              </a:endParaRPr>
            </a:p>
          </p:txBody>
        </p:sp>
        <p:sp>
          <p:nvSpPr>
            <p:cNvPr id="26" name="Oval 58"/>
            <p:cNvSpPr>
              <a:spLocks noChangeArrowheads="1"/>
            </p:cNvSpPr>
            <p:nvPr/>
          </p:nvSpPr>
          <p:spPr bwMode="gray">
            <a:xfrm>
              <a:off x="2336" y="205"/>
              <a:ext cx="1107" cy="461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27" name="Oval 59"/>
            <p:cNvSpPr>
              <a:spLocks noChangeArrowheads="1"/>
            </p:cNvSpPr>
            <p:nvPr/>
          </p:nvSpPr>
          <p:spPr bwMode="gray">
            <a:xfrm>
              <a:off x="2336" y="205"/>
              <a:ext cx="1105" cy="4615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/>
              <a:endParaRPr lang="ru-RU" altLang="ru-RU">
                <a:cs typeface="Arial" panose="020B0604020202020204" pitchFamily="34" charset="0"/>
              </a:endParaRPr>
            </a:p>
          </p:txBody>
        </p:sp>
      </p:grpSp>
      <p:grpSp>
        <p:nvGrpSpPr>
          <p:cNvPr id="29" name="Group 53"/>
          <p:cNvGrpSpPr>
            <a:grpSpLocks/>
          </p:cNvGrpSpPr>
          <p:nvPr/>
        </p:nvGrpSpPr>
        <p:grpSpPr bwMode="auto">
          <a:xfrm>
            <a:off x="1131962" y="3632821"/>
            <a:ext cx="685800" cy="482600"/>
            <a:chOff x="2078" y="190"/>
            <a:chExt cx="1615" cy="4630"/>
          </a:xfrm>
        </p:grpSpPr>
        <p:sp>
          <p:nvSpPr>
            <p:cNvPr id="30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/>
              <a:endParaRPr lang="ru-RU" altLang="ru-RU">
                <a:cs typeface="Arial" panose="020B0604020202020204" pitchFamily="34" charset="0"/>
              </a:endParaRPr>
            </a:p>
          </p:txBody>
        </p:sp>
        <p:sp>
          <p:nvSpPr>
            <p:cNvPr id="31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/>
              <a:endParaRPr lang="ru-RU" altLang="ru-RU">
                <a:cs typeface="Arial" panose="020B0604020202020204" pitchFamily="34" charset="0"/>
              </a:endParaRPr>
            </a:p>
          </p:txBody>
        </p:sp>
        <p:sp>
          <p:nvSpPr>
            <p:cNvPr id="32" name="Oval 56"/>
            <p:cNvSpPr>
              <a:spLocks noChangeArrowheads="1"/>
            </p:cNvSpPr>
            <p:nvPr/>
          </p:nvSpPr>
          <p:spPr bwMode="gray">
            <a:xfrm>
              <a:off x="3080" y="190"/>
              <a:ext cx="434" cy="461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3" name="Oval 57"/>
            <p:cNvSpPr>
              <a:spLocks noChangeArrowheads="1"/>
            </p:cNvSpPr>
            <p:nvPr/>
          </p:nvSpPr>
          <p:spPr bwMode="gray">
            <a:xfrm>
              <a:off x="3080" y="190"/>
              <a:ext cx="434" cy="4615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/>
              <a:endParaRPr lang="ru-RU" altLang="ru-RU">
                <a:cs typeface="Arial" panose="020B0604020202020204" pitchFamily="34" charset="0"/>
              </a:endParaRPr>
            </a:p>
          </p:txBody>
        </p:sp>
        <p:sp>
          <p:nvSpPr>
            <p:cNvPr id="34" name="Oval 58"/>
            <p:cNvSpPr>
              <a:spLocks noChangeArrowheads="1"/>
            </p:cNvSpPr>
            <p:nvPr/>
          </p:nvSpPr>
          <p:spPr bwMode="gray">
            <a:xfrm>
              <a:off x="2336" y="205"/>
              <a:ext cx="1107" cy="461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35" name="Oval 59"/>
            <p:cNvSpPr>
              <a:spLocks noChangeArrowheads="1"/>
            </p:cNvSpPr>
            <p:nvPr/>
          </p:nvSpPr>
          <p:spPr bwMode="gray">
            <a:xfrm>
              <a:off x="2336" y="205"/>
              <a:ext cx="1105" cy="4615"/>
            </a:xfrm>
            <a:prstGeom prst="ellipse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475E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/>
              <a:endParaRPr lang="ru-RU" altLang="ru-RU"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53"/>
          <p:cNvGrpSpPr>
            <a:grpSpLocks/>
          </p:cNvGrpSpPr>
          <p:nvPr/>
        </p:nvGrpSpPr>
        <p:grpSpPr bwMode="auto">
          <a:xfrm>
            <a:off x="1151540" y="4302750"/>
            <a:ext cx="685800" cy="482600"/>
            <a:chOff x="2078" y="190"/>
            <a:chExt cx="1615" cy="4630"/>
          </a:xfrm>
        </p:grpSpPr>
        <p:sp>
          <p:nvSpPr>
            <p:cNvPr id="38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/>
              <a:endParaRPr lang="ru-RU" altLang="ru-RU">
                <a:cs typeface="Arial" panose="020B0604020202020204" pitchFamily="34" charset="0"/>
              </a:endParaRPr>
            </a:p>
          </p:txBody>
        </p:sp>
        <p:sp>
          <p:nvSpPr>
            <p:cNvPr id="39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/>
              <a:endParaRPr lang="ru-RU" altLang="ru-RU">
                <a:cs typeface="Arial" panose="020B0604020202020204" pitchFamily="34" charset="0"/>
              </a:endParaRPr>
            </a:p>
          </p:txBody>
        </p:sp>
        <p:sp>
          <p:nvSpPr>
            <p:cNvPr id="40" name="Oval 56"/>
            <p:cNvSpPr>
              <a:spLocks noChangeArrowheads="1"/>
            </p:cNvSpPr>
            <p:nvPr/>
          </p:nvSpPr>
          <p:spPr bwMode="gray">
            <a:xfrm>
              <a:off x="3080" y="190"/>
              <a:ext cx="434" cy="461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1" name="Oval 57"/>
            <p:cNvSpPr>
              <a:spLocks noChangeArrowheads="1"/>
            </p:cNvSpPr>
            <p:nvPr/>
          </p:nvSpPr>
          <p:spPr bwMode="gray">
            <a:xfrm>
              <a:off x="3080" y="190"/>
              <a:ext cx="434" cy="4615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/>
              <a:endParaRPr lang="ru-RU" altLang="ru-RU">
                <a:cs typeface="Arial" panose="020B0604020202020204" pitchFamily="34" charset="0"/>
              </a:endParaRPr>
            </a:p>
          </p:txBody>
        </p:sp>
        <p:sp>
          <p:nvSpPr>
            <p:cNvPr id="42" name="Oval 58"/>
            <p:cNvSpPr>
              <a:spLocks noChangeArrowheads="1"/>
            </p:cNvSpPr>
            <p:nvPr/>
          </p:nvSpPr>
          <p:spPr bwMode="gray">
            <a:xfrm>
              <a:off x="2336" y="205"/>
              <a:ext cx="1107" cy="461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43" name="Oval 59"/>
            <p:cNvSpPr>
              <a:spLocks noChangeArrowheads="1"/>
            </p:cNvSpPr>
            <p:nvPr/>
          </p:nvSpPr>
          <p:spPr bwMode="gray">
            <a:xfrm>
              <a:off x="2336" y="205"/>
              <a:ext cx="1105" cy="4615"/>
            </a:xfrm>
            <a:prstGeom prst="ellipse">
              <a:avLst/>
            </a:prstGeom>
            <a:gradFill rotWithShape="1">
              <a:gsLst>
                <a:gs pos="0">
                  <a:srgbClr val="33CCCC"/>
                </a:gs>
                <a:gs pos="100000">
                  <a:srgbClr val="185E5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/>
              <a:endParaRPr lang="ru-RU" altLang="ru-RU">
                <a:cs typeface="Arial" panose="020B0604020202020204" pitchFamily="34" charset="0"/>
              </a:endParaRPr>
            </a:p>
          </p:txBody>
        </p:sp>
      </p:grpSp>
      <p:grpSp>
        <p:nvGrpSpPr>
          <p:cNvPr id="46" name="Group 53"/>
          <p:cNvGrpSpPr>
            <a:grpSpLocks/>
          </p:cNvGrpSpPr>
          <p:nvPr/>
        </p:nvGrpSpPr>
        <p:grpSpPr bwMode="auto">
          <a:xfrm>
            <a:off x="1107600" y="4940658"/>
            <a:ext cx="685800" cy="482600"/>
            <a:chOff x="2078" y="190"/>
            <a:chExt cx="1615" cy="4630"/>
          </a:xfrm>
        </p:grpSpPr>
        <p:sp>
          <p:nvSpPr>
            <p:cNvPr id="47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/>
              <a:endParaRPr lang="ru-RU" altLang="ru-RU">
                <a:cs typeface="Arial" panose="020B0604020202020204" pitchFamily="34" charset="0"/>
              </a:endParaRPr>
            </a:p>
          </p:txBody>
        </p:sp>
        <p:sp>
          <p:nvSpPr>
            <p:cNvPr id="48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/>
              <a:endParaRPr lang="ru-RU" altLang="ru-RU">
                <a:cs typeface="Arial" panose="020B0604020202020204" pitchFamily="34" charset="0"/>
              </a:endParaRPr>
            </a:p>
          </p:txBody>
        </p:sp>
        <p:sp>
          <p:nvSpPr>
            <p:cNvPr id="49" name="Oval 56"/>
            <p:cNvSpPr>
              <a:spLocks noChangeArrowheads="1"/>
            </p:cNvSpPr>
            <p:nvPr/>
          </p:nvSpPr>
          <p:spPr bwMode="gray">
            <a:xfrm>
              <a:off x="3080" y="190"/>
              <a:ext cx="434" cy="461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0" name="Oval 57"/>
            <p:cNvSpPr>
              <a:spLocks noChangeArrowheads="1"/>
            </p:cNvSpPr>
            <p:nvPr/>
          </p:nvSpPr>
          <p:spPr bwMode="gray">
            <a:xfrm>
              <a:off x="3080" y="190"/>
              <a:ext cx="434" cy="4615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/>
              <a:endParaRPr lang="ru-RU" altLang="ru-RU">
                <a:cs typeface="Arial" panose="020B0604020202020204" pitchFamily="34" charset="0"/>
              </a:endParaRPr>
            </a:p>
          </p:txBody>
        </p:sp>
        <p:sp>
          <p:nvSpPr>
            <p:cNvPr id="51" name="Oval 58"/>
            <p:cNvSpPr>
              <a:spLocks noChangeArrowheads="1"/>
            </p:cNvSpPr>
            <p:nvPr/>
          </p:nvSpPr>
          <p:spPr bwMode="gray">
            <a:xfrm>
              <a:off x="2336" y="205"/>
              <a:ext cx="1107" cy="461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52" name="Oval 59"/>
            <p:cNvSpPr>
              <a:spLocks noChangeArrowheads="1"/>
            </p:cNvSpPr>
            <p:nvPr/>
          </p:nvSpPr>
          <p:spPr bwMode="gray">
            <a:xfrm>
              <a:off x="2336" y="205"/>
              <a:ext cx="1105" cy="4615"/>
            </a:xfrm>
            <a:prstGeom prst="ellipse">
              <a:avLst/>
            </a:prstGeom>
            <a:gradFill rotWithShape="1">
              <a:gsLst>
                <a:gs pos="0">
                  <a:srgbClr val="000080"/>
                </a:gs>
                <a:gs pos="100000">
                  <a:srgbClr val="00003B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/>
              <a:endParaRPr lang="ru-RU" altLang="ru-RU">
                <a:cs typeface="Arial" panose="020B0604020202020204" pitchFamily="34" charset="0"/>
              </a:endParaRPr>
            </a:p>
          </p:txBody>
        </p:sp>
      </p:grpSp>
      <p:grpSp>
        <p:nvGrpSpPr>
          <p:cNvPr id="56" name="Group 53"/>
          <p:cNvGrpSpPr>
            <a:grpSpLocks/>
          </p:cNvGrpSpPr>
          <p:nvPr/>
        </p:nvGrpSpPr>
        <p:grpSpPr bwMode="auto">
          <a:xfrm>
            <a:off x="1142984" y="5600072"/>
            <a:ext cx="685800" cy="482600"/>
            <a:chOff x="2078" y="190"/>
            <a:chExt cx="1615" cy="4630"/>
          </a:xfrm>
        </p:grpSpPr>
        <p:sp>
          <p:nvSpPr>
            <p:cNvPr id="57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571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/>
              <a:endParaRPr lang="ru-RU" altLang="ru-RU">
                <a:cs typeface="Arial" panose="020B0604020202020204" pitchFamily="34" charset="0"/>
              </a:endParaRPr>
            </a:p>
          </p:txBody>
        </p:sp>
        <p:sp>
          <p:nvSpPr>
            <p:cNvPr id="58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/>
              <a:endParaRPr lang="ru-RU" altLang="ru-RU">
                <a:cs typeface="Arial" panose="020B0604020202020204" pitchFamily="34" charset="0"/>
              </a:endParaRPr>
            </a:p>
          </p:txBody>
        </p:sp>
        <p:sp>
          <p:nvSpPr>
            <p:cNvPr id="59" name="Oval 56"/>
            <p:cNvSpPr>
              <a:spLocks noChangeArrowheads="1"/>
            </p:cNvSpPr>
            <p:nvPr/>
          </p:nvSpPr>
          <p:spPr bwMode="gray">
            <a:xfrm>
              <a:off x="3080" y="190"/>
              <a:ext cx="434" cy="461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0" name="Oval 57"/>
            <p:cNvSpPr>
              <a:spLocks noChangeArrowheads="1"/>
            </p:cNvSpPr>
            <p:nvPr/>
          </p:nvSpPr>
          <p:spPr bwMode="gray">
            <a:xfrm>
              <a:off x="3080" y="190"/>
              <a:ext cx="434" cy="4615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/>
              <a:endParaRPr lang="ru-RU" altLang="ru-RU">
                <a:cs typeface="Arial" panose="020B0604020202020204" pitchFamily="34" charset="0"/>
              </a:endParaRPr>
            </a:p>
          </p:txBody>
        </p:sp>
        <p:sp>
          <p:nvSpPr>
            <p:cNvPr id="61" name="Oval 58"/>
            <p:cNvSpPr>
              <a:spLocks noChangeArrowheads="1"/>
            </p:cNvSpPr>
            <p:nvPr/>
          </p:nvSpPr>
          <p:spPr bwMode="gray">
            <a:xfrm>
              <a:off x="2336" y="205"/>
              <a:ext cx="1107" cy="461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r">
                <a:defRPr/>
              </a:pPr>
              <a:endParaRPr lang="ru-RU">
                <a:latin typeface="Arial" charset="0"/>
              </a:endParaRPr>
            </a:p>
          </p:txBody>
        </p:sp>
        <p:sp>
          <p:nvSpPr>
            <p:cNvPr id="62" name="Oval 59"/>
            <p:cNvSpPr>
              <a:spLocks noChangeArrowheads="1"/>
            </p:cNvSpPr>
            <p:nvPr/>
          </p:nvSpPr>
          <p:spPr bwMode="gray">
            <a:xfrm>
              <a:off x="2336" y="205"/>
              <a:ext cx="1105" cy="4615"/>
            </a:xfrm>
            <a:prstGeom prst="ellipse">
              <a:avLst/>
            </a:prstGeom>
            <a:gradFill rotWithShape="1">
              <a:gsLst>
                <a:gs pos="0">
                  <a:srgbClr val="6600FF"/>
                </a:gs>
                <a:gs pos="100000">
                  <a:srgbClr val="2F00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/>
              <a:endParaRPr lang="ru-RU" altLang="ru-RU">
                <a:cs typeface="Arial" panose="020B0604020202020204" pitchFamily="34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2198318" y="2601565"/>
            <a:ext cx="6031282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b="1" dirty="0">
                <a:latin typeface="Times New Roman"/>
                <a:ea typeface="Times New Roman"/>
                <a:cs typeface="Times New Roman"/>
              </a:rPr>
              <a:t>І конкурс      РОЗМИНКА</a:t>
            </a:r>
            <a:endParaRPr lang="ru-RU" sz="1400" dirty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b="1" dirty="0">
                <a:latin typeface="Times New Roman"/>
                <a:ea typeface="Times New Roman"/>
                <a:cs typeface="Times New Roman"/>
              </a:rPr>
              <a:t>II</a:t>
            </a:r>
            <a:r>
              <a:rPr lang="uk-UA" b="1" dirty="0">
                <a:latin typeface="Times New Roman"/>
                <a:ea typeface="Times New Roman"/>
                <a:cs typeface="Times New Roman"/>
              </a:rPr>
              <a:t> конкурс     ЗНАЙДИ ПАРУ</a:t>
            </a:r>
            <a:endParaRPr lang="ru-RU" sz="1400" dirty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b="1" dirty="0">
                <a:latin typeface="Times New Roman"/>
                <a:ea typeface="Times New Roman"/>
                <a:cs typeface="Times New Roman"/>
              </a:rPr>
              <a:t>ІІІ конкурс    </a:t>
            </a:r>
            <a:r>
              <a:rPr lang="uk-UA" b="1" dirty="0" smtClean="0">
                <a:latin typeface="Times New Roman"/>
                <a:ea typeface="Times New Roman"/>
                <a:cs typeface="Times New Roman"/>
              </a:rPr>
              <a:t>МЕТЕОРОЛОГІВ</a:t>
            </a:r>
            <a:endParaRPr lang="ru-RU" sz="1400" dirty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b="1" dirty="0">
                <a:latin typeface="Times New Roman"/>
                <a:ea typeface="Times New Roman"/>
                <a:cs typeface="Times New Roman"/>
              </a:rPr>
              <a:t>IV </a:t>
            </a:r>
            <a:r>
              <a:rPr lang="uk-UA" b="1" dirty="0">
                <a:latin typeface="Times New Roman"/>
                <a:ea typeface="Times New Roman"/>
                <a:cs typeface="Times New Roman"/>
              </a:rPr>
              <a:t>конкурс      МАТЕМАТИКІВ</a:t>
            </a:r>
            <a:endParaRPr lang="ru-RU" sz="1400" dirty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b="1" dirty="0">
                <a:latin typeface="Times New Roman"/>
                <a:ea typeface="Times New Roman"/>
                <a:cs typeface="Times New Roman"/>
              </a:rPr>
              <a:t>V </a:t>
            </a:r>
            <a:r>
              <a:rPr lang="uk-UA" b="1" dirty="0">
                <a:latin typeface="Times New Roman"/>
                <a:ea typeface="Times New Roman"/>
                <a:cs typeface="Times New Roman"/>
              </a:rPr>
              <a:t>конкурс        ЩО В ЧОРНОМУ ЯЩИКУ</a:t>
            </a:r>
            <a:endParaRPr lang="ru-RU" sz="1400" dirty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b="1" dirty="0">
                <a:latin typeface="Times New Roman"/>
                <a:ea typeface="Times New Roman"/>
                <a:cs typeface="Times New Roman"/>
              </a:rPr>
              <a:t>VI </a:t>
            </a:r>
            <a:r>
              <a:rPr lang="uk-UA" b="1" dirty="0">
                <a:latin typeface="Times New Roman"/>
                <a:ea typeface="Times New Roman"/>
                <a:cs typeface="Times New Roman"/>
              </a:rPr>
              <a:t>конкурс      ЩО </a:t>
            </a:r>
            <a:r>
              <a:rPr lang="uk-UA" b="1" dirty="0" smtClean="0">
                <a:latin typeface="Times New Roman"/>
                <a:ea typeface="Times New Roman"/>
                <a:cs typeface="Times New Roman"/>
              </a:rPr>
              <a:t>ЦЕ?</a:t>
            </a:r>
            <a:endParaRPr lang="ru-RU" sz="1400" dirty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b="1" dirty="0">
                <a:latin typeface="Times New Roman"/>
                <a:ea typeface="Times New Roman"/>
                <a:cs typeface="Times New Roman"/>
              </a:rPr>
              <a:t>VI</a:t>
            </a:r>
            <a:r>
              <a:rPr lang="uk-UA" b="1" dirty="0">
                <a:latin typeface="Times New Roman"/>
                <a:ea typeface="Times New Roman"/>
                <a:cs typeface="Times New Roman"/>
              </a:rPr>
              <a:t>І конкурс      БІОЛОГІВ</a:t>
            </a:r>
            <a:endParaRPr lang="ru-RU" sz="1400" dirty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567690" algn="l"/>
              </a:tabLst>
            </a:pPr>
            <a:r>
              <a:rPr lang="en-US" b="1" dirty="0">
                <a:latin typeface="Times New Roman"/>
                <a:ea typeface="Times New Roman"/>
                <a:cs typeface="Times New Roman"/>
              </a:rPr>
              <a:t>VI</a:t>
            </a:r>
            <a:r>
              <a:rPr lang="uk-UA" b="1" dirty="0">
                <a:latin typeface="Times New Roman"/>
                <a:ea typeface="Times New Roman"/>
                <a:cs typeface="Times New Roman"/>
              </a:rPr>
              <a:t>І</a:t>
            </a:r>
            <a:r>
              <a:rPr lang="en-US" b="1" dirty="0">
                <a:latin typeface="Times New Roman"/>
                <a:ea typeface="Times New Roman"/>
                <a:cs typeface="Times New Roman"/>
              </a:rPr>
              <a:t>I </a:t>
            </a:r>
            <a:r>
              <a:rPr lang="uk-UA" b="1" dirty="0">
                <a:latin typeface="Times New Roman"/>
                <a:ea typeface="Times New Roman"/>
                <a:cs typeface="Times New Roman"/>
              </a:rPr>
              <a:t>конкурс    КАПІТАНІВ</a:t>
            </a:r>
            <a:endParaRPr lang="ru-RU" sz="1400" dirty="0">
              <a:ea typeface="Times New Roman"/>
              <a:cs typeface="Times New Roman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286000" y="599297"/>
            <a:ext cx="6031282" cy="1543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1400" dirty="0"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Послідовність проведення конкурсів:</a:t>
            </a:r>
            <a:endParaRPr lang="ru-RU" sz="3200" dirty="0">
              <a:solidFill>
                <a:srgbClr val="FF0000"/>
              </a:solidFill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1358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Шаблоны для презентаций &quot;Осень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-63790" y="37965"/>
            <a:ext cx="6408738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sz="4400" b="1" i="1" dirty="0">
              <a:solidFill>
                <a:srgbClr val="66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" name="Місце для вмісту 2"/>
          <p:cNvSpPr txBox="1">
            <a:spLocks/>
          </p:cNvSpPr>
          <p:nvPr/>
        </p:nvSpPr>
        <p:spPr>
          <a:xfrm>
            <a:off x="587074" y="270185"/>
            <a:ext cx="5757874" cy="461488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600" b="1" dirty="0">
                <a:solidFill>
                  <a:srgbClr val="00B0F0"/>
                </a:solidFill>
                <a:latin typeface="Times New Roman"/>
                <a:ea typeface="Times New Roman"/>
                <a:cs typeface="Times New Roman"/>
              </a:rPr>
              <a:t>Конкурс «РОЗМИНКА»</a:t>
            </a:r>
            <a:endParaRPr lang="ru-RU" sz="3200" dirty="0">
              <a:solidFill>
                <a:srgbClr val="00B0F0"/>
              </a:solidFill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32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(</a:t>
            </a:r>
            <a:r>
              <a:rPr lang="ru-RU" sz="3200" b="1" i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Команд</a:t>
            </a:r>
            <a:r>
              <a:rPr lang="uk-UA" sz="3200" b="1" i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и</a:t>
            </a:r>
            <a:r>
              <a:rPr lang="ru-RU" sz="3200" b="1" i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по </a:t>
            </a:r>
            <a:r>
              <a:rPr lang="ru-RU" sz="3200" b="1" i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черзі</a:t>
            </a:r>
            <a:r>
              <a:rPr lang="ru-RU" sz="3200" b="1" i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uk-UA" sz="3200" b="1" i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відповідають на запитання. </a:t>
            </a:r>
            <a:r>
              <a:rPr lang="ru-RU" sz="3200" b="1" i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За </a:t>
            </a:r>
            <a:r>
              <a:rPr lang="ru-RU" sz="3200" b="1" i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кожну</a:t>
            </a:r>
            <a:r>
              <a:rPr lang="ru-RU" sz="3200" b="1" i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3200" b="1" i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правильну</a:t>
            </a:r>
            <a:r>
              <a:rPr lang="ru-RU" sz="3200" b="1" i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3200" b="1" i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відповідь</a:t>
            </a:r>
            <a:r>
              <a:rPr lang="ru-RU" sz="3200" b="1" i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–  1 </a:t>
            </a:r>
            <a:r>
              <a:rPr lang="ru-RU" sz="3200" b="1" i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фішка</a:t>
            </a:r>
            <a:r>
              <a:rPr lang="ru-RU" sz="3200" b="1" i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– глобус. </a:t>
            </a:r>
            <a:r>
              <a:rPr lang="ru-RU" sz="3200" b="1" i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Вигра</a:t>
            </a:r>
            <a:r>
              <a:rPr lang="uk-UA" sz="3200" b="1" i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є</a:t>
            </a:r>
            <a:r>
              <a:rPr lang="ru-RU" sz="3200" b="1" i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та команда, яка </a:t>
            </a:r>
            <a:r>
              <a:rPr lang="ru-RU" sz="3200" b="1" i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назбирала</a:t>
            </a:r>
            <a:r>
              <a:rPr lang="ru-RU" sz="3200" b="1" i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б</a:t>
            </a:r>
            <a:r>
              <a:rPr lang="uk-UA" sz="3200" b="1" i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і</a:t>
            </a:r>
            <a:r>
              <a:rPr lang="ru-RU" sz="3200" b="1" i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льше</a:t>
            </a:r>
            <a:r>
              <a:rPr lang="uk-UA" sz="3200" b="1" i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фішок - </a:t>
            </a:r>
            <a:r>
              <a:rPr lang="uk-UA" sz="3200" b="1" i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глобусиків</a:t>
            </a:r>
            <a:r>
              <a:rPr lang="ru-RU" sz="3200" b="1" i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)</a:t>
            </a:r>
            <a:endParaRPr lang="ru-RU" sz="3200" dirty="0">
              <a:solidFill>
                <a:srgbClr val="7030A0"/>
              </a:solidFill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3200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3200" dirty="0">
              <a:ea typeface="Times New Roman"/>
              <a:cs typeface="Times New Roman"/>
            </a:endParaRPr>
          </a:p>
        </p:txBody>
      </p:sp>
      <p:pic>
        <p:nvPicPr>
          <p:cNvPr id="3080" name="Picture 8" descr="Зустріч першокласників у Веселковій Країні знань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433" y="1579835"/>
            <a:ext cx="3656390" cy="5278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C:\Users\Work\Desktop\глобус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298" y="4973550"/>
            <a:ext cx="1495425" cy="1495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898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Фоны для презентаций Карандаш | Бесплатные фоны для презентаций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899652" y="226693"/>
            <a:ext cx="6445045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6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       Знайди пару</a:t>
            </a:r>
            <a:endParaRPr lang="uk-UA" sz="6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6334387"/>
              </p:ext>
            </p:extLst>
          </p:nvPr>
        </p:nvGraphicFramePr>
        <p:xfrm>
          <a:off x="514848" y="1253331"/>
          <a:ext cx="7214652" cy="4351338"/>
        </p:xfrm>
        <a:graphic>
          <a:graphicData uri="http://schemas.openxmlformats.org/drawingml/2006/table">
            <a:tbl>
              <a:tblPr/>
              <a:tblGrid>
                <a:gridCol w="1803663"/>
                <a:gridCol w="1803663"/>
                <a:gridCol w="1803663"/>
                <a:gridCol w="1803663"/>
              </a:tblGrid>
              <a:tr h="21756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 dirty="0" smtClean="0">
                          <a:solidFill>
                            <a:srgbClr val="5F497A"/>
                          </a:solidFill>
                          <a:effectLst/>
                          <a:latin typeface="Bookman Old Style"/>
                          <a:ea typeface="Times New Roman"/>
                          <a:cs typeface="Times New Roman"/>
                        </a:rPr>
                        <a:t>Хуан </a:t>
                      </a:r>
                      <a:r>
                        <a:rPr lang="uk-UA" sz="1600" b="1" dirty="0" err="1">
                          <a:solidFill>
                            <a:srgbClr val="5F497A"/>
                          </a:solidFill>
                          <a:effectLst/>
                          <a:latin typeface="Bookman Old Style"/>
                          <a:ea typeface="Times New Roman"/>
                          <a:cs typeface="Times New Roman"/>
                        </a:rPr>
                        <a:t>Елькано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728" marR="50728" marT="0" marB="0" anchor="ctr">
                    <a:lnL w="85725" cap="flat" cmpd="dbl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5725" cap="flat" cmpd="dbl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5725" cap="flat" cmpd="dbl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5725" cap="flat" cmpd="dbl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 dirty="0">
                          <a:solidFill>
                            <a:srgbClr val="5F497A"/>
                          </a:solidFill>
                          <a:effectLst/>
                          <a:latin typeface="Bookman Old Style"/>
                          <a:ea typeface="Times New Roman"/>
                          <a:cs typeface="Times New Roman"/>
                        </a:rPr>
                        <a:t>Христофор Колумб</a:t>
                      </a:r>
                      <a:r>
                        <a:rPr lang="ru-RU" sz="1600" b="1" dirty="0">
                          <a:solidFill>
                            <a:srgbClr val="5F497A"/>
                          </a:solidFill>
                          <a:effectLst/>
                          <a:latin typeface="Bookman Old Style"/>
                          <a:ea typeface="Times New Roman"/>
                          <a:cs typeface="Times New Roman"/>
                        </a:rPr>
                        <a:t> 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 dirty="0">
                          <a:solidFill>
                            <a:srgbClr val="5F497A"/>
                          </a:solidFill>
                          <a:effectLst/>
                          <a:latin typeface="Bookman Old Style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728" marR="50728" marT="0" marB="0" anchor="ctr">
                    <a:lnL w="85725" cap="flat" cmpd="dbl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5725" cap="flat" cmpd="dbl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5725" cap="flat" cmpd="dbl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5725" cap="flat" cmpd="dbl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>
                          <a:solidFill>
                            <a:srgbClr val="5F497A"/>
                          </a:solidFill>
                          <a:effectLst/>
                          <a:latin typeface="Bookman Old Style"/>
                          <a:ea typeface="Times New Roman"/>
                          <a:cs typeface="Times New Roman"/>
                        </a:rPr>
                        <a:t>Фернан Магеллан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728" marR="50728" marT="0" marB="0" anchor="ctr">
                    <a:lnL w="85725" cap="flat" cmpd="dbl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5725" cap="flat" cmpd="dbl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5725" cap="flat" cmpd="dbl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5725" cap="flat" cmpd="dbl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b="1">
                          <a:solidFill>
                            <a:srgbClr val="5F497A"/>
                          </a:solidFill>
                          <a:effectLst/>
                          <a:latin typeface="Bookman Old Style"/>
                          <a:ea typeface="Times New Roman"/>
                          <a:cs typeface="Times New Roman"/>
                        </a:rPr>
                        <a:t>Марко Поло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728" marR="50728" marT="0" marB="0" anchor="ctr">
                    <a:lnL w="85725" cap="flat" cmpd="dbl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5725" cap="flat" cmpd="dbl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5725" cap="flat" cmpd="dbl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5725" cap="flat" cmpd="dbl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56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300" b="1" dirty="0">
                          <a:solidFill>
                            <a:srgbClr val="5F497A"/>
                          </a:solidFill>
                          <a:effectLst/>
                          <a:latin typeface="Bookman Old Style"/>
                          <a:ea typeface="Times New Roman"/>
                          <a:cs typeface="Times New Roman"/>
                        </a:rPr>
                        <a:t>Соратник Магеллана, який і завершив навколосвітню експедицію в 1522 році.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728" marR="50728" marT="0" marB="0" anchor="ctr">
                    <a:lnL w="85725" cap="flat" cmpd="dbl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5725" cap="flat" cmpd="dbl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5725" cap="flat" cmpd="dbl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5725" cap="flat" cmpd="dbl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300" b="1">
                          <a:solidFill>
                            <a:srgbClr val="5F497A"/>
                          </a:solidFill>
                          <a:effectLst/>
                          <a:latin typeface="Bookman Old Style"/>
                          <a:ea typeface="Times New Roman"/>
                          <a:cs typeface="Times New Roman"/>
                        </a:rPr>
                        <a:t>Вирушив з Іспанії, перетнув Атлантичний океан і досяг берегів Центральної Америки. 1492 р.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728" marR="50728" marT="0" marB="0" anchor="ctr">
                    <a:lnL w="85725" cap="flat" cmpd="dbl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5725" cap="flat" cmpd="dbl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5725" cap="flat" cmpd="dbl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5725" cap="flat" cmpd="dbl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300" b="1" dirty="0">
                          <a:solidFill>
                            <a:srgbClr val="5F497A"/>
                          </a:solidFill>
                          <a:effectLst/>
                          <a:latin typeface="Bookman Old Style"/>
                          <a:ea typeface="Times New Roman"/>
                          <a:cs typeface="Times New Roman"/>
                        </a:rPr>
                        <a:t>1519-1522 </a:t>
                      </a:r>
                      <a:r>
                        <a:rPr lang="uk-UA" sz="1300" b="1" dirty="0" err="1">
                          <a:solidFill>
                            <a:srgbClr val="5F497A"/>
                          </a:solidFill>
                          <a:effectLst/>
                          <a:latin typeface="Bookman Old Style"/>
                          <a:ea typeface="Times New Roman"/>
                          <a:cs typeface="Times New Roman"/>
                        </a:rPr>
                        <a:t>р.р</a:t>
                      </a:r>
                      <a:r>
                        <a:rPr lang="uk-UA" sz="1300" b="1" dirty="0">
                          <a:solidFill>
                            <a:srgbClr val="5F497A"/>
                          </a:solidFill>
                          <a:effectLst/>
                          <a:latin typeface="Bookman Old Style"/>
                          <a:ea typeface="Times New Roman"/>
                          <a:cs typeface="Times New Roman"/>
                        </a:rPr>
                        <a:t>. Здійснив перше навколосвітнє плавання.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728" marR="50728" marT="0" marB="0" anchor="ctr">
                    <a:lnL w="85725" cap="flat" cmpd="dbl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5725" cap="flat" cmpd="dbl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5725" cap="flat" cmpd="dbl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5725" cap="flat" cmpd="dbl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300" b="1" dirty="0">
                          <a:solidFill>
                            <a:srgbClr val="5F497A"/>
                          </a:solidFill>
                          <a:effectLst/>
                          <a:latin typeface="Bookman Old Style"/>
                          <a:ea typeface="Times New Roman"/>
                          <a:cs typeface="Times New Roman"/>
                        </a:rPr>
                        <a:t>Подорожував по Китаю, написав книгу «Про різноманіття світів», досягнув Індії суходолом.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300" b="1" dirty="0">
                          <a:solidFill>
                            <a:srgbClr val="5F497A"/>
                          </a:solidFill>
                          <a:effectLst/>
                          <a:latin typeface="Bookman Old Style"/>
                          <a:ea typeface="Times New Roman"/>
                          <a:cs typeface="Times New Roman"/>
                        </a:rPr>
                        <a:t>(1271-1295)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0728" marR="50728" marT="0" marB="0" anchor="ctr">
                    <a:lnL w="85725" cap="flat" cmpd="dbl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5725" cap="flat" cmpd="dbl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5725" cap="flat" cmpd="dbl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5725" cap="flat" cmpd="dbl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32" name="Рисунок 6" descr="Описание: Хуан Себастьян Элькано. Первый капитан, обогнувший земной шар на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61" y="853268"/>
            <a:ext cx="1176752" cy="128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Рисунок 25" descr="Описание: Результат пошуку зображень за запитом &quot;колумб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537" y="882363"/>
            <a:ext cx="808394" cy="97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Рисунок 26" descr="Описание: Результат пошуку зображень за запитом &quot;магеллан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58264"/>
            <a:ext cx="984185" cy="98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Рисунок 11" descr="Описание: Результат пошуку зображень за запитом &quot;марко поло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562" y="1047809"/>
            <a:ext cx="822274" cy="1033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558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Детский фон для презентации - 79 фото для презентаций и картинок на рабочий  сто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110"/>
          <p:cNvGrpSpPr>
            <a:grpSpLocks/>
          </p:cNvGrpSpPr>
          <p:nvPr/>
        </p:nvGrpSpPr>
        <p:grpSpPr bwMode="auto">
          <a:xfrm>
            <a:off x="355600" y="2257425"/>
            <a:ext cx="8229600" cy="3722688"/>
            <a:chOff x="1344" y="1056"/>
            <a:chExt cx="2942" cy="2544"/>
          </a:xfrm>
        </p:grpSpPr>
        <p:grpSp>
          <p:nvGrpSpPr>
            <p:cNvPr id="5" name="Group 19"/>
            <p:cNvGrpSpPr>
              <a:grpSpLocks/>
            </p:cNvGrpSpPr>
            <p:nvPr/>
          </p:nvGrpSpPr>
          <p:grpSpPr bwMode="auto">
            <a:xfrm>
              <a:off x="1344" y="1056"/>
              <a:ext cx="2928" cy="432"/>
              <a:chOff x="1248" y="1440"/>
              <a:chExt cx="2928" cy="432"/>
            </a:xfrm>
          </p:grpSpPr>
          <p:sp>
            <p:nvSpPr>
              <p:cNvPr id="36" name="AutoShape 20"/>
              <p:cNvSpPr>
                <a:spLocks noChangeArrowheads="1"/>
              </p:cNvSpPr>
              <p:nvPr/>
            </p:nvSpPr>
            <p:spPr bwMode="gray">
              <a:xfrm>
                <a:off x="1462" y="1469"/>
                <a:ext cx="2714" cy="34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50000"/>
                    </a:schemeClr>
                  </a:gs>
                </a:gsLst>
                <a:lin ang="0" scaled="1"/>
              </a:gradFill>
              <a:ln w="38100" algn="ctr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 sz="2000" b="1">
                  <a:solidFill>
                    <a:schemeClr val="bg1"/>
                  </a:solidFill>
                  <a:latin typeface="Arial" charset="0"/>
                  <a:cs typeface="+mn-cs"/>
                </a:endParaRPr>
              </a:p>
            </p:txBody>
          </p:sp>
          <p:grpSp>
            <p:nvGrpSpPr>
              <p:cNvPr id="37" name="Group 21"/>
              <p:cNvGrpSpPr>
                <a:grpSpLocks/>
              </p:cNvGrpSpPr>
              <p:nvPr/>
            </p:nvGrpSpPr>
            <p:grpSpPr bwMode="auto">
              <a:xfrm>
                <a:off x="1248" y="1440"/>
                <a:ext cx="528" cy="432"/>
                <a:chOff x="720" y="960"/>
                <a:chExt cx="987" cy="795"/>
              </a:xfrm>
            </p:grpSpPr>
            <p:sp>
              <p:nvSpPr>
                <p:cNvPr id="40" name="Oval 22"/>
                <p:cNvSpPr>
                  <a:spLocks noChangeArrowheads="1"/>
                </p:cNvSpPr>
                <p:nvPr/>
              </p:nvSpPr>
              <p:spPr bwMode="gray">
                <a:xfrm rot="1758052">
                  <a:off x="747" y="988"/>
                  <a:ext cx="964" cy="76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uk-UA" sz="2000" b="1">
                    <a:solidFill>
                      <a:schemeClr val="bg1"/>
                    </a:solidFill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41" name="Oval 23"/>
                <p:cNvSpPr>
                  <a:spLocks noChangeArrowheads="1"/>
                </p:cNvSpPr>
                <p:nvPr/>
              </p:nvSpPr>
              <p:spPr bwMode="gray">
                <a:xfrm rot="1758052">
                  <a:off x="720" y="960"/>
                  <a:ext cx="961" cy="76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uk-UA" sz="2000" b="1">
                    <a:solidFill>
                      <a:schemeClr val="bg1"/>
                    </a:solidFill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42" name="Oval 24"/>
                <p:cNvSpPr>
                  <a:spLocks noChangeArrowheads="1"/>
                </p:cNvSpPr>
                <p:nvPr/>
              </p:nvSpPr>
              <p:spPr bwMode="gray">
                <a:xfrm>
                  <a:off x="816" y="1008"/>
                  <a:ext cx="432" cy="4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767676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0" hangingPunct="0"/>
                  <a:endParaRPr lang="uk-UA" altLang="ru-RU" sz="2000" b="1">
                    <a:solidFill>
                      <a:schemeClr val="bg1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38" name="Text Box 25"/>
              <p:cNvSpPr txBox="1">
                <a:spLocks noChangeArrowheads="1"/>
              </p:cNvSpPr>
              <p:nvPr/>
            </p:nvSpPr>
            <p:spPr bwMode="gray">
              <a:xfrm>
                <a:off x="1728" y="1488"/>
                <a:ext cx="2160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0" hangingPunct="0"/>
                <a:endParaRPr lang="ru-RU" altLang="ru-RU" sz="2000" b="1">
                  <a:solidFill>
                    <a:srgbClr val="A50021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6" name="Group 27"/>
            <p:cNvGrpSpPr>
              <a:grpSpLocks/>
            </p:cNvGrpSpPr>
            <p:nvPr/>
          </p:nvGrpSpPr>
          <p:grpSpPr bwMode="auto">
            <a:xfrm>
              <a:off x="1344" y="1584"/>
              <a:ext cx="2938" cy="439"/>
              <a:chOff x="1296" y="1728"/>
              <a:chExt cx="2938" cy="439"/>
            </a:xfrm>
          </p:grpSpPr>
          <p:sp>
            <p:nvSpPr>
              <p:cNvPr id="30" name="AutoShape 28"/>
              <p:cNvSpPr>
                <a:spLocks noChangeArrowheads="1"/>
              </p:cNvSpPr>
              <p:nvPr/>
            </p:nvSpPr>
            <p:spPr bwMode="gray">
              <a:xfrm>
                <a:off x="1520" y="1748"/>
                <a:ext cx="2714" cy="34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100000">
                    <a:schemeClr val="accent2">
                      <a:alpha val="39999"/>
                    </a:schemeClr>
                  </a:gs>
                </a:gsLst>
                <a:lin ang="0" scaled="1"/>
              </a:gradFill>
              <a:ln w="38100" algn="ctr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 sz="2000" b="1">
                  <a:solidFill>
                    <a:schemeClr val="bg1"/>
                  </a:solidFill>
                  <a:latin typeface="Arial" charset="0"/>
                  <a:cs typeface="+mn-cs"/>
                </a:endParaRPr>
              </a:p>
            </p:txBody>
          </p:sp>
          <p:sp>
            <p:nvSpPr>
              <p:cNvPr id="31" name="Oval 29"/>
              <p:cNvSpPr>
                <a:spLocks noChangeArrowheads="1"/>
              </p:cNvSpPr>
              <p:nvPr/>
            </p:nvSpPr>
            <p:spPr bwMode="gray">
              <a:xfrm rot="1758052">
                <a:off x="1310" y="1748"/>
                <a:ext cx="514" cy="419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 sz="2000" b="1">
                  <a:solidFill>
                    <a:schemeClr val="bg1"/>
                  </a:solidFill>
                  <a:latin typeface="Arial" charset="0"/>
                  <a:cs typeface="+mn-cs"/>
                </a:endParaRPr>
              </a:p>
            </p:txBody>
          </p:sp>
          <p:sp>
            <p:nvSpPr>
              <p:cNvPr id="32" name="Oval 30"/>
              <p:cNvSpPr>
                <a:spLocks noChangeArrowheads="1"/>
              </p:cNvSpPr>
              <p:nvPr/>
            </p:nvSpPr>
            <p:spPr bwMode="gray">
              <a:xfrm rot="1758052">
                <a:off x="1296" y="1728"/>
                <a:ext cx="514" cy="417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 sz="2000" b="1">
                  <a:solidFill>
                    <a:schemeClr val="bg1"/>
                  </a:solidFill>
                  <a:latin typeface="Arial" charset="0"/>
                  <a:cs typeface="+mn-cs"/>
                </a:endParaRPr>
              </a:p>
            </p:txBody>
          </p:sp>
          <p:sp>
            <p:nvSpPr>
              <p:cNvPr id="33" name="Oval 31"/>
              <p:cNvSpPr>
                <a:spLocks noChangeArrowheads="1"/>
              </p:cNvSpPr>
              <p:nvPr/>
            </p:nvSpPr>
            <p:spPr bwMode="gray">
              <a:xfrm>
                <a:off x="1347" y="1754"/>
                <a:ext cx="231" cy="23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0" hangingPunct="0"/>
                <a:endParaRPr lang="uk-UA" altLang="ru-RU" sz="2000" b="1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4" name="Text Box 32"/>
              <p:cNvSpPr txBox="1">
                <a:spLocks noChangeArrowheads="1"/>
              </p:cNvSpPr>
              <p:nvPr/>
            </p:nvSpPr>
            <p:spPr bwMode="gray">
              <a:xfrm>
                <a:off x="1776" y="1776"/>
                <a:ext cx="216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0" hangingPunct="0"/>
                <a:endParaRPr lang="en-US" altLang="ru-RU" sz="1600" b="1">
                  <a:solidFill>
                    <a:srgbClr val="000099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7" name="Group 87"/>
            <p:cNvGrpSpPr>
              <a:grpSpLocks/>
            </p:cNvGrpSpPr>
            <p:nvPr/>
          </p:nvGrpSpPr>
          <p:grpSpPr bwMode="auto">
            <a:xfrm>
              <a:off x="1344" y="2112"/>
              <a:ext cx="2942" cy="432"/>
              <a:chOff x="1248" y="1440"/>
              <a:chExt cx="2942" cy="432"/>
            </a:xfrm>
          </p:grpSpPr>
          <p:sp>
            <p:nvSpPr>
              <p:cNvPr id="23" name="AutoShape 88"/>
              <p:cNvSpPr>
                <a:spLocks noChangeArrowheads="1"/>
              </p:cNvSpPr>
              <p:nvPr/>
            </p:nvSpPr>
            <p:spPr bwMode="gray">
              <a:xfrm>
                <a:off x="1462" y="1469"/>
                <a:ext cx="2714" cy="34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50000"/>
                    </a:schemeClr>
                  </a:gs>
                </a:gsLst>
                <a:lin ang="0" scaled="1"/>
              </a:gradFill>
              <a:ln w="38100" algn="ctr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 sz="2000" b="1">
                  <a:solidFill>
                    <a:schemeClr val="bg1"/>
                  </a:solidFill>
                  <a:latin typeface="Arial" charset="0"/>
                  <a:cs typeface="+mn-cs"/>
                </a:endParaRPr>
              </a:p>
            </p:txBody>
          </p:sp>
          <p:grpSp>
            <p:nvGrpSpPr>
              <p:cNvPr id="24" name="Group 89"/>
              <p:cNvGrpSpPr>
                <a:grpSpLocks/>
              </p:cNvGrpSpPr>
              <p:nvPr/>
            </p:nvGrpSpPr>
            <p:grpSpPr bwMode="auto">
              <a:xfrm>
                <a:off x="1248" y="1440"/>
                <a:ext cx="528" cy="432"/>
                <a:chOff x="720" y="960"/>
                <a:chExt cx="987" cy="795"/>
              </a:xfrm>
            </p:grpSpPr>
            <p:sp>
              <p:nvSpPr>
                <p:cNvPr id="27" name="Oval 90"/>
                <p:cNvSpPr>
                  <a:spLocks noChangeArrowheads="1"/>
                </p:cNvSpPr>
                <p:nvPr/>
              </p:nvSpPr>
              <p:spPr bwMode="gray">
                <a:xfrm rot="1758052">
                  <a:off x="747" y="987"/>
                  <a:ext cx="964" cy="78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uk-UA" sz="2000" b="1">
                    <a:solidFill>
                      <a:schemeClr val="bg1"/>
                    </a:solidFill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28" name="Oval 91"/>
                <p:cNvSpPr>
                  <a:spLocks noChangeArrowheads="1"/>
                </p:cNvSpPr>
                <p:nvPr/>
              </p:nvSpPr>
              <p:spPr bwMode="gray">
                <a:xfrm rot="1758052">
                  <a:off x="720" y="947"/>
                  <a:ext cx="961" cy="78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uk-UA" sz="2000" b="1">
                    <a:solidFill>
                      <a:schemeClr val="bg1"/>
                    </a:solidFill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29" name="Oval 92"/>
                <p:cNvSpPr>
                  <a:spLocks noChangeArrowheads="1"/>
                </p:cNvSpPr>
                <p:nvPr/>
              </p:nvSpPr>
              <p:spPr bwMode="gray">
                <a:xfrm>
                  <a:off x="816" y="1008"/>
                  <a:ext cx="432" cy="4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767676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0" hangingPunct="0"/>
                  <a:endParaRPr lang="uk-UA" altLang="ru-RU" sz="2000" b="1">
                    <a:solidFill>
                      <a:schemeClr val="bg1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25" name="Text Box 93"/>
              <p:cNvSpPr txBox="1">
                <a:spLocks noChangeArrowheads="1"/>
              </p:cNvSpPr>
              <p:nvPr/>
            </p:nvSpPr>
            <p:spPr bwMode="gray">
              <a:xfrm>
                <a:off x="1728" y="1488"/>
                <a:ext cx="246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0" hangingPunct="0"/>
                <a:endParaRPr lang="en-US" altLang="ru-RU" sz="1600" b="1">
                  <a:solidFill>
                    <a:srgbClr val="00206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8" name="Group 95"/>
            <p:cNvGrpSpPr>
              <a:grpSpLocks/>
            </p:cNvGrpSpPr>
            <p:nvPr/>
          </p:nvGrpSpPr>
          <p:grpSpPr bwMode="auto">
            <a:xfrm>
              <a:off x="1344" y="2640"/>
              <a:ext cx="2928" cy="432"/>
              <a:chOff x="1296" y="1728"/>
              <a:chExt cx="2928" cy="432"/>
            </a:xfrm>
          </p:grpSpPr>
          <p:sp>
            <p:nvSpPr>
              <p:cNvPr id="17" name="AutoShape 96"/>
              <p:cNvSpPr>
                <a:spLocks noChangeArrowheads="1"/>
              </p:cNvSpPr>
              <p:nvPr/>
            </p:nvSpPr>
            <p:spPr bwMode="gray">
              <a:xfrm>
                <a:off x="1510" y="1757"/>
                <a:ext cx="2714" cy="34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100000">
                    <a:schemeClr val="accent2">
                      <a:alpha val="39999"/>
                    </a:schemeClr>
                  </a:gs>
                </a:gsLst>
                <a:lin ang="0" scaled="1"/>
              </a:gradFill>
              <a:ln w="38100" algn="ctr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 sz="2000" b="1">
                  <a:solidFill>
                    <a:schemeClr val="bg1"/>
                  </a:solidFill>
                  <a:latin typeface="Arial" charset="0"/>
                  <a:cs typeface="+mn-cs"/>
                </a:endParaRPr>
              </a:p>
            </p:txBody>
          </p:sp>
          <p:sp>
            <p:nvSpPr>
              <p:cNvPr id="18" name="Oval 97"/>
              <p:cNvSpPr>
                <a:spLocks noChangeArrowheads="1"/>
              </p:cNvSpPr>
              <p:nvPr/>
            </p:nvSpPr>
            <p:spPr bwMode="gray">
              <a:xfrm rot="1758052">
                <a:off x="1310" y="1743"/>
                <a:ext cx="514" cy="417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 sz="2000" b="1">
                  <a:solidFill>
                    <a:schemeClr val="bg1"/>
                  </a:solidFill>
                  <a:latin typeface="Arial" charset="0"/>
                  <a:cs typeface="+mn-cs"/>
                </a:endParaRPr>
              </a:p>
            </p:txBody>
          </p:sp>
          <p:sp>
            <p:nvSpPr>
              <p:cNvPr id="19" name="Oval 98"/>
              <p:cNvSpPr>
                <a:spLocks noChangeArrowheads="1"/>
              </p:cNvSpPr>
              <p:nvPr/>
            </p:nvSpPr>
            <p:spPr bwMode="gray">
              <a:xfrm rot="1758052">
                <a:off x="1296" y="1728"/>
                <a:ext cx="514" cy="417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 sz="2000" b="1">
                  <a:solidFill>
                    <a:schemeClr val="bg1"/>
                  </a:solidFill>
                  <a:latin typeface="Arial" charset="0"/>
                  <a:cs typeface="+mn-cs"/>
                </a:endParaRPr>
              </a:p>
            </p:txBody>
          </p:sp>
          <p:sp>
            <p:nvSpPr>
              <p:cNvPr id="20" name="Oval 99"/>
              <p:cNvSpPr>
                <a:spLocks noChangeArrowheads="1"/>
              </p:cNvSpPr>
              <p:nvPr/>
            </p:nvSpPr>
            <p:spPr bwMode="gray">
              <a:xfrm>
                <a:off x="1347" y="1754"/>
                <a:ext cx="231" cy="23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alpha val="50000"/>
                    </a:srgbClr>
                  </a:gs>
                  <a:gs pos="100000">
                    <a:srgbClr val="76767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0" hangingPunct="0"/>
                <a:endParaRPr lang="uk-UA" altLang="ru-RU" sz="2000" b="1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1" name="Text Box 100"/>
              <p:cNvSpPr txBox="1">
                <a:spLocks noChangeArrowheads="1"/>
              </p:cNvSpPr>
              <p:nvPr/>
            </p:nvSpPr>
            <p:spPr bwMode="gray">
              <a:xfrm>
                <a:off x="1776" y="1776"/>
                <a:ext cx="216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endParaRPr lang="en-US" altLang="ru-RU" sz="1600" b="1">
                  <a:solidFill>
                    <a:srgbClr val="00206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9" name="Group 102"/>
            <p:cNvGrpSpPr>
              <a:grpSpLocks/>
            </p:cNvGrpSpPr>
            <p:nvPr/>
          </p:nvGrpSpPr>
          <p:grpSpPr bwMode="auto">
            <a:xfrm>
              <a:off x="1344" y="3168"/>
              <a:ext cx="2928" cy="432"/>
              <a:chOff x="1248" y="1440"/>
              <a:chExt cx="2928" cy="432"/>
            </a:xfrm>
          </p:grpSpPr>
          <p:sp>
            <p:nvSpPr>
              <p:cNvPr id="10" name="AutoShape 103"/>
              <p:cNvSpPr>
                <a:spLocks noChangeArrowheads="1"/>
              </p:cNvSpPr>
              <p:nvPr/>
            </p:nvSpPr>
            <p:spPr bwMode="gray">
              <a:xfrm>
                <a:off x="1462" y="1472"/>
                <a:ext cx="2714" cy="34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50000"/>
                    </a:schemeClr>
                  </a:gs>
                </a:gsLst>
                <a:lin ang="0" scaled="1"/>
              </a:gradFill>
              <a:ln w="38100" algn="ctr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 sz="2000" b="1">
                  <a:solidFill>
                    <a:schemeClr val="bg1"/>
                  </a:solidFill>
                  <a:latin typeface="Arial" charset="0"/>
                  <a:cs typeface="+mn-cs"/>
                </a:endParaRPr>
              </a:p>
            </p:txBody>
          </p:sp>
          <p:grpSp>
            <p:nvGrpSpPr>
              <p:cNvPr id="11" name="Group 104"/>
              <p:cNvGrpSpPr>
                <a:grpSpLocks/>
              </p:cNvGrpSpPr>
              <p:nvPr/>
            </p:nvGrpSpPr>
            <p:grpSpPr bwMode="auto">
              <a:xfrm>
                <a:off x="1248" y="1440"/>
                <a:ext cx="528" cy="432"/>
                <a:chOff x="720" y="960"/>
                <a:chExt cx="987" cy="795"/>
              </a:xfrm>
            </p:grpSpPr>
            <p:sp>
              <p:nvSpPr>
                <p:cNvPr id="14" name="Oval 105"/>
                <p:cNvSpPr>
                  <a:spLocks noChangeArrowheads="1"/>
                </p:cNvSpPr>
                <p:nvPr/>
              </p:nvSpPr>
              <p:spPr bwMode="gray">
                <a:xfrm rot="1758052">
                  <a:off x="747" y="988"/>
                  <a:ext cx="964" cy="76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uk-UA" sz="2000" b="1">
                    <a:solidFill>
                      <a:schemeClr val="bg1"/>
                    </a:solidFill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15" name="Oval 106"/>
                <p:cNvSpPr>
                  <a:spLocks noChangeArrowheads="1"/>
                </p:cNvSpPr>
                <p:nvPr/>
              </p:nvSpPr>
              <p:spPr bwMode="gray">
                <a:xfrm rot="1758052">
                  <a:off x="720" y="960"/>
                  <a:ext cx="961" cy="76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uk-UA" sz="2000" b="1">
                    <a:solidFill>
                      <a:schemeClr val="bg1"/>
                    </a:solidFill>
                    <a:latin typeface="Arial" charset="0"/>
                    <a:cs typeface="+mn-cs"/>
                  </a:endParaRPr>
                </a:p>
              </p:txBody>
            </p:sp>
            <p:sp>
              <p:nvSpPr>
                <p:cNvPr id="16" name="Oval 107"/>
                <p:cNvSpPr>
                  <a:spLocks noChangeArrowheads="1"/>
                </p:cNvSpPr>
                <p:nvPr/>
              </p:nvSpPr>
              <p:spPr bwMode="gray">
                <a:xfrm>
                  <a:off x="816" y="1008"/>
                  <a:ext cx="432" cy="4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0000"/>
                      </a:srgbClr>
                    </a:gs>
                    <a:gs pos="100000">
                      <a:srgbClr val="767676">
                        <a:alpha val="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algn="ctr" eaLnBrk="0" hangingPunct="0"/>
                  <a:endParaRPr lang="uk-UA" altLang="ru-RU" sz="2000" b="1">
                    <a:solidFill>
                      <a:schemeClr val="bg1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12" name="Text Box 108"/>
              <p:cNvSpPr txBox="1">
                <a:spLocks noChangeArrowheads="1"/>
              </p:cNvSpPr>
              <p:nvPr/>
            </p:nvSpPr>
            <p:spPr bwMode="gray">
              <a:xfrm>
                <a:off x="1728" y="1489"/>
                <a:ext cx="216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0" hangingPunct="0"/>
                <a:endParaRPr lang="en-US" altLang="ru-RU" sz="1600" b="1">
                  <a:solidFill>
                    <a:srgbClr val="002060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graphicFrame>
        <p:nvGraphicFramePr>
          <p:cNvPr id="48" name="Таблица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7159185"/>
              </p:ext>
            </p:extLst>
          </p:nvPr>
        </p:nvGraphicFramePr>
        <p:xfrm>
          <a:off x="601248" y="1265129"/>
          <a:ext cx="8179496" cy="4783471"/>
        </p:xfrm>
        <a:graphic>
          <a:graphicData uri="http://schemas.openxmlformats.org/drawingml/2006/table">
            <a:tbl>
              <a:tblPr/>
              <a:tblGrid>
                <a:gridCol w="2044874"/>
                <a:gridCol w="2044874"/>
                <a:gridCol w="2044874"/>
                <a:gridCol w="2044874"/>
              </a:tblGrid>
              <a:tr h="22854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700" b="1" dirty="0" err="1">
                          <a:solidFill>
                            <a:srgbClr val="5F497A"/>
                          </a:solidFill>
                          <a:effectLst/>
                          <a:latin typeface="Bookman Old Style"/>
                          <a:ea typeface="Times New Roman"/>
                          <a:cs typeface="Times New Roman"/>
                        </a:rPr>
                        <a:t>Васко</a:t>
                      </a:r>
                      <a:r>
                        <a:rPr lang="uk-UA" sz="1700" b="1" dirty="0">
                          <a:solidFill>
                            <a:srgbClr val="5F497A"/>
                          </a:solidFill>
                          <a:effectLst/>
                          <a:latin typeface="Bookman Old Style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1700" b="1" dirty="0" err="1">
                          <a:solidFill>
                            <a:srgbClr val="5F497A"/>
                          </a:solidFill>
                          <a:effectLst/>
                          <a:latin typeface="Bookman Old Style"/>
                          <a:ea typeface="Times New Roman"/>
                          <a:cs typeface="Times New Roman"/>
                        </a:rPr>
                        <a:t>да</a:t>
                      </a:r>
                      <a:r>
                        <a:rPr lang="uk-UA" sz="1700" b="1" dirty="0">
                          <a:solidFill>
                            <a:srgbClr val="5F497A"/>
                          </a:solidFill>
                          <a:effectLst/>
                          <a:latin typeface="Bookman Old Style"/>
                          <a:ea typeface="Times New Roman"/>
                          <a:cs typeface="Times New Roman"/>
                        </a:rPr>
                        <a:t> Гама</a:t>
                      </a:r>
                      <a:r>
                        <a:rPr lang="ru-RU" sz="1700" b="1" dirty="0">
                          <a:solidFill>
                            <a:srgbClr val="5F497A"/>
                          </a:solidFill>
                          <a:effectLst/>
                          <a:latin typeface="Bookman Old Style"/>
                          <a:ea typeface="Times New Roman"/>
                          <a:cs typeface="Times New Roman"/>
                        </a:rPr>
                        <a:t> 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700" b="1" dirty="0">
                          <a:solidFill>
                            <a:srgbClr val="5F497A"/>
                          </a:solidFill>
                          <a:effectLst/>
                          <a:latin typeface="Bookman Old Style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981" marR="52981" marT="0" marB="0" anchor="ctr">
                    <a:lnL w="85725" cap="flat" cmpd="dbl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5725" cap="flat" cmpd="dbl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5725" cap="flat" cmpd="dbl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5725" cap="flat" cmpd="dbl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700" b="1">
                          <a:solidFill>
                            <a:srgbClr val="5F497A"/>
                          </a:solidFill>
                          <a:effectLst/>
                          <a:latin typeface="Bookman Old Style"/>
                          <a:ea typeface="Times New Roman"/>
                          <a:cs typeface="Times New Roman"/>
                        </a:rPr>
                        <a:t>Абель Тасман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981" marR="52981" marT="0" marB="0" anchor="ctr">
                    <a:lnL w="85725" cap="flat" cmpd="dbl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5725" cap="flat" cmpd="dbl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5725" cap="flat" cmpd="dbl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5725" cap="flat" cmpd="dbl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700" b="1">
                          <a:solidFill>
                            <a:srgbClr val="5F497A"/>
                          </a:solidFill>
                          <a:effectLst/>
                          <a:latin typeface="Bookman Old Style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700" b="1">
                          <a:solidFill>
                            <a:srgbClr val="5F497A"/>
                          </a:solidFill>
                          <a:effectLst/>
                          <a:latin typeface="Bookman Old Style"/>
                          <a:ea typeface="Times New Roman"/>
                          <a:cs typeface="Times New Roman"/>
                        </a:rPr>
                        <a:t>Жак Ів Кусто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981" marR="52981" marT="0" marB="0" anchor="ctr">
                    <a:lnL w="85725" cap="flat" cmpd="dbl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5725" cap="flat" cmpd="dbl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5725" cap="flat" cmpd="dbl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5725" cap="flat" cmpd="dbl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700" b="1">
                          <a:solidFill>
                            <a:srgbClr val="5F497A"/>
                          </a:solidFill>
                          <a:effectLst/>
                          <a:latin typeface="Bookman Old Style"/>
                          <a:ea typeface="Times New Roman"/>
                          <a:cs typeface="Times New Roman"/>
                        </a:rPr>
                        <a:t>Фаддей Беллінсгаузен і Михайло Лазарєв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981" marR="52981" marT="0" marB="0" anchor="ctr">
                    <a:lnL w="85725" cap="flat" cmpd="dbl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5725" cap="flat" cmpd="dbl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5725" cap="flat" cmpd="dbl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5725" cap="flat" cmpd="dbl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79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b="1">
                          <a:solidFill>
                            <a:srgbClr val="5F497A"/>
                          </a:solidFill>
                          <a:effectLst/>
                          <a:latin typeface="Bookman Old Style"/>
                          <a:ea typeface="Times New Roman"/>
                          <a:cs typeface="Times New Roman"/>
                        </a:rPr>
                        <a:t>Відкрив морський шлях до Індії навколо Африки, пройшовши  Індійський океан.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b="1">
                          <a:solidFill>
                            <a:srgbClr val="5F497A"/>
                          </a:solidFill>
                          <a:effectLst/>
                          <a:latin typeface="Bookman Old Style"/>
                          <a:ea typeface="Times New Roman"/>
                          <a:cs typeface="Times New Roman"/>
                        </a:rPr>
                        <a:t>(1497-1498)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981" marR="52981" marT="0" marB="0" anchor="ctr">
                    <a:lnL w="85725" cap="flat" cmpd="dbl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5725" cap="flat" cmpd="dbl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5725" cap="flat" cmpd="dbl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5725" cap="flat" cmpd="dbl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b="1">
                          <a:solidFill>
                            <a:srgbClr val="5F497A"/>
                          </a:solidFill>
                          <a:effectLst/>
                          <a:latin typeface="Bookman Old Style"/>
                          <a:ea typeface="Times New Roman"/>
                          <a:cs typeface="Times New Roman"/>
                        </a:rPr>
                        <a:t>Голландський мореплавець, який в 1644 р. відкрив Австралію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b="1">
                          <a:solidFill>
                            <a:srgbClr val="5F497A"/>
                          </a:solidFill>
                          <a:effectLst/>
                          <a:latin typeface="Bookman Old Style"/>
                          <a:ea typeface="Times New Roman"/>
                          <a:cs typeface="Times New Roman"/>
                        </a:rPr>
                        <a:t> 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981" marR="52981" marT="0" marB="0" anchor="ctr">
                    <a:lnL w="85725" cap="flat" cmpd="dbl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5725" cap="flat" cmpd="dbl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5725" cap="flat" cmpd="dbl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5725" cap="flat" cmpd="dbl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b="1">
                          <a:solidFill>
                            <a:srgbClr val="5F497A"/>
                          </a:solidFill>
                          <a:effectLst/>
                          <a:latin typeface="Bookman Old Style"/>
                          <a:ea typeface="Times New Roman"/>
                          <a:cs typeface="Times New Roman"/>
                        </a:rPr>
                        <a:t>Французький дослідник Світового океану, фотограф, режисер, винахідник, автор великої кількості книг і фільмів</a:t>
                      </a:r>
                      <a:endParaRPr lang="ru-RU" sz="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981" marR="52981" marT="0" marB="0" anchor="ctr">
                    <a:lnL w="85725" cap="flat" cmpd="dbl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5725" cap="flat" cmpd="dbl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5725" cap="flat" cmpd="dbl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5725" cap="flat" cmpd="dbl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400" b="1" dirty="0">
                          <a:solidFill>
                            <a:srgbClr val="5F497A"/>
                          </a:solidFill>
                          <a:effectLst/>
                          <a:latin typeface="Bookman Old Style"/>
                          <a:ea typeface="Times New Roman"/>
                          <a:cs typeface="Times New Roman"/>
                        </a:rPr>
                        <a:t>У 1820 році відкрили Антарктиду.</a:t>
                      </a:r>
                      <a:endParaRPr lang="ru-RU" sz="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981" marR="52981" marT="0" marB="0" anchor="ctr">
                    <a:lnL w="85725" cap="flat" cmpd="dbl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5725" cap="flat" cmpd="dbl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5725" cap="flat" cmpd="dbl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5725" cap="flat" cmpd="dbl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52" name="Рисунок 19" descr="Описание: Результат пошуку зображень за запитом &quot;васко да гама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482" y="995744"/>
            <a:ext cx="1457325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Рисунок 28" descr="Описание: Результат пошуку зображень за запитом &quot;абель тасман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824" y="924105"/>
            <a:ext cx="1277655" cy="1277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Рисунок 59" descr="Описание: Результат пошуку зображень за запитом &quot;жак ив кусто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249" y="1153140"/>
            <a:ext cx="1581150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Рисунок 60" descr="Описание: Пов’язане зображення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688" y="1072950"/>
            <a:ext cx="165735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18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Фоны для презентаций Powerpoint на школьную тематику: образование, школа,  для начальных класс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123142469"/>
              </p:ext>
            </p:extLst>
          </p:nvPr>
        </p:nvGraphicFramePr>
        <p:xfrm>
          <a:off x="863445" y="1230203"/>
          <a:ext cx="7200800" cy="5046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7052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Детский фон для презентации - 79 фото для презентаций и картинок на рабочий  сто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536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644013" y="422785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9" name="Скругленный прямоугольник 4"/>
          <p:cNvSpPr txBox="1"/>
          <p:nvPr/>
        </p:nvSpPr>
        <p:spPr>
          <a:xfrm>
            <a:off x="4758813" y="2141611"/>
            <a:ext cx="3391868" cy="202147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3600" kern="1200" dirty="0">
              <a:solidFill>
                <a:schemeClr val="tx1"/>
              </a:solidFill>
            </a:endParaRPr>
          </a:p>
        </p:txBody>
      </p:sp>
      <p:pic>
        <p:nvPicPr>
          <p:cNvPr id="20" name="Picture 2" descr="Lenagold - Клипарт - Совы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66" y="736627"/>
            <a:ext cx="3207057" cy="3156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228983" y="422785"/>
            <a:ext cx="5666038" cy="5232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0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Конкурс математиків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i="1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(що означають ці цифри?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603,7 тис. км</a:t>
            </a:r>
            <a:r>
              <a:rPr kumimoji="0" lang="uk-UA" sz="36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–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2061 м –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1540 м –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2210 м –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11022 –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893 км –</a:t>
            </a:r>
            <a:endParaRPr kumimoji="0" lang="uk-UA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20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Детский фон для презентации - 79 фото для презентаций и картинок на рабочий  сто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536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644013" y="422785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9" name="Скругленный прямоугольник 4"/>
          <p:cNvSpPr txBox="1"/>
          <p:nvPr/>
        </p:nvSpPr>
        <p:spPr>
          <a:xfrm>
            <a:off x="4758813" y="2141611"/>
            <a:ext cx="3391868" cy="202147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3600" dirty="0">
              <a:solidFill>
                <a:prstClr val="black"/>
              </a:solidFill>
            </a:endParaRPr>
          </a:p>
        </p:txBody>
      </p:sp>
      <p:pic>
        <p:nvPicPr>
          <p:cNvPr id="20" name="Picture 2" descr="Lenagold - Клипарт - Совы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66" y="736627"/>
            <a:ext cx="3207057" cy="3156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228983" y="422785"/>
            <a:ext cx="5666038" cy="5232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000" b="1" i="1" dirty="0" smtClean="0">
                <a:solidFill>
                  <a:srgbClr val="7030A0"/>
                </a:solidFill>
                <a:ea typeface="Times New Roman" pitchFamily="18" charset="0"/>
                <a:cs typeface="Times New Roman" pitchFamily="18" charset="0"/>
              </a:rPr>
              <a:t>Конкурс математиків</a:t>
            </a:r>
            <a:endParaRPr lang="ru-RU" sz="40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i="1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                                 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i="1" dirty="0">
              <a:solidFill>
                <a:prstClr val="black"/>
              </a:solidFill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i="1" dirty="0" smtClean="0">
              <a:solidFill>
                <a:prstClr val="black"/>
              </a:solidFill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i="1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3600" b="1" i="1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(що означають ці цифри? </a:t>
            </a:r>
            <a:endParaRPr lang="ru-RU" sz="36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3600" b="1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603,7 тис. км</a:t>
            </a:r>
            <a:r>
              <a:rPr lang="uk-UA" sz="3600" b="1" baseline="30000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2</a:t>
            </a:r>
            <a:r>
              <a:rPr lang="uk-UA" sz="3600" b="1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 – </a:t>
            </a:r>
            <a:endParaRPr lang="ru-RU" sz="36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3600" b="1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2061 м – </a:t>
            </a:r>
            <a:endParaRPr lang="ru-RU" sz="36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3600" b="1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1540 м – </a:t>
            </a:r>
            <a:endParaRPr lang="ru-RU" sz="36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3600" b="1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2210 м – </a:t>
            </a:r>
            <a:endParaRPr lang="ru-RU" sz="36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3600" b="1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11022 – </a:t>
            </a:r>
            <a:endParaRPr lang="ru-RU" sz="36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3600" b="1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893 км –</a:t>
            </a:r>
            <a:endParaRPr lang="uk-UA" sz="36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92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Детский фон для презентации - 79 фото для презентаций и картинок на рабочий  сто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536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644013" y="422785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9" name="Скругленный прямоугольник 4"/>
          <p:cNvSpPr txBox="1"/>
          <p:nvPr/>
        </p:nvSpPr>
        <p:spPr>
          <a:xfrm>
            <a:off x="4758813" y="2141611"/>
            <a:ext cx="3391868" cy="202147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3600" dirty="0">
              <a:solidFill>
                <a:prstClr val="black"/>
              </a:solidFill>
            </a:endParaRPr>
          </a:p>
        </p:txBody>
      </p:sp>
      <p:pic>
        <p:nvPicPr>
          <p:cNvPr id="20" name="Picture 2" descr="Lenagold - Клипарт - Совы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66" y="736627"/>
            <a:ext cx="3207057" cy="3156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182986" y="476114"/>
            <a:ext cx="5535129" cy="4647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Правильні відповіді: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Конкурс 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математиків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(що означають ці цифри?)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603,7 тис. км</a:t>
            </a:r>
            <a:r>
              <a:rPr kumimoji="0" lang="uk-UA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– площа України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2061 м – висота найвищої точки Карпат, гори Говерли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1540 м – висота найвищої точки Кримських гір </a:t>
            </a: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Роман-Кош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2210 м – максимальна глибина Чорного моря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11022 м – глибина </a:t>
            </a: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Маріанського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жолоба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893 км – протяжність України з півночі на південь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1316 км – протяжність України з заходу на схід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92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680</TotalTime>
  <Words>528</Words>
  <Application>Microsoft Office PowerPoint</Application>
  <PresentationFormat>Экран (4:3)</PresentationFormat>
  <Paragraphs>177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User</cp:lastModifiedBy>
  <cp:revision>47</cp:revision>
  <dcterms:created xsi:type="dcterms:W3CDTF">2021-01-16T10:36:34Z</dcterms:created>
  <dcterms:modified xsi:type="dcterms:W3CDTF">2023-03-26T07:57:29Z</dcterms:modified>
</cp:coreProperties>
</file>