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326" r:id="rId3"/>
    <p:sldId id="257" r:id="rId4"/>
    <p:sldId id="259" r:id="rId5"/>
    <p:sldId id="264" r:id="rId6"/>
    <p:sldId id="274" r:id="rId7"/>
    <p:sldId id="317" r:id="rId8"/>
    <p:sldId id="318" r:id="rId9"/>
    <p:sldId id="298" r:id="rId10"/>
    <p:sldId id="319" r:id="rId11"/>
    <p:sldId id="304" r:id="rId12"/>
    <p:sldId id="308" r:id="rId13"/>
    <p:sldId id="321" r:id="rId14"/>
    <p:sldId id="299" r:id="rId15"/>
    <p:sldId id="301" r:id="rId16"/>
    <p:sldId id="280" r:id="rId17"/>
    <p:sldId id="268" r:id="rId18"/>
    <p:sldId id="281" r:id="rId19"/>
    <p:sldId id="286" r:id="rId20"/>
    <p:sldId id="303" r:id="rId21"/>
    <p:sldId id="302" r:id="rId22"/>
    <p:sldId id="285" r:id="rId23"/>
    <p:sldId id="266" r:id="rId24"/>
    <p:sldId id="267" r:id="rId25"/>
    <p:sldId id="265" r:id="rId26"/>
    <p:sldId id="287" r:id="rId27"/>
    <p:sldId id="296" r:id="rId28"/>
    <p:sldId id="309" r:id="rId29"/>
    <p:sldId id="294" r:id="rId30"/>
    <p:sldId id="290" r:id="rId31"/>
    <p:sldId id="289" r:id="rId32"/>
    <p:sldId id="311" r:id="rId33"/>
    <p:sldId id="310" r:id="rId34"/>
    <p:sldId id="312" r:id="rId35"/>
    <p:sldId id="313" r:id="rId36"/>
    <p:sldId id="314" r:id="rId37"/>
    <p:sldId id="324" r:id="rId38"/>
    <p:sldId id="325" r:id="rId39"/>
    <p:sldId id="316" r:id="rId40"/>
    <p:sldId id="323" r:id="rId41"/>
    <p:sldId id="322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5221F31-D43D-4F5A-B84E-4A31E3300513}">
          <p14:sldIdLst>
            <p14:sldId id="326"/>
            <p14:sldId id="257"/>
          </p14:sldIdLst>
        </p14:section>
        <p14:section name="Раздел без заголовка" id="{E1E21EA3-EF18-4A0D-B42C-007828BBB7AF}">
          <p14:sldIdLst>
            <p14:sldId id="259"/>
            <p14:sldId id="264"/>
            <p14:sldId id="274"/>
            <p14:sldId id="317"/>
            <p14:sldId id="318"/>
            <p14:sldId id="298"/>
            <p14:sldId id="319"/>
            <p14:sldId id="304"/>
            <p14:sldId id="308"/>
            <p14:sldId id="321"/>
            <p14:sldId id="299"/>
            <p14:sldId id="301"/>
            <p14:sldId id="280"/>
            <p14:sldId id="268"/>
            <p14:sldId id="281"/>
            <p14:sldId id="286"/>
            <p14:sldId id="303"/>
            <p14:sldId id="302"/>
            <p14:sldId id="285"/>
            <p14:sldId id="266"/>
            <p14:sldId id="267"/>
            <p14:sldId id="265"/>
            <p14:sldId id="287"/>
            <p14:sldId id="296"/>
            <p14:sldId id="309"/>
            <p14:sldId id="294"/>
            <p14:sldId id="290"/>
            <p14:sldId id="289"/>
            <p14:sldId id="311"/>
            <p14:sldId id="310"/>
            <p14:sldId id="312"/>
            <p14:sldId id="313"/>
            <p14:sldId id="314"/>
            <p14:sldId id="324"/>
            <p14:sldId id="325"/>
            <p14:sldId id="316"/>
            <p14:sldId id="323"/>
            <p14:sldId id="32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2B133D"/>
    <a:srgbClr val="461E64"/>
    <a:srgbClr val="171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A7835-B9B8-4F65-833B-E0BD2CA40E61}" type="datetimeFigureOut">
              <a:rPr lang="uk-UA" smtClean="0"/>
              <a:t>05.01.2023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C400A-82AC-4CC9-BA46-F11CF93DA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52280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3019B9F-EBA1-4670-AE07-86EFA1DD5468}" type="slidenum">
              <a:rPr lang="zh-CN" altLang="en-US"/>
              <a:pPr>
                <a:spcBef>
                  <a:spcPct val="0"/>
                </a:spcBef>
              </a:pPr>
              <a:t>6</a:t>
            </a:fld>
            <a:endParaRPr lang="en-US" altLang="zh-CN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3054038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CC9313-4FAF-4873-9D31-6AA4AF6B6CA3}" type="slidenum">
              <a:rPr lang="zh-CN" altLang="en-US"/>
              <a:pPr>
                <a:spcBef>
                  <a:spcPct val="0"/>
                </a:spcBef>
              </a:pPr>
              <a:t>7</a:t>
            </a:fld>
            <a:endParaRPr lang="en-US" altLang="zh-CN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143728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AF57945-4CC9-436C-B35C-9649C0B01D23}" type="slidenum">
              <a:rPr lang="zh-CN" altLang="en-US"/>
              <a:pPr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610293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5153FC-96AE-403C-A2EA-820B04A71D81}" type="slidenum">
              <a:rPr lang="zh-CN" altLang="en-US"/>
              <a:pPr>
                <a:spcBef>
                  <a:spcPct val="0"/>
                </a:spcBef>
              </a:pPr>
              <a:t>12</a:t>
            </a:fld>
            <a:endParaRPr lang="en-US" altLang="zh-CN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en-US" smtClean="0"/>
          </a:p>
        </p:txBody>
      </p:sp>
    </p:spTree>
    <p:extLst>
      <p:ext uri="{BB962C8B-B14F-4D97-AF65-F5344CB8AC3E}">
        <p14:creationId xmlns:p14="http://schemas.microsoft.com/office/powerpoint/2010/main" val="681967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B7A2CFF-8B03-4E4F-B7C3-269960625C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AA678E-7C72-479F-B200-6C20C0256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33E3178-9902-4D0F-ADEE-201B466BF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07DE4E2-515B-411A-9ADC-E8B13136A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48F44A0-FA2D-4485-BD21-C06B1508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04F0DD-A31A-4136-A5F0-5FB380E23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17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94051A-0FA8-4290-8488-65BE8B873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71E1807-1D2C-40B7-B5C1-E03BCDA75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91E1274-AA82-49FA-B0EC-D231F8236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94981-14A0-4526-89B7-AEAA9618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0EC41BC-3B66-4AED-AEF5-3648CB7FA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5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F0CF99D-C5AB-400B-87C4-5D94C57EE7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C304C97-09AF-477E-A64F-9415B969B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C1827C-4D0F-4F0A-AF18-8D03935E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CED9DA7-8AD3-44AD-B1B4-4B6EBAE1B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075CD9-463A-4506-AA3B-F63EA19A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01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842" name="Rectangle 1642"/>
          <p:cNvSpPr>
            <a:spLocks noChangeArrowheads="1"/>
          </p:cNvSpPr>
          <p:nvPr/>
        </p:nvSpPr>
        <p:spPr bwMode="gray">
          <a:xfrm>
            <a:off x="4095751" y="0"/>
            <a:ext cx="1890183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834" name="Rectangle 1634"/>
          <p:cNvSpPr>
            <a:spLocks noChangeArrowheads="1"/>
          </p:cNvSpPr>
          <p:nvPr/>
        </p:nvSpPr>
        <p:spPr bwMode="gray">
          <a:xfrm>
            <a:off x="1" y="0"/>
            <a:ext cx="4203700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796" name="Rectangle 1596"/>
          <p:cNvSpPr>
            <a:spLocks noChangeArrowheads="1"/>
          </p:cNvSpPr>
          <p:nvPr/>
        </p:nvSpPr>
        <p:spPr bwMode="gray">
          <a:xfrm>
            <a:off x="9203267" y="-11113"/>
            <a:ext cx="404284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797" name="Rectangle 1597"/>
          <p:cNvSpPr>
            <a:spLocks noChangeArrowheads="1"/>
          </p:cNvSpPr>
          <p:nvPr/>
        </p:nvSpPr>
        <p:spPr bwMode="gray">
          <a:xfrm>
            <a:off x="9544051" y="12700"/>
            <a:ext cx="302683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792" name="Rectangle 1592"/>
          <p:cNvSpPr>
            <a:spLocks noChangeArrowheads="1"/>
          </p:cNvSpPr>
          <p:nvPr/>
        </p:nvSpPr>
        <p:spPr bwMode="gray">
          <a:xfrm>
            <a:off x="5833534" y="0"/>
            <a:ext cx="1413933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793" name="Rectangle 1593"/>
          <p:cNvSpPr>
            <a:spLocks noChangeArrowheads="1"/>
          </p:cNvSpPr>
          <p:nvPr/>
        </p:nvSpPr>
        <p:spPr bwMode="gray">
          <a:xfrm>
            <a:off x="7145867" y="-17463"/>
            <a:ext cx="971551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794" name="Rectangle 1594"/>
          <p:cNvSpPr>
            <a:spLocks noChangeArrowheads="1"/>
          </p:cNvSpPr>
          <p:nvPr/>
        </p:nvSpPr>
        <p:spPr bwMode="gray">
          <a:xfrm>
            <a:off x="8024285" y="-19050"/>
            <a:ext cx="730249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795" name="Rectangle 1595"/>
          <p:cNvSpPr>
            <a:spLocks noChangeArrowheads="1"/>
          </p:cNvSpPr>
          <p:nvPr/>
        </p:nvSpPr>
        <p:spPr bwMode="gray">
          <a:xfrm>
            <a:off x="8674100" y="0"/>
            <a:ext cx="594784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822" name="Rectangle 1622"/>
          <p:cNvSpPr>
            <a:spLocks noChangeArrowheads="1"/>
          </p:cNvSpPr>
          <p:nvPr/>
        </p:nvSpPr>
        <p:spPr bwMode="gray">
          <a:xfrm>
            <a:off x="9785352" y="52388"/>
            <a:ext cx="182033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823" name="Rectangle 1623"/>
          <p:cNvSpPr>
            <a:spLocks noChangeArrowheads="1"/>
          </p:cNvSpPr>
          <p:nvPr/>
        </p:nvSpPr>
        <p:spPr bwMode="gray">
          <a:xfrm>
            <a:off x="11154834" y="20638"/>
            <a:ext cx="459317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824" name="Rectangle 1624"/>
          <p:cNvSpPr>
            <a:spLocks noChangeArrowheads="1"/>
          </p:cNvSpPr>
          <p:nvPr/>
        </p:nvSpPr>
        <p:spPr bwMode="gray">
          <a:xfrm>
            <a:off x="11552767" y="0"/>
            <a:ext cx="632884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813" name="Text Box 1613"/>
          <p:cNvSpPr txBox="1">
            <a:spLocks noChangeArrowheads="1"/>
          </p:cNvSpPr>
          <p:nvPr/>
        </p:nvSpPr>
        <p:spPr bwMode="gray">
          <a:xfrm>
            <a:off x="101600" y="6477001"/>
            <a:ext cx="2144184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1000" b="1">
                <a:solidFill>
                  <a:srgbClr val="F8F8F8"/>
                </a:solidFill>
              </a:rPr>
              <a:t>www.themegallery.com</a:t>
            </a:r>
          </a:p>
        </p:txBody>
      </p:sp>
      <p:sp>
        <p:nvSpPr>
          <p:cNvPr id="436812" name="Text Box 1612"/>
          <p:cNvSpPr txBox="1">
            <a:spLocks noChangeArrowheads="1"/>
          </p:cNvSpPr>
          <p:nvPr/>
        </p:nvSpPr>
        <p:spPr bwMode="gray">
          <a:xfrm>
            <a:off x="368300" y="6007100"/>
            <a:ext cx="155998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1C1C1C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>
                <a:solidFill>
                  <a:srgbClr val="FFFFFF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436843" name="Rectangle 1643"/>
          <p:cNvSpPr>
            <a:spLocks noChangeArrowheads="1"/>
          </p:cNvSpPr>
          <p:nvPr/>
        </p:nvSpPr>
        <p:spPr bwMode="gray">
          <a:xfrm>
            <a:off x="10604501" y="4763"/>
            <a:ext cx="182033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844" name="Rectangle 1644"/>
          <p:cNvSpPr>
            <a:spLocks noChangeArrowheads="1"/>
          </p:cNvSpPr>
          <p:nvPr/>
        </p:nvSpPr>
        <p:spPr bwMode="gray">
          <a:xfrm>
            <a:off x="10727267" y="4763"/>
            <a:ext cx="224367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845" name="Rectangle 1645"/>
          <p:cNvSpPr>
            <a:spLocks noChangeArrowheads="1"/>
          </p:cNvSpPr>
          <p:nvPr/>
        </p:nvSpPr>
        <p:spPr bwMode="gray">
          <a:xfrm>
            <a:off x="10902951" y="-11113"/>
            <a:ext cx="306916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436847" name="Rectangle 1647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5069417" y="1314451"/>
            <a:ext cx="6807200" cy="1470025"/>
          </a:xfrm>
        </p:spPr>
        <p:txBody>
          <a:bodyPr/>
          <a:lstStyle>
            <a:lvl1pPr algn="ctr"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436848" name="Rectangle 1648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5080000" y="2762250"/>
            <a:ext cx="6868584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436850" name="Rectangle 165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737100" y="6534150"/>
            <a:ext cx="3860800" cy="2349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436849" name="Rectangle 1649"/>
          <p:cNvSpPr>
            <a:spLocks noGrp="1" noChangeArrowheads="1"/>
          </p:cNvSpPr>
          <p:nvPr>
            <p:ph type="dt" sz="quarter" idx="2"/>
          </p:nvPr>
        </p:nvSpPr>
        <p:spPr bwMode="gray">
          <a:xfrm>
            <a:off x="9201151" y="6526214"/>
            <a:ext cx="2844800" cy="274637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436851" name="Rectangle 1651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4015317" y="6527800"/>
            <a:ext cx="497416" cy="234950"/>
          </a:xfrm>
        </p:spPr>
        <p:txBody>
          <a:bodyPr/>
          <a:lstStyle>
            <a:lvl1pPr>
              <a:defRPr/>
            </a:lvl1pPr>
          </a:lstStyle>
          <a:p>
            <a:fld id="{D59C27A3-4AB5-4849-89B8-F59227315BCC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55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6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3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3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6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6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6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6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6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6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6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6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6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6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6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6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6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6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6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4368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4367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4367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4367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4367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4367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4367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4368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4368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4368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368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4368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436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4368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3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344 0.26526 C 0.15434 0.26017 0.07587 0.23011 0.04201 0.19056 C 0.00816 0.15101 -0.01441 0.06198 -0.02934 0.02821 " pathEditMode="relative" rAng="0" ptsTypes="faf">
                                      <p:cBhvr>
                                        <p:cTn id="103" dur="1000" fill="hold"/>
                                        <p:tgtEl>
                                          <p:spTgt spid="436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9" y="-118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842" grpId="0" animBg="1"/>
      <p:bldP spid="436842" grpId="1" animBg="1"/>
      <p:bldP spid="436834" grpId="0" animBg="1"/>
      <p:bldP spid="436834" grpId="1" animBg="1"/>
      <p:bldP spid="436796" grpId="0" animBg="1"/>
      <p:bldP spid="436796" grpId="1" animBg="1"/>
      <p:bldP spid="436797" grpId="0" animBg="1"/>
      <p:bldP spid="436797" grpId="1" animBg="1"/>
      <p:bldP spid="436792" grpId="0" animBg="1"/>
      <p:bldP spid="436792" grpId="1" animBg="1"/>
      <p:bldP spid="436793" grpId="0" animBg="1"/>
      <p:bldP spid="436793" grpId="1" animBg="1"/>
      <p:bldP spid="436794" grpId="0" animBg="1"/>
      <p:bldP spid="436794" grpId="1" animBg="1"/>
      <p:bldP spid="436795" grpId="0" animBg="1"/>
      <p:bldP spid="436795" grpId="1" animBg="1"/>
      <p:bldP spid="436822" grpId="0" animBg="1"/>
      <p:bldP spid="436822" grpId="1" animBg="1"/>
      <p:bldP spid="436823" grpId="0" animBg="1"/>
      <p:bldP spid="436823" grpId="1" animBg="1"/>
      <p:bldP spid="436824" grpId="0" animBg="1"/>
      <p:bldP spid="436824" grpId="1" animBg="1"/>
      <p:bldP spid="436843" grpId="0" animBg="1"/>
      <p:bldP spid="436843" grpId="1" animBg="1"/>
      <p:bldP spid="436844" grpId="0" animBg="1"/>
      <p:bldP spid="436844" grpId="1" animBg="1"/>
      <p:bldP spid="436845" grpId="0" animBg="1"/>
      <p:bldP spid="436845" grpId="1" animBg="1"/>
      <p:bldP spid="436847" grpId="0"/>
      <p:bldP spid="436847" grpId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C3550-BB68-45FD-9B7A-0A2EEB213C95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38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299FA4-013C-4B3E-8FB6-F82ECBBF8A28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933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73717" y="1163639"/>
            <a:ext cx="5204883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781800" y="1163639"/>
            <a:ext cx="520700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631FB0-CCBB-4EEF-8C18-D048D2767A2A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5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3F696A-D425-4CCD-99ED-C197D9ACBA69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3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C49B9D-8F7E-421A-A533-EF70361200FD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6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8E3E6-AEE9-499F-A734-70B59882774C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655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C09994-DD99-4EB7-915D-DB8BD64BBA65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23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5A9A0E-1044-4A3B-B8AE-49A610FCB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1201EED-A7A9-432B-81A0-5D676C49E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8A94FE5-7DAE-4032-810D-1C3BEEE58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15A09F6-9CFC-47D3-A8C0-4BA0A9A9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9F2584-BBBC-40D7-9D97-BFBD6FEE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514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C77C0-960A-4B4D-85F9-DADFA99E08FF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2575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18909-C105-464C-ACDB-619CB9E69AEC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537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357785" y="65089"/>
            <a:ext cx="2660649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73717" y="65089"/>
            <a:ext cx="7780867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7B4A5-48BD-4EAF-8168-BD774299620F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50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585" y="65089"/>
            <a:ext cx="10610849" cy="10112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373717" y="1163639"/>
            <a:ext cx="10615083" cy="5360987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437217" y="6616700"/>
            <a:ext cx="2844800" cy="2413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7785100" y="6616700"/>
            <a:ext cx="3860800" cy="2413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30311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583767" y="6616700"/>
            <a:ext cx="882651" cy="241300"/>
          </a:xfrm>
        </p:spPr>
        <p:txBody>
          <a:bodyPr/>
          <a:lstStyle>
            <a:lvl1pPr>
              <a:defRPr/>
            </a:lvl1pPr>
          </a:lstStyle>
          <a:p>
            <a:fld id="{719E4CDA-ACD4-4E42-A7BD-5F988FC5207D}" type="slidenum">
              <a:rPr lang="en-US">
                <a:solidFill>
                  <a:srgbClr val="30311D"/>
                </a:solidFill>
              </a:rPr>
              <a:pPr/>
              <a:t>‹#›</a:t>
            </a:fld>
            <a:endParaRPr lang="en-US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47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6AF9F0-A9A3-4255-8241-86F24AA6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DABE1A3-300C-44FF-B7FE-9576507F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CA44F0E-4FAB-4DFF-9B7C-8EE5A9568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F95773-C916-4676-BC02-211EE30F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CF98191-EC72-4247-B57D-1BF496984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356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FAC6E8-19E6-4B60-A7AE-E5DD0A56D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FABC3B5-D907-4063-8416-051DB64E9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79D649A-4938-41AA-839C-AC64211A3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2DAA928-C7E9-43AA-8733-35F28EEC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E4182C4-EAAF-43F5-A0DB-C900075EC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9EEE136-2F2B-48C3-A0FE-9A23AF35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6366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EDA044-6C67-47BD-A6AE-755D1689F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337AE94-CFCC-4C05-AA14-8E6154FA1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03066F-282F-447B-83E2-76896CE27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176687B-D35D-4C13-96CC-243961B50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BDF7C65-DCC9-4B03-8B3C-BB4A5136A2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2CE2B67-E330-4A7A-82F4-0ABA2C11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18BB7CF-ACC3-4A8C-9DBC-01786B66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1EB7E27-EFDB-4141-A22A-E7DFC1A05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435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B75038-9672-4F23-89D2-C4FF18B3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9742EE8-02BC-4FC0-A3DD-1D23F282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7BE0AD8-71F1-4F6A-BCA2-0A5DF2A50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BF576BD-A1B6-43AC-A4D6-79F8FA3E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87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708F0C4-AA66-4335-838C-50CE9C083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0E77A4C-C032-4DC9-A422-F26DED63A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87F8A6D-A983-4F62-8218-D898681D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66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98C45E-2F11-462F-8C58-432C8AFEF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95FC6FB-5DD4-4370-85C9-F60FAED46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2CFB892-3C09-4B19-86BC-C8464C9D8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EC4DC96-047E-4F8E-887C-3E09620E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B6D94F3-D9D4-4DAE-A722-CFF317AC2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BCF0691-C2CF-4F6F-A29B-ADC1F30E8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616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31546D-A156-4A7F-AA30-8D1B734E6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68A9463-B303-447C-8CDB-A117BB3246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D6320DE-7DE7-4D03-B536-F2B219A0C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2EDA5F2-F892-4B04-80DC-3D9C521D4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F1C5EAD-8328-4D5F-954C-124B144FB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03F8530-C780-496F-997F-ADA7BBB6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34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95BFA40-4310-49D7-9DAA-9BF521999E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677C72-E561-4356-BAA1-F56281487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337F7A7-8DFD-4E32-9380-7B2AF4CC9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91422CC-B73B-495E-ABA4-868692839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4C286-F735-407F-AC2A-F819C361EE57}" type="datetimeFigureOut">
              <a:rPr lang="ru-RU" smtClean="0"/>
              <a:t>05.01.2023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0C959F-0B6B-4846-A8D9-568E9A2CA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9D0C49A-AB86-4364-985D-39402FC8E5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1FEBA-EF80-4905-BDB1-86F50D6669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13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19" name="Line 491"/>
          <p:cNvSpPr>
            <a:spLocks noChangeShapeType="1"/>
          </p:cNvSpPr>
          <p:nvPr/>
        </p:nvSpPr>
        <p:spPr bwMode="auto">
          <a:xfrm>
            <a:off x="1468967" y="1000125"/>
            <a:ext cx="10445751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151002" name="Rectangle 474"/>
          <p:cNvSpPr>
            <a:spLocks noChangeArrowheads="1"/>
          </p:cNvSpPr>
          <p:nvPr/>
        </p:nvSpPr>
        <p:spPr bwMode="gray">
          <a:xfrm>
            <a:off x="359834" y="0"/>
            <a:ext cx="378884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151003" name="Rectangle 475"/>
          <p:cNvSpPr>
            <a:spLocks noChangeArrowheads="1"/>
          </p:cNvSpPr>
          <p:nvPr/>
        </p:nvSpPr>
        <p:spPr bwMode="gray">
          <a:xfrm>
            <a:off x="-16934" y="0"/>
            <a:ext cx="440267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151005" name="Rectangle 477"/>
          <p:cNvSpPr>
            <a:spLocks noChangeArrowheads="1"/>
          </p:cNvSpPr>
          <p:nvPr/>
        </p:nvSpPr>
        <p:spPr bwMode="gray">
          <a:xfrm>
            <a:off x="999067" y="-14288"/>
            <a:ext cx="95251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151007" name="Rectangle 479"/>
          <p:cNvSpPr>
            <a:spLocks noChangeArrowheads="1"/>
          </p:cNvSpPr>
          <p:nvPr/>
        </p:nvSpPr>
        <p:spPr bwMode="gray">
          <a:xfrm>
            <a:off x="677334" y="0"/>
            <a:ext cx="224367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151009" name="Rectangle 481"/>
          <p:cNvSpPr>
            <a:spLocks noChangeArrowheads="1"/>
          </p:cNvSpPr>
          <p:nvPr/>
        </p:nvSpPr>
        <p:spPr bwMode="gray">
          <a:xfrm>
            <a:off x="882651" y="0"/>
            <a:ext cx="1524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8080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150988" name="Rectangle 460"/>
          <p:cNvSpPr>
            <a:spLocks noGrp="1" noChangeArrowheads="1"/>
          </p:cNvSpPr>
          <p:nvPr>
            <p:ph type="title"/>
          </p:nvPr>
        </p:nvSpPr>
        <p:spPr bwMode="auto">
          <a:xfrm>
            <a:off x="1407585" y="65089"/>
            <a:ext cx="10610849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50989" name="Rectangle 46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3717" y="1163639"/>
            <a:ext cx="10615083" cy="536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50990" name="Rectangle 46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37217" y="6616700"/>
            <a:ext cx="2844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0311D"/>
              </a:solidFill>
            </a:endParaRPr>
          </a:p>
        </p:txBody>
      </p:sp>
      <p:sp>
        <p:nvSpPr>
          <p:cNvPr id="150991" name="Rectangle 46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85100" y="6616700"/>
            <a:ext cx="38608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30311D"/>
              </a:solidFill>
            </a:endParaRPr>
          </a:p>
        </p:txBody>
      </p:sp>
      <p:sp>
        <p:nvSpPr>
          <p:cNvPr id="150992" name="Rectangle 46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583767" y="6616700"/>
            <a:ext cx="882651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7AE172-C3FA-4BB4-8E03-AB1562EC9F02}" type="slidenum">
              <a:rPr lang="en-US">
                <a:solidFill>
                  <a:srgbClr val="30311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30311D"/>
              </a:solidFill>
            </a:endParaRPr>
          </a:p>
        </p:txBody>
      </p:sp>
      <p:sp>
        <p:nvSpPr>
          <p:cNvPr id="151036" name="Oval 508"/>
          <p:cNvSpPr>
            <a:spLocks noChangeArrowheads="1"/>
          </p:cNvSpPr>
          <p:nvPr/>
        </p:nvSpPr>
        <p:spPr bwMode="gray">
          <a:xfrm>
            <a:off x="584201" y="1892301"/>
            <a:ext cx="825500" cy="614363"/>
          </a:xfrm>
          <a:prstGeom prst="ellipse">
            <a:avLst/>
          </a:prstGeom>
          <a:blipFill dpi="0" rotWithShape="1">
            <a:blip r:embed="rId14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151039" name="Oval 511"/>
          <p:cNvSpPr>
            <a:spLocks noChangeArrowheads="1"/>
          </p:cNvSpPr>
          <p:nvPr/>
        </p:nvSpPr>
        <p:spPr bwMode="gray">
          <a:xfrm>
            <a:off x="590551" y="315913"/>
            <a:ext cx="804333" cy="596900"/>
          </a:xfrm>
          <a:prstGeom prst="ellipse">
            <a:avLst/>
          </a:prstGeom>
          <a:blipFill dpi="0" rotWithShape="1">
            <a:blip r:embed="rId15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  <p:sp>
        <p:nvSpPr>
          <p:cNvPr id="151043" name="Oval 515"/>
          <p:cNvSpPr>
            <a:spLocks noChangeArrowheads="1"/>
          </p:cNvSpPr>
          <p:nvPr/>
        </p:nvSpPr>
        <p:spPr bwMode="gray">
          <a:xfrm>
            <a:off x="573618" y="1128714"/>
            <a:ext cx="804333" cy="593725"/>
          </a:xfrm>
          <a:prstGeom prst="ellipse">
            <a:avLst/>
          </a:prstGeom>
          <a:blipFill dpi="0" rotWithShape="1">
            <a:blip r:embed="rId16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sz="1800" b="1">
              <a:solidFill>
                <a:srgbClr val="303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2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0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10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10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15100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15100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510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510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002" grpId="0" animBg="1"/>
      <p:bldP spid="151002" grpId="1" animBg="1"/>
      <p:bldP spid="151003" grpId="0" animBg="1"/>
      <p:bldP spid="151003" grpId="1" animBg="1"/>
      <p:bldP spid="151005" grpId="0" animBg="1"/>
      <p:bldP spid="151005" grpId="1" animBg="1"/>
      <p:bldP spid="151007" grpId="0" animBg="1"/>
      <p:bldP spid="151007" grpId="1" animBg="1"/>
      <p:bldP spid="151009" grpId="0" animBg="1"/>
      <p:bldP spid="151009" grpId="1" animBg="1"/>
      <p:bldP spid="150988" grpId="0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transkarpatia.net/uploads/posts/2012-05/1336723149_apsha.jpg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learningapps.org/display?v=pugyyre5k2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learningapps.org/display?v=pwj2qeent2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learningapps.org/display?v=pib3id0it21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learningapps.org/display?v=pkzu02hu32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ndomo.com/mindmap/mind-map-d0356f8f19924f8d801d908367b70f2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omo.com/mindmap/mind-map-c5bebc905b9f47b18f335de7c7f4493b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pp.wizer.me/preview/6QWAN6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pp.wizer.me/editor/preview/LDy6RXp8E7Nn" TargetMode="Externa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aurok.com.ua/test/flesh-karta-oznachennya-mnogogrannikiv-1220793.html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marsaluktaisa/omlzusiilgty9yp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mindomo.com/mindmap/mind-map-d0356f8f19924f8d801d908367b70f2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418" name="Group 50"/>
          <p:cNvGrpSpPr>
            <a:grpSpLocks/>
          </p:cNvGrpSpPr>
          <p:nvPr/>
        </p:nvGrpSpPr>
        <p:grpSpPr bwMode="auto">
          <a:xfrm>
            <a:off x="7304089" y="5480050"/>
            <a:ext cx="669925" cy="654050"/>
            <a:chOff x="4027" y="3016"/>
            <a:chExt cx="515" cy="505"/>
          </a:xfrm>
        </p:grpSpPr>
        <p:sp>
          <p:nvSpPr>
            <p:cNvPr id="442419" name="Oval 51"/>
            <p:cNvSpPr>
              <a:spLocks noChangeArrowheads="1"/>
            </p:cNvSpPr>
            <p:nvPr/>
          </p:nvSpPr>
          <p:spPr bwMode="gray">
            <a:xfrm>
              <a:off x="4027" y="3016"/>
              <a:ext cx="515" cy="5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4314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431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uk-UA" b="1">
                <a:solidFill>
                  <a:srgbClr val="30311D"/>
                </a:solidFill>
              </a:endParaRPr>
            </a:p>
          </p:txBody>
        </p:sp>
        <p:pic>
          <p:nvPicPr>
            <p:cNvPr id="442420" name="Picture 52" descr="sphere_highligh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46" y="3018"/>
              <a:ext cx="470" cy="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2421" name="Group 53"/>
          <p:cNvGrpSpPr>
            <a:grpSpLocks/>
          </p:cNvGrpSpPr>
          <p:nvPr/>
        </p:nvGrpSpPr>
        <p:grpSpPr bwMode="auto">
          <a:xfrm>
            <a:off x="8694738" y="5029201"/>
            <a:ext cx="349250" cy="339725"/>
            <a:chOff x="4027" y="3016"/>
            <a:chExt cx="515" cy="505"/>
          </a:xfrm>
        </p:grpSpPr>
        <p:sp>
          <p:nvSpPr>
            <p:cNvPr id="442422" name="Oval 54"/>
            <p:cNvSpPr>
              <a:spLocks noChangeArrowheads="1"/>
            </p:cNvSpPr>
            <p:nvPr/>
          </p:nvSpPr>
          <p:spPr bwMode="gray">
            <a:xfrm>
              <a:off x="4027" y="3016"/>
              <a:ext cx="515" cy="505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4314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431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uk-UA" b="1">
                <a:solidFill>
                  <a:srgbClr val="30311D"/>
                </a:solidFill>
              </a:endParaRPr>
            </a:p>
          </p:txBody>
        </p:sp>
        <p:pic>
          <p:nvPicPr>
            <p:cNvPr id="442423" name="Picture 55" descr="sphere_highlight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46" y="3018"/>
              <a:ext cx="470" cy="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Овал 1"/>
          <p:cNvSpPr/>
          <p:nvPr/>
        </p:nvSpPr>
        <p:spPr bwMode="auto">
          <a:xfrm>
            <a:off x="1000437" y="5192672"/>
            <a:ext cx="1771590" cy="1608138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b="1" dirty="0">
              <a:solidFill>
                <a:srgbClr val="30311D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 sz="quarter"/>
          </p:nvPr>
        </p:nvSpPr>
        <p:spPr>
          <a:xfrm>
            <a:off x="4801599" y="3581562"/>
            <a:ext cx="6807200" cy="1470025"/>
          </a:xfrm>
        </p:spPr>
        <p:txBody>
          <a:bodyPr/>
          <a:lstStyle/>
          <a:p>
            <a:r>
              <a:rPr lang="uk-UA" sz="2800" dirty="0" smtClean="0">
                <a:solidFill>
                  <a:srgbClr val="7030A0"/>
                </a:solidFill>
              </a:rPr>
              <a:t>ДОСВІД РОБОТИ</a:t>
            </a:r>
            <a:br>
              <a:rPr lang="uk-UA" sz="2800" dirty="0" smtClean="0">
                <a:solidFill>
                  <a:srgbClr val="7030A0"/>
                </a:solidFill>
              </a:rPr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>
                <a:solidFill>
                  <a:srgbClr val="990000"/>
                </a:solidFill>
              </a:rPr>
              <a:t>«</a:t>
            </a:r>
            <a:r>
              <a:rPr lang="ru-RU" sz="2800" dirty="0" err="1" smtClean="0">
                <a:solidFill>
                  <a:srgbClr val="990000"/>
                </a:solidFill>
              </a:rPr>
              <a:t>Інтерактивні</a:t>
            </a:r>
            <a:r>
              <a:rPr lang="ru-RU" sz="2800" dirty="0" smtClean="0">
                <a:solidFill>
                  <a:srgbClr val="990000"/>
                </a:solidFill>
              </a:rPr>
              <a:t> </a:t>
            </a:r>
            <a:r>
              <a:rPr lang="ru-RU" sz="2800" dirty="0" err="1" smtClean="0">
                <a:solidFill>
                  <a:srgbClr val="990000"/>
                </a:solidFill>
              </a:rPr>
              <a:t>методи</a:t>
            </a:r>
            <a:r>
              <a:rPr lang="ru-RU" sz="2800" dirty="0" smtClean="0">
                <a:solidFill>
                  <a:srgbClr val="990000"/>
                </a:solidFill>
              </a:rPr>
              <a:t> </a:t>
            </a:r>
            <a:r>
              <a:rPr lang="ru-RU" sz="2800" dirty="0" err="1" smtClean="0">
                <a:solidFill>
                  <a:srgbClr val="990000"/>
                </a:solidFill>
              </a:rPr>
              <a:t>навчання</a:t>
            </a:r>
            <a:r>
              <a:rPr lang="ru-RU" sz="2800" dirty="0" smtClean="0">
                <a:solidFill>
                  <a:srgbClr val="990000"/>
                </a:solidFill>
              </a:rPr>
              <a:t> та </a:t>
            </a:r>
            <a:r>
              <a:rPr lang="ru-RU" sz="2800" dirty="0" err="1" smtClean="0">
                <a:solidFill>
                  <a:srgbClr val="990000"/>
                </a:solidFill>
              </a:rPr>
              <a:t>інноваційні</a:t>
            </a:r>
            <a:r>
              <a:rPr lang="ru-RU" sz="2800" dirty="0" smtClean="0">
                <a:solidFill>
                  <a:srgbClr val="990000"/>
                </a:solidFill>
              </a:rPr>
              <a:t> </a:t>
            </a:r>
            <a:r>
              <a:rPr lang="ru-RU" sz="2800" dirty="0" err="1" smtClean="0">
                <a:solidFill>
                  <a:srgbClr val="990000"/>
                </a:solidFill>
              </a:rPr>
              <a:t>технології</a:t>
            </a:r>
            <a:r>
              <a:rPr lang="ru-RU" sz="2800" dirty="0" smtClean="0">
                <a:solidFill>
                  <a:srgbClr val="990000"/>
                </a:solidFill>
              </a:rPr>
              <a:t>  </a:t>
            </a:r>
            <a:r>
              <a:rPr lang="ru-RU" sz="2800" dirty="0">
                <a:solidFill>
                  <a:srgbClr val="990000"/>
                </a:solidFill>
              </a:rPr>
              <a:t>на уроках </a:t>
            </a:r>
            <a:r>
              <a:rPr lang="ru-RU" sz="2800" dirty="0" smtClean="0">
                <a:solidFill>
                  <a:srgbClr val="990000"/>
                </a:solidFill>
              </a:rPr>
              <a:t>математики»</a:t>
            </a:r>
            <a:br>
              <a:rPr lang="ru-RU" sz="2800" dirty="0" smtClean="0">
                <a:solidFill>
                  <a:srgbClr val="990000"/>
                </a:solidFill>
              </a:rPr>
            </a:br>
            <a:r>
              <a:rPr lang="ru-RU" sz="2800" dirty="0">
                <a:solidFill>
                  <a:srgbClr val="990000"/>
                </a:solidFill>
              </a:rPr>
              <a:t/>
            </a:r>
            <a:br>
              <a:rPr lang="ru-RU" sz="2800" dirty="0">
                <a:solidFill>
                  <a:srgbClr val="990000"/>
                </a:solidFill>
              </a:rPr>
            </a:br>
            <a:r>
              <a:rPr lang="ru-RU" sz="2800" dirty="0" err="1" smtClean="0">
                <a:solidFill>
                  <a:srgbClr val="461E64"/>
                </a:solidFill>
              </a:rPr>
              <a:t>Розробила</a:t>
            </a:r>
            <a:r>
              <a:rPr lang="ru-RU" sz="2800" dirty="0" smtClean="0">
                <a:solidFill>
                  <a:srgbClr val="461E64"/>
                </a:solidFill>
              </a:rPr>
              <a:t> </a:t>
            </a:r>
            <a:r>
              <a:rPr lang="ru-RU" sz="2800" dirty="0" err="1">
                <a:solidFill>
                  <a:srgbClr val="461E64"/>
                </a:solidFill>
              </a:rPr>
              <a:t>в</a:t>
            </a:r>
            <a:r>
              <a:rPr lang="ru-RU" sz="2800" dirty="0" err="1" smtClean="0">
                <a:solidFill>
                  <a:srgbClr val="461E64"/>
                </a:solidFill>
              </a:rPr>
              <a:t>икладач</a:t>
            </a:r>
            <a:r>
              <a:rPr lang="ru-RU" sz="2800" dirty="0" smtClean="0">
                <a:solidFill>
                  <a:srgbClr val="461E64"/>
                </a:solidFill>
              </a:rPr>
              <a:t> математики</a:t>
            </a:r>
            <a:br>
              <a:rPr lang="ru-RU" sz="2800" dirty="0" smtClean="0">
                <a:solidFill>
                  <a:srgbClr val="461E64"/>
                </a:solidFill>
              </a:rPr>
            </a:br>
            <a:r>
              <a:rPr lang="ru-RU" sz="2800" dirty="0" smtClean="0">
                <a:solidFill>
                  <a:srgbClr val="461E64"/>
                </a:solidFill>
              </a:rPr>
              <a:t>Маршалюк Т.П.</a:t>
            </a:r>
            <a:r>
              <a:rPr lang="ru-RU" sz="1800" dirty="0" smtClean="0">
                <a:solidFill>
                  <a:srgbClr val="461E64"/>
                </a:solidFill>
              </a:rPr>
              <a:t/>
            </a:r>
            <a:br>
              <a:rPr lang="ru-RU" sz="1800" dirty="0" smtClean="0">
                <a:solidFill>
                  <a:srgbClr val="461E64"/>
                </a:solidFill>
              </a:rPr>
            </a:br>
            <a:r>
              <a:rPr lang="ru-RU" sz="1800" dirty="0" smtClean="0">
                <a:solidFill>
                  <a:srgbClr val="461E64"/>
                </a:solidFill>
              </a:rPr>
              <a:t/>
            </a:r>
            <a:br>
              <a:rPr lang="ru-RU" sz="1800" dirty="0" smtClean="0">
                <a:solidFill>
                  <a:srgbClr val="461E64"/>
                </a:solidFill>
              </a:rPr>
            </a:br>
            <a:r>
              <a:rPr lang="ru-RU" sz="2000" dirty="0" smtClean="0">
                <a:solidFill>
                  <a:srgbClr val="2B133D"/>
                </a:solidFill>
              </a:rPr>
              <a:t>06.10.2022</a:t>
            </a:r>
            <a:r>
              <a:rPr lang="ru-RU" sz="2800" dirty="0" smtClean="0">
                <a:solidFill>
                  <a:srgbClr val="461E64"/>
                </a:solidFill>
              </a:rPr>
              <a:t/>
            </a:r>
            <a:br>
              <a:rPr lang="ru-RU" sz="2800" dirty="0" smtClean="0">
                <a:solidFill>
                  <a:srgbClr val="461E64"/>
                </a:solidFill>
              </a:rPr>
            </a:br>
            <a:r>
              <a:rPr lang="ru-RU" sz="2800" dirty="0">
                <a:solidFill>
                  <a:srgbClr val="461E64"/>
                </a:solidFill>
              </a:rPr>
              <a:t/>
            </a:r>
            <a:br>
              <a:rPr lang="ru-RU" sz="2800" dirty="0">
                <a:solidFill>
                  <a:srgbClr val="461E64"/>
                </a:solidFill>
              </a:rPr>
            </a:br>
            <a:endParaRPr lang="uk-UA" sz="2800" dirty="0">
              <a:solidFill>
                <a:srgbClr val="461E6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51954" t="49984"/>
          <a:stretch/>
        </p:blipFill>
        <p:spPr>
          <a:xfrm>
            <a:off x="355292" y="1483462"/>
            <a:ext cx="3534335" cy="283311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85988" y="347502"/>
            <a:ext cx="6096000" cy="1287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2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Міністерство освіти і науки України</a:t>
            </a:r>
            <a:endParaRPr lang="uk-UA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ts val="12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Департамент гуманітарної політики</a:t>
            </a:r>
            <a:endParaRPr lang="uk-UA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ts val="12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Вінницької обласної державної адміністрації</a:t>
            </a:r>
            <a:endParaRPr lang="uk-UA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ts val="12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Державний навчальний заклад</a:t>
            </a:r>
            <a:endParaRPr lang="uk-UA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ts val="12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«Барський професійний будівельний ліцей»</a:t>
            </a:r>
            <a:endParaRPr lang="uk-UA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0" y="5199063"/>
            <a:ext cx="1781233" cy="1652699"/>
            <a:chOff x="4027" y="3016"/>
            <a:chExt cx="515" cy="505"/>
          </a:xfrm>
        </p:grpSpPr>
        <p:sp>
          <p:nvSpPr>
            <p:cNvPr id="18" name="Oval 51"/>
            <p:cNvSpPr>
              <a:spLocks noChangeArrowheads="1"/>
            </p:cNvSpPr>
            <p:nvPr/>
          </p:nvSpPr>
          <p:spPr bwMode="gray">
            <a:xfrm>
              <a:off x="4027" y="3016"/>
              <a:ext cx="515" cy="50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44314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44314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uk-UA" b="1">
                <a:solidFill>
                  <a:srgbClr val="30311D"/>
                </a:solidFill>
              </a:endParaRPr>
            </a:p>
          </p:txBody>
        </p:sp>
        <p:pic>
          <p:nvPicPr>
            <p:cNvPr id="19" name="Picture 52" descr="sphere_highlight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046" y="3018"/>
              <a:ext cx="470" cy="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54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2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2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4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559 -0.10479 C 0.0559 -0.10456 0.05156 -0.05136 0.0401 -0.02661 C 0.02864 -0.00185 -0.00226 0.00462 -0.0184 -0.00579 " pathEditMode="relative" rAng="0" ptsTypes="fsf">
                                      <p:cBhvr>
                                        <p:cTn id="11" dur="1000" fill="hold"/>
                                        <p:tgtEl>
                                          <p:spTgt spid="442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5" y="545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2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2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42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7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14236 -0.15476 C 0.14236 -0.15452 0.12535 -0.04603 0.10382 -0.01758 C 0.08229 0.01087 0.00382 0.02244 -0.0342 0.01874 " pathEditMode="relative" rAng="0" ptsTypes="fsf">
                                      <p:cBhvr>
                                        <p:cTn id="18" dur="1000" fill="hold"/>
                                        <p:tgtEl>
                                          <p:spTgt spid="442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886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7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14236 -0.15476 C 0.14236 -0.15452 0.12535 -0.04603 0.10382 -0.01758 C 0.08229 0.01087 0.00382 0.02244 -0.0342 0.01874 " pathEditMode="relative" rAng="0" ptsTypes="fsf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88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Асоціативний кущ</a:t>
            </a:r>
            <a:endParaRPr lang="uk-UA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t">
              <a:buNone/>
            </a:pPr>
            <a:endParaRPr lang="uk-UA" dirty="0"/>
          </a:p>
          <a:p>
            <a:endParaRPr lang="uk-UA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56" y="1677005"/>
            <a:ext cx="5437031" cy="40777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83" y="1677005"/>
            <a:ext cx="5418786" cy="406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«Ажурна пилка»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7141" y="137486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 </a:t>
            </a:r>
            <a:r>
              <a:rPr lang="uk-UA" dirty="0"/>
              <a:t>Тема. Теореми про похідну суми, добутку й частки функцій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937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gray">
          <a:xfrm>
            <a:off x="6416676" y="2003426"/>
            <a:ext cx="2955925" cy="792163"/>
          </a:xfrm>
          <a:prstGeom prst="chevron">
            <a:avLst>
              <a:gd name="adj" fmla="val 53225"/>
            </a:avLst>
          </a:prstGeom>
          <a:gradFill rotWithShape="1">
            <a:gsLst>
              <a:gs pos="0">
                <a:schemeClr val="folHlink">
                  <a:gamma/>
                  <a:shade val="69804"/>
                  <a:invGamma/>
                </a:schemeClr>
              </a:gs>
              <a:gs pos="100000">
                <a:schemeClr val="folHlink"/>
              </a:gs>
            </a:gsLst>
            <a:lin ang="0" scaled="1"/>
          </a:gradFill>
          <a:ln w="19050">
            <a:miter lim="800000"/>
            <a:headEnd/>
            <a:tailEnd/>
          </a:ln>
          <a:effectLst/>
          <a:scene3d>
            <a:camera prst="legacyPerspectiveBottomLeft"/>
            <a:lightRig rig="legacyFlat4" dir="b"/>
          </a:scene3d>
          <a:sp3d extrusionH="430200" prstMaterial="legacyMetal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39939" name="AutoShape 3"/>
          <p:cNvSpPr>
            <a:spLocks noChangeArrowheads="1"/>
          </p:cNvSpPr>
          <p:nvPr/>
        </p:nvSpPr>
        <p:spPr bwMode="gray">
          <a:xfrm>
            <a:off x="3171825" y="1909763"/>
            <a:ext cx="3683000" cy="976312"/>
          </a:xfrm>
          <a:prstGeom prst="homePlate">
            <a:avLst>
              <a:gd name="adj" fmla="val 52638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40000"/>
                  <a:invGamma/>
                </a:schemeClr>
              </a:gs>
            </a:gsLst>
            <a:lin ang="0" scaled="1"/>
          </a:gradFill>
          <a:ln w="19050">
            <a:miter lim="800000"/>
            <a:headEnd/>
            <a:tailEnd/>
          </a:ln>
          <a:effectLst/>
          <a:scene3d>
            <a:camera prst="legacyObliqueBottomLeft"/>
            <a:lightRig rig="legacyFlat3" dir="b"/>
          </a:scene3d>
          <a:sp3d extrusionH="430200" prstMaterial="legacyMetal">
            <a:bevelT w="13500" h="13500" prst="angle"/>
            <a:bevelB w="13500" h="13500" prst="angle"/>
            <a:extrusionClr>
              <a:schemeClr val="folHlink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2540001" y="1898650"/>
            <a:ext cx="1165225" cy="1162050"/>
            <a:chOff x="2161" y="696"/>
            <a:chExt cx="1360" cy="1356"/>
          </a:xfrm>
        </p:grpSpPr>
        <p:grpSp>
          <p:nvGrpSpPr>
            <p:cNvPr id="24635" name="Group 5"/>
            <p:cNvGrpSpPr>
              <a:grpSpLocks/>
            </p:cNvGrpSpPr>
            <p:nvPr/>
          </p:nvGrpSpPr>
          <p:grpSpPr bwMode="auto">
            <a:xfrm>
              <a:off x="2161" y="696"/>
              <a:ext cx="1360" cy="1356"/>
              <a:chOff x="2508" y="1231"/>
              <a:chExt cx="1248" cy="1240"/>
            </a:xfrm>
          </p:grpSpPr>
          <p:sp>
            <p:nvSpPr>
              <p:cNvPr id="24637" name="Oval 6"/>
              <p:cNvSpPr>
                <a:spLocks noChangeArrowheads="1"/>
              </p:cNvSpPr>
              <p:nvPr/>
            </p:nvSpPr>
            <p:spPr bwMode="gray">
              <a:xfrm>
                <a:off x="2508" y="1231"/>
                <a:ext cx="1248" cy="1240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38" name="Oval 7"/>
              <p:cNvSpPr>
                <a:spLocks noChangeArrowheads="1"/>
              </p:cNvSpPr>
              <p:nvPr/>
            </p:nvSpPr>
            <p:spPr bwMode="gray">
              <a:xfrm>
                <a:off x="2541" y="1256"/>
                <a:ext cx="1190" cy="1190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41414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39" name="Oval 8"/>
              <p:cNvSpPr>
                <a:spLocks noChangeArrowheads="1"/>
              </p:cNvSpPr>
              <p:nvPr/>
            </p:nvSpPr>
            <p:spPr bwMode="gray">
              <a:xfrm>
                <a:off x="2590" y="1305"/>
                <a:ext cx="1092" cy="1092"/>
              </a:xfrm>
              <a:prstGeom prst="ellipse">
                <a:avLst/>
              </a:prstGeom>
              <a:solidFill>
                <a:srgbClr val="808080">
                  <a:alpha val="25098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40" name="Oval 9"/>
              <p:cNvSpPr>
                <a:spLocks noChangeArrowheads="1"/>
              </p:cNvSpPr>
              <p:nvPr/>
            </p:nvSpPr>
            <p:spPr bwMode="gray">
              <a:xfrm>
                <a:off x="2623" y="1330"/>
                <a:ext cx="1026" cy="1026"/>
              </a:xfrm>
              <a:prstGeom prst="ellipse">
                <a:avLst/>
              </a:prstGeom>
              <a:solidFill>
                <a:srgbClr val="808080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41" name="Oval 10"/>
              <p:cNvSpPr>
                <a:spLocks noChangeArrowheads="1"/>
              </p:cNvSpPr>
              <p:nvPr/>
            </p:nvSpPr>
            <p:spPr bwMode="gray">
              <a:xfrm>
                <a:off x="2637" y="1346"/>
                <a:ext cx="993" cy="994"/>
              </a:xfrm>
              <a:prstGeom prst="ellipse">
                <a:avLst/>
              </a:prstGeom>
              <a:gradFill rotWithShape="1">
                <a:gsLst>
                  <a:gs pos="0">
                    <a:srgbClr val="5C5C5C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947" name="Oval 11"/>
            <p:cNvSpPr>
              <a:spLocks noChangeArrowheads="1"/>
            </p:cNvSpPr>
            <p:nvPr/>
          </p:nvSpPr>
          <p:spPr bwMode="gray">
            <a:xfrm>
              <a:off x="2322" y="844"/>
              <a:ext cx="1054" cy="1054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tx2">
                        <a:alpha val="19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</p:grpSp>
      <p:grpSp>
        <p:nvGrpSpPr>
          <p:cNvPr id="24581" name="Group 12"/>
          <p:cNvGrpSpPr>
            <a:grpSpLocks/>
          </p:cNvGrpSpPr>
          <p:nvPr/>
        </p:nvGrpSpPr>
        <p:grpSpPr bwMode="auto">
          <a:xfrm>
            <a:off x="2743201" y="2081213"/>
            <a:ext cx="773113" cy="779462"/>
            <a:chOff x="523" y="2809"/>
            <a:chExt cx="876" cy="882"/>
          </a:xfrm>
        </p:grpSpPr>
        <p:sp>
          <p:nvSpPr>
            <p:cNvPr id="24628" name="Oval 13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noFill/>
            <a:ln w="19050" algn="ctr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4629" name="Line 14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30" name="Line 15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31" name="Freeform 16"/>
            <p:cNvSpPr>
              <a:spLocks/>
            </p:cNvSpPr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32" name="Freeform 17"/>
            <p:cNvSpPr>
              <a:spLocks/>
            </p:cNvSpPr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33" name="Freeform 18"/>
            <p:cNvSpPr>
              <a:spLocks/>
            </p:cNvSpPr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56 w 197"/>
                <a:gd name="T1" fmla="*/ 0 h 870"/>
                <a:gd name="T2" fmla="*/ 0 w 197"/>
                <a:gd name="T3" fmla="*/ 245 h 870"/>
                <a:gd name="T4" fmla="*/ 66 w 197"/>
                <a:gd name="T5" fmla="*/ 490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34" name="Freeform 19"/>
            <p:cNvSpPr>
              <a:spLocks/>
            </p:cNvSpPr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56 w 197"/>
                <a:gd name="T1" fmla="*/ 0 h 870"/>
                <a:gd name="T2" fmla="*/ 0 w 197"/>
                <a:gd name="T3" fmla="*/ 245 h 870"/>
                <a:gd name="T4" fmla="*/ 66 w 197"/>
                <a:gd name="T5" fmla="*/ 490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3379125" y="2045789"/>
            <a:ext cx="348354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uk-UA" altLang="zh-CN" sz="2400" b="1" dirty="0" smtClean="0">
                <a:solidFill>
                  <a:srgbClr val="171717"/>
                </a:solidFill>
                <a:ea typeface="宋体" pitchFamily="2" charset="-122"/>
              </a:rPr>
              <a:t>Ігрове моделювання явищ</a:t>
            </a:r>
            <a:endParaRPr lang="en-US" altLang="zh-CN" sz="2400" b="1" dirty="0">
              <a:solidFill>
                <a:srgbClr val="171717"/>
              </a:solidFill>
              <a:ea typeface="宋体" pitchFamily="2" charset="-122"/>
            </a:endParaRP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gray">
          <a:xfrm>
            <a:off x="6704013" y="2122488"/>
            <a:ext cx="24495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E8C36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uk-UA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імітація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59" name="AutoShape 23"/>
          <p:cNvSpPr>
            <a:spLocks noChangeArrowheads="1"/>
          </p:cNvSpPr>
          <p:nvPr/>
        </p:nvSpPr>
        <p:spPr bwMode="gray">
          <a:xfrm>
            <a:off x="6416676" y="3487738"/>
            <a:ext cx="2955925" cy="792162"/>
          </a:xfrm>
          <a:prstGeom prst="chevron">
            <a:avLst>
              <a:gd name="adj" fmla="val 53225"/>
            </a:avLst>
          </a:prstGeom>
          <a:gradFill rotWithShape="1">
            <a:gsLst>
              <a:gs pos="0">
                <a:schemeClr val="accent2">
                  <a:gamma/>
                  <a:shade val="69804"/>
                  <a:invGamma/>
                </a:schemeClr>
              </a:gs>
              <a:gs pos="100000">
                <a:schemeClr val="accent2"/>
              </a:gs>
            </a:gsLst>
            <a:lin ang="0" scaled="1"/>
          </a:gradFill>
          <a:ln w="19050">
            <a:miter lim="800000"/>
            <a:headEnd/>
            <a:tailEnd/>
          </a:ln>
          <a:effectLst/>
          <a:scene3d>
            <a:camera prst="legacyPerspectiveBottomLeft"/>
            <a:lightRig rig="legacyFlat4" dir="b"/>
          </a:scene3d>
          <a:sp3d extrusionH="430200" prstMaterial="legacyMetal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39960" name="AutoShape 24"/>
          <p:cNvSpPr>
            <a:spLocks noChangeArrowheads="1"/>
          </p:cNvSpPr>
          <p:nvPr/>
        </p:nvSpPr>
        <p:spPr bwMode="gray">
          <a:xfrm>
            <a:off x="3171825" y="3394076"/>
            <a:ext cx="3683000" cy="976313"/>
          </a:xfrm>
          <a:prstGeom prst="homePlate">
            <a:avLst>
              <a:gd name="adj" fmla="val 52638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40000"/>
                  <a:invGamma/>
                </a:schemeClr>
              </a:gs>
            </a:gsLst>
            <a:lin ang="0" scaled="1"/>
          </a:gradFill>
          <a:ln w="19050">
            <a:miter lim="800000"/>
            <a:headEnd/>
            <a:tailEnd/>
          </a:ln>
          <a:effectLst/>
          <a:scene3d>
            <a:camera prst="legacyObliqueBottomLeft"/>
            <a:lightRig rig="legacyFlat3" dir="b"/>
          </a:scene3d>
          <a:sp3d extrusionH="430200" prstMaterial="legacyMetal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grpSp>
        <p:nvGrpSpPr>
          <p:cNvPr id="24587" name="Group 25"/>
          <p:cNvGrpSpPr>
            <a:grpSpLocks/>
          </p:cNvGrpSpPr>
          <p:nvPr/>
        </p:nvGrpSpPr>
        <p:grpSpPr bwMode="auto">
          <a:xfrm>
            <a:off x="2540001" y="3382963"/>
            <a:ext cx="1165225" cy="1160462"/>
            <a:chOff x="2161" y="696"/>
            <a:chExt cx="1360" cy="1356"/>
          </a:xfrm>
        </p:grpSpPr>
        <p:grpSp>
          <p:nvGrpSpPr>
            <p:cNvPr id="24621" name="Group 26"/>
            <p:cNvGrpSpPr>
              <a:grpSpLocks/>
            </p:cNvGrpSpPr>
            <p:nvPr/>
          </p:nvGrpSpPr>
          <p:grpSpPr bwMode="auto">
            <a:xfrm>
              <a:off x="2161" y="696"/>
              <a:ext cx="1360" cy="1356"/>
              <a:chOff x="2508" y="1231"/>
              <a:chExt cx="1248" cy="1240"/>
            </a:xfrm>
          </p:grpSpPr>
          <p:sp>
            <p:nvSpPr>
              <p:cNvPr id="24623" name="Oval 27"/>
              <p:cNvSpPr>
                <a:spLocks noChangeArrowheads="1"/>
              </p:cNvSpPr>
              <p:nvPr/>
            </p:nvSpPr>
            <p:spPr bwMode="gray">
              <a:xfrm>
                <a:off x="2508" y="1231"/>
                <a:ext cx="1248" cy="1240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24" name="Oval 28"/>
              <p:cNvSpPr>
                <a:spLocks noChangeArrowheads="1"/>
              </p:cNvSpPr>
              <p:nvPr/>
            </p:nvSpPr>
            <p:spPr bwMode="gray">
              <a:xfrm>
                <a:off x="2541" y="1256"/>
                <a:ext cx="1190" cy="1190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41414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25" name="Oval 29"/>
              <p:cNvSpPr>
                <a:spLocks noChangeArrowheads="1"/>
              </p:cNvSpPr>
              <p:nvPr/>
            </p:nvSpPr>
            <p:spPr bwMode="gray">
              <a:xfrm>
                <a:off x="2590" y="1305"/>
                <a:ext cx="1092" cy="1092"/>
              </a:xfrm>
              <a:prstGeom prst="ellipse">
                <a:avLst/>
              </a:prstGeom>
              <a:solidFill>
                <a:srgbClr val="808080">
                  <a:alpha val="25098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26" name="Oval 30"/>
              <p:cNvSpPr>
                <a:spLocks noChangeArrowheads="1"/>
              </p:cNvSpPr>
              <p:nvPr/>
            </p:nvSpPr>
            <p:spPr bwMode="gray">
              <a:xfrm>
                <a:off x="2623" y="1330"/>
                <a:ext cx="1026" cy="1026"/>
              </a:xfrm>
              <a:prstGeom prst="ellipse">
                <a:avLst/>
              </a:prstGeom>
              <a:solidFill>
                <a:srgbClr val="808080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27" name="Oval 31"/>
              <p:cNvSpPr>
                <a:spLocks noChangeArrowheads="1"/>
              </p:cNvSpPr>
              <p:nvPr/>
            </p:nvSpPr>
            <p:spPr bwMode="gray">
              <a:xfrm>
                <a:off x="2637" y="1346"/>
                <a:ext cx="993" cy="994"/>
              </a:xfrm>
              <a:prstGeom prst="ellipse">
                <a:avLst/>
              </a:prstGeom>
              <a:gradFill rotWithShape="1">
                <a:gsLst>
                  <a:gs pos="0">
                    <a:srgbClr val="5C5C5C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968" name="Oval 32"/>
            <p:cNvSpPr>
              <a:spLocks noChangeArrowheads="1"/>
            </p:cNvSpPr>
            <p:nvPr/>
          </p:nvSpPr>
          <p:spPr bwMode="gray">
            <a:xfrm>
              <a:off x="2322" y="844"/>
              <a:ext cx="1054" cy="1055"/>
            </a:xfrm>
            <a:prstGeom prst="ellipse">
              <a:avLst/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tx2">
                        <a:alpha val="19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</p:grpSp>
      <p:grpSp>
        <p:nvGrpSpPr>
          <p:cNvPr id="24588" name="Group 33"/>
          <p:cNvGrpSpPr>
            <a:grpSpLocks/>
          </p:cNvGrpSpPr>
          <p:nvPr/>
        </p:nvGrpSpPr>
        <p:grpSpPr bwMode="auto">
          <a:xfrm>
            <a:off x="2728913" y="3565526"/>
            <a:ext cx="773112" cy="779463"/>
            <a:chOff x="523" y="2809"/>
            <a:chExt cx="876" cy="882"/>
          </a:xfrm>
        </p:grpSpPr>
        <p:sp>
          <p:nvSpPr>
            <p:cNvPr id="24614" name="Oval 34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noFill/>
            <a:ln w="19050" algn="ctr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4615" name="Line 35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16" name="Line 36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17" name="Freeform 37"/>
            <p:cNvSpPr>
              <a:spLocks/>
            </p:cNvSpPr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18" name="Freeform 38"/>
            <p:cNvSpPr>
              <a:spLocks/>
            </p:cNvSpPr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19" name="Freeform 39"/>
            <p:cNvSpPr>
              <a:spLocks/>
            </p:cNvSpPr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56 w 197"/>
                <a:gd name="T1" fmla="*/ 0 h 870"/>
                <a:gd name="T2" fmla="*/ 0 w 197"/>
                <a:gd name="T3" fmla="*/ 245 h 870"/>
                <a:gd name="T4" fmla="*/ 66 w 197"/>
                <a:gd name="T5" fmla="*/ 490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20" name="Freeform 40"/>
            <p:cNvSpPr>
              <a:spLocks/>
            </p:cNvSpPr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56 w 197"/>
                <a:gd name="T1" fmla="*/ 0 h 870"/>
                <a:gd name="T2" fmla="*/ 0 w 197"/>
                <a:gd name="T3" fmla="*/ 245 h 870"/>
                <a:gd name="T4" fmla="*/ 66 w 197"/>
                <a:gd name="T5" fmla="*/ 490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9978" name="Rectangle 42"/>
          <p:cNvSpPr>
            <a:spLocks noChangeArrowheads="1"/>
          </p:cNvSpPr>
          <p:nvPr/>
        </p:nvSpPr>
        <p:spPr bwMode="auto">
          <a:xfrm>
            <a:off x="3860493" y="3552274"/>
            <a:ext cx="37061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uk-UA" altLang="zh-CN" sz="2800" b="1" dirty="0" smtClean="0">
                <a:ea typeface="宋体" pitchFamily="2" charset="-122"/>
              </a:rPr>
              <a:t>Рольові ігри</a:t>
            </a:r>
            <a:endParaRPr lang="en-US" altLang="zh-CN" sz="2800" b="1" dirty="0">
              <a:ea typeface="宋体" pitchFamily="2" charset="-122"/>
            </a:endParaRPr>
          </a:p>
        </p:txBody>
      </p:sp>
      <p:sp>
        <p:nvSpPr>
          <p:cNvPr id="24591" name="Text Box 43"/>
          <p:cNvSpPr txBox="1">
            <a:spLocks noChangeArrowheads="1"/>
          </p:cNvSpPr>
          <p:nvPr/>
        </p:nvSpPr>
        <p:spPr bwMode="gray">
          <a:xfrm>
            <a:off x="6704013" y="3606801"/>
            <a:ext cx="2668588" cy="5232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E8C36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uk-UA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драматизація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9980" name="AutoShape 44"/>
          <p:cNvSpPr>
            <a:spLocks noChangeArrowheads="1"/>
          </p:cNvSpPr>
          <p:nvPr/>
        </p:nvSpPr>
        <p:spPr bwMode="gray">
          <a:xfrm>
            <a:off x="6416676" y="4962525"/>
            <a:ext cx="2955925" cy="793750"/>
          </a:xfrm>
          <a:prstGeom prst="chevron">
            <a:avLst>
              <a:gd name="adj" fmla="val 53119"/>
            </a:avLst>
          </a:prstGeom>
          <a:gradFill rotWithShape="1">
            <a:gsLst>
              <a:gs pos="0">
                <a:schemeClr val="accent1">
                  <a:gamma/>
                  <a:shade val="69804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19050">
            <a:miter lim="800000"/>
            <a:headEnd/>
            <a:tailEnd/>
          </a:ln>
          <a:effectLst/>
          <a:scene3d>
            <a:camera prst="legacyPerspectiveBottomLeft"/>
            <a:lightRig rig="legacyFlat4" dir="b"/>
          </a:scene3d>
          <a:sp3d extrusionH="430200" prstMaterial="legacyMetal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39981" name="AutoShape 45"/>
          <p:cNvSpPr>
            <a:spLocks noChangeArrowheads="1"/>
          </p:cNvSpPr>
          <p:nvPr/>
        </p:nvSpPr>
        <p:spPr bwMode="gray">
          <a:xfrm>
            <a:off x="3171825" y="4868863"/>
            <a:ext cx="3683000" cy="976312"/>
          </a:xfrm>
          <a:prstGeom prst="homePlate">
            <a:avLst>
              <a:gd name="adj" fmla="val 52638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40000"/>
                  <a:invGamma/>
                </a:schemeClr>
              </a:gs>
            </a:gsLst>
            <a:lin ang="0" scaled="1"/>
          </a:gradFill>
          <a:ln w="19050">
            <a:miter lim="800000"/>
            <a:headEnd/>
            <a:tailEnd/>
          </a:ln>
          <a:effectLst/>
          <a:scene3d>
            <a:camera prst="legacyObliqueBottomLeft"/>
            <a:lightRig rig="legacyFlat3" dir="b"/>
          </a:scene3d>
          <a:sp3d extrusionH="430200" prstMaterial="legacyMetal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grpSp>
        <p:nvGrpSpPr>
          <p:cNvPr id="24594" name="Group 46"/>
          <p:cNvGrpSpPr>
            <a:grpSpLocks/>
          </p:cNvGrpSpPr>
          <p:nvPr/>
        </p:nvGrpSpPr>
        <p:grpSpPr bwMode="auto">
          <a:xfrm>
            <a:off x="2540001" y="4857750"/>
            <a:ext cx="1165225" cy="1162050"/>
            <a:chOff x="2161" y="696"/>
            <a:chExt cx="1360" cy="1356"/>
          </a:xfrm>
        </p:grpSpPr>
        <p:grpSp>
          <p:nvGrpSpPr>
            <p:cNvPr id="24607" name="Group 47"/>
            <p:cNvGrpSpPr>
              <a:grpSpLocks/>
            </p:cNvGrpSpPr>
            <p:nvPr/>
          </p:nvGrpSpPr>
          <p:grpSpPr bwMode="auto">
            <a:xfrm>
              <a:off x="2161" y="696"/>
              <a:ext cx="1360" cy="1356"/>
              <a:chOff x="2508" y="1231"/>
              <a:chExt cx="1248" cy="1240"/>
            </a:xfrm>
          </p:grpSpPr>
          <p:sp>
            <p:nvSpPr>
              <p:cNvPr id="24609" name="Oval 48"/>
              <p:cNvSpPr>
                <a:spLocks noChangeArrowheads="1"/>
              </p:cNvSpPr>
              <p:nvPr/>
            </p:nvSpPr>
            <p:spPr bwMode="gray">
              <a:xfrm>
                <a:off x="2508" y="1231"/>
                <a:ext cx="1248" cy="1240"/>
              </a:xfrm>
              <a:prstGeom prst="ellipse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10" name="Oval 49"/>
              <p:cNvSpPr>
                <a:spLocks noChangeArrowheads="1"/>
              </p:cNvSpPr>
              <p:nvPr/>
            </p:nvSpPr>
            <p:spPr bwMode="gray">
              <a:xfrm>
                <a:off x="2541" y="1256"/>
                <a:ext cx="1190" cy="1190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41414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11" name="Oval 50"/>
              <p:cNvSpPr>
                <a:spLocks noChangeArrowheads="1"/>
              </p:cNvSpPr>
              <p:nvPr/>
            </p:nvSpPr>
            <p:spPr bwMode="gray">
              <a:xfrm>
                <a:off x="2590" y="1305"/>
                <a:ext cx="1092" cy="1092"/>
              </a:xfrm>
              <a:prstGeom prst="ellipse">
                <a:avLst/>
              </a:prstGeom>
              <a:solidFill>
                <a:srgbClr val="808080">
                  <a:alpha val="25098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12" name="Oval 51"/>
              <p:cNvSpPr>
                <a:spLocks noChangeArrowheads="1"/>
              </p:cNvSpPr>
              <p:nvPr/>
            </p:nvSpPr>
            <p:spPr bwMode="gray">
              <a:xfrm>
                <a:off x="2623" y="1330"/>
                <a:ext cx="1026" cy="1026"/>
              </a:xfrm>
              <a:prstGeom prst="ellipse">
                <a:avLst/>
              </a:prstGeom>
              <a:solidFill>
                <a:srgbClr val="808080">
                  <a:alpha val="30196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4613" name="Oval 52"/>
              <p:cNvSpPr>
                <a:spLocks noChangeArrowheads="1"/>
              </p:cNvSpPr>
              <p:nvPr/>
            </p:nvSpPr>
            <p:spPr bwMode="gray">
              <a:xfrm>
                <a:off x="2637" y="1346"/>
                <a:ext cx="993" cy="994"/>
              </a:xfrm>
              <a:prstGeom prst="ellipse">
                <a:avLst/>
              </a:prstGeom>
              <a:gradFill rotWithShape="1">
                <a:gsLst>
                  <a:gs pos="0">
                    <a:srgbClr val="5C5C5C"/>
                  </a:gs>
                  <a:gs pos="100000">
                    <a:srgbClr val="FFFF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989" name="Oval 53"/>
            <p:cNvSpPr>
              <a:spLocks noChangeArrowheads="1"/>
            </p:cNvSpPr>
            <p:nvPr/>
          </p:nvSpPr>
          <p:spPr bwMode="gray">
            <a:xfrm>
              <a:off x="2322" y="844"/>
              <a:ext cx="1054" cy="1054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tx2">
                        <a:alpha val="19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</p:grpSp>
      <p:grpSp>
        <p:nvGrpSpPr>
          <p:cNvPr id="24595" name="Group 54"/>
          <p:cNvGrpSpPr>
            <a:grpSpLocks/>
          </p:cNvGrpSpPr>
          <p:nvPr/>
        </p:nvGrpSpPr>
        <p:grpSpPr bwMode="auto">
          <a:xfrm>
            <a:off x="2728913" y="5041901"/>
            <a:ext cx="773112" cy="777875"/>
            <a:chOff x="523" y="2809"/>
            <a:chExt cx="876" cy="882"/>
          </a:xfrm>
        </p:grpSpPr>
        <p:sp>
          <p:nvSpPr>
            <p:cNvPr id="24600" name="Oval 55"/>
            <p:cNvSpPr>
              <a:spLocks noChangeArrowheads="1"/>
            </p:cNvSpPr>
            <p:nvPr/>
          </p:nvSpPr>
          <p:spPr bwMode="gray">
            <a:xfrm>
              <a:off x="523" y="2809"/>
              <a:ext cx="876" cy="876"/>
            </a:xfrm>
            <a:prstGeom prst="ellipse">
              <a:avLst/>
            </a:prstGeom>
            <a:noFill/>
            <a:ln w="19050" algn="ctr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4601" name="Line 56"/>
            <p:cNvSpPr>
              <a:spLocks noChangeShapeType="1"/>
            </p:cNvSpPr>
            <p:nvPr/>
          </p:nvSpPr>
          <p:spPr bwMode="gray">
            <a:xfrm>
              <a:off x="964" y="2809"/>
              <a:ext cx="0" cy="87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02" name="Line 57"/>
            <p:cNvSpPr>
              <a:spLocks noChangeShapeType="1"/>
            </p:cNvSpPr>
            <p:nvPr/>
          </p:nvSpPr>
          <p:spPr bwMode="gray">
            <a:xfrm>
              <a:off x="523" y="3244"/>
              <a:ext cx="876" cy="0"/>
            </a:xfrm>
            <a:prstGeom prst="line">
              <a:avLst/>
            </a:prstGeom>
            <a:noFill/>
            <a:ln w="19050">
              <a:solidFill>
                <a:srgbClr val="FFFFFF">
                  <a:alpha val="20000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03" name="Freeform 58"/>
            <p:cNvSpPr>
              <a:spLocks/>
            </p:cNvSpPr>
            <p:nvPr/>
          </p:nvSpPr>
          <p:spPr bwMode="gray">
            <a:xfrm>
              <a:off x="1023" y="2815"/>
              <a:ext cx="182" cy="864"/>
            </a:xfrm>
            <a:custGeom>
              <a:avLst/>
              <a:gdLst>
                <a:gd name="T0" fmla="*/ 0 w 182"/>
                <a:gd name="T1" fmla="*/ 0 h 864"/>
                <a:gd name="T2" fmla="*/ 182 w 182"/>
                <a:gd name="T3" fmla="*/ 435 h 864"/>
                <a:gd name="T4" fmla="*/ 6 w 182"/>
                <a:gd name="T5" fmla="*/ 864 h 86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864">
                  <a:moveTo>
                    <a:pt x="0" y="0"/>
                  </a:moveTo>
                  <a:cubicBezTo>
                    <a:pt x="59" y="89"/>
                    <a:pt x="182" y="177"/>
                    <a:pt x="182" y="435"/>
                  </a:cubicBezTo>
                  <a:cubicBezTo>
                    <a:pt x="182" y="693"/>
                    <a:pt x="70" y="800"/>
                    <a:pt x="6" y="864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04" name="Freeform 59"/>
            <p:cNvSpPr>
              <a:spLocks/>
            </p:cNvSpPr>
            <p:nvPr/>
          </p:nvSpPr>
          <p:spPr bwMode="gray">
            <a:xfrm>
              <a:off x="726" y="2821"/>
              <a:ext cx="197" cy="870"/>
            </a:xfrm>
            <a:custGeom>
              <a:avLst/>
              <a:gdLst>
                <a:gd name="T0" fmla="*/ 167 w 197"/>
                <a:gd name="T1" fmla="*/ 0 h 870"/>
                <a:gd name="T2" fmla="*/ 0 w 197"/>
                <a:gd name="T3" fmla="*/ 436 h 870"/>
                <a:gd name="T4" fmla="*/ 197 w 197"/>
                <a:gd name="T5" fmla="*/ 870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05" name="Freeform 60"/>
            <p:cNvSpPr>
              <a:spLocks/>
            </p:cNvSpPr>
            <p:nvPr/>
          </p:nvSpPr>
          <p:spPr bwMode="gray">
            <a:xfrm rot="5400000">
              <a:off x="892" y="3171"/>
              <a:ext cx="114" cy="653"/>
            </a:xfrm>
            <a:custGeom>
              <a:avLst/>
              <a:gdLst>
                <a:gd name="T0" fmla="*/ 56 w 197"/>
                <a:gd name="T1" fmla="*/ 0 h 870"/>
                <a:gd name="T2" fmla="*/ 0 w 197"/>
                <a:gd name="T3" fmla="*/ 245 h 870"/>
                <a:gd name="T4" fmla="*/ 66 w 197"/>
                <a:gd name="T5" fmla="*/ 490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24606" name="Freeform 61"/>
            <p:cNvSpPr>
              <a:spLocks/>
            </p:cNvSpPr>
            <p:nvPr/>
          </p:nvSpPr>
          <p:spPr bwMode="gray">
            <a:xfrm rot="16200000" flipV="1">
              <a:off x="900" y="2668"/>
              <a:ext cx="114" cy="653"/>
            </a:xfrm>
            <a:custGeom>
              <a:avLst/>
              <a:gdLst>
                <a:gd name="T0" fmla="*/ 56 w 197"/>
                <a:gd name="T1" fmla="*/ 0 h 870"/>
                <a:gd name="T2" fmla="*/ 0 w 197"/>
                <a:gd name="T3" fmla="*/ 245 h 870"/>
                <a:gd name="T4" fmla="*/ 66 w 197"/>
                <a:gd name="T5" fmla="*/ 490 h 8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7" h="870">
                  <a:moveTo>
                    <a:pt x="167" y="0"/>
                  </a:moveTo>
                  <a:cubicBezTo>
                    <a:pt x="117" y="64"/>
                    <a:pt x="0" y="178"/>
                    <a:pt x="0" y="436"/>
                  </a:cubicBezTo>
                  <a:cubicBezTo>
                    <a:pt x="0" y="694"/>
                    <a:pt x="124" y="769"/>
                    <a:pt x="197" y="870"/>
                  </a:cubicBezTo>
                </a:path>
              </a:pathLst>
            </a:custGeom>
            <a:noFill/>
            <a:ln w="19050" cap="flat" cmpd="sng">
              <a:solidFill>
                <a:srgbClr val="FFFFFF">
                  <a:alpha val="2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>
                      <a:alpha val="50195"/>
                    </a:schemeClr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9999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</p:grpSp>
      <p:sp>
        <p:nvSpPr>
          <p:cNvPr id="39999" name="Rectangle 63"/>
          <p:cNvSpPr>
            <a:spLocks noChangeArrowheads="1"/>
          </p:cNvSpPr>
          <p:nvPr/>
        </p:nvSpPr>
        <p:spPr bwMode="auto">
          <a:xfrm>
            <a:off x="3866261" y="5079577"/>
            <a:ext cx="314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uk-UA" altLang="zh-CN" sz="2800" b="1" dirty="0" smtClean="0">
                <a:ea typeface="宋体" pitchFamily="2" charset="-122"/>
              </a:rPr>
              <a:t>Ділові ігри</a:t>
            </a:r>
            <a:endParaRPr lang="en-US" altLang="zh-CN" sz="2800" b="1" dirty="0">
              <a:ea typeface="宋体" pitchFamily="2" charset="-122"/>
            </a:endParaRPr>
          </a:p>
        </p:txBody>
      </p:sp>
      <p:sp>
        <p:nvSpPr>
          <p:cNvPr id="24598" name="Text Box 64"/>
          <p:cNvSpPr txBox="1">
            <a:spLocks noChangeArrowheads="1"/>
          </p:cNvSpPr>
          <p:nvPr/>
        </p:nvSpPr>
        <p:spPr bwMode="gray">
          <a:xfrm>
            <a:off x="6114346" y="4902181"/>
            <a:ext cx="3628845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rgbClr val="E8C365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uk-UA" altLang="zh-CN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р</a:t>
            </a:r>
            <a:r>
              <a:rPr lang="uk-UA" altLang="zh-CN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озігрування ситуацій</a:t>
            </a:r>
            <a:endParaRPr lang="en-US" altLang="zh-CN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599" name="Rectangle 65"/>
          <p:cNvSpPr>
            <a:spLocks noGrp="1" noChangeArrowheads="1"/>
          </p:cNvSpPr>
          <p:nvPr>
            <p:ph type="title"/>
          </p:nvPr>
        </p:nvSpPr>
        <p:spPr>
          <a:xfrm>
            <a:off x="828027" y="143961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zh-CN" sz="4000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Технології </a:t>
            </a:r>
            <a:r>
              <a:rPr lang="uk-UA" altLang="zh-CN" sz="4000" b="1" dirty="0" smtClean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ситуативного моделювання </a:t>
            </a:r>
            <a:r>
              <a:rPr lang="uk-UA" altLang="zh-CN" sz="4000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(навчання у грі)</a:t>
            </a:r>
            <a:endParaRPr lang="en-US" altLang="zh-CN" sz="4000" b="1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8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897" y="178307"/>
            <a:ext cx="9027267" cy="667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4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Прес-конференція</a:t>
            </a:r>
            <a:b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«Циліндр. Конус. Куля</a:t>
            </a:r>
            <a:r>
              <a:rPr lang="uk-UA" b="1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endParaRPr lang="uk-UA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4674"/>
            <a:ext cx="6933209" cy="21624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073" y="2219276"/>
            <a:ext cx="5838813" cy="438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6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4191" y="381405"/>
            <a:ext cx="10515600" cy="581183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 smtClean="0"/>
              <a:t>	</a:t>
            </a:r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Театралізоване </a:t>
            </a:r>
            <a:r>
              <a:rPr lang="uk-UA" sz="4000" b="1" dirty="0">
                <a:latin typeface="Arial" panose="020B0604020202020204" pitchFamily="34" charset="0"/>
                <a:cs typeface="Arial" panose="020B0604020202020204" pitchFamily="34" charset="0"/>
              </a:rPr>
              <a:t>дійство у формі презентації тіл </a:t>
            </a:r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обертання</a:t>
            </a:r>
            <a:endParaRPr lang="uk-U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4"/>
            <a:endParaRPr lang="uk-UA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339" y="2281296"/>
            <a:ext cx="2128039" cy="28090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146" y="2281296"/>
            <a:ext cx="3183422" cy="28776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66990" y="2410161"/>
            <a:ext cx="57263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 – всіма знана Куля!</a:t>
            </a:r>
          </a:p>
          <a:p>
            <a:pPr marL="447675"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Яку я маю красиву, правильну форму,</a:t>
            </a:r>
          </a:p>
          <a:p>
            <a:pPr marL="447675"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Яка у мене довершена будова!</a:t>
            </a:r>
          </a:p>
          <a:p>
            <a:pPr marL="447675" algn="ctr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Як добре, що я маю центр симетрії – центр Кулі.</a:t>
            </a:r>
            <a:endParaRPr lang="uk-UA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30164" y="4833862"/>
            <a:ext cx="341344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Має він свої твірні,</a:t>
            </a:r>
          </a:p>
          <a:p>
            <a:pPr marL="447675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великі й не малі,</a:t>
            </a:r>
          </a:p>
          <a:p>
            <a:pPr marL="447675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Між собою паралельні –</a:t>
            </a:r>
          </a:p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Дуже ці твірні чисельні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68172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081"/>
            <a:ext cx="10515600" cy="12350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dirty="0" smtClean="0">
                <a:solidFill>
                  <a:srgbClr val="002060"/>
                </a:solidFill>
              </a:rPr>
              <a:t>Технологія формування творчої особистості </a:t>
            </a:r>
            <a:br>
              <a:rPr lang="uk-UA" sz="4800" b="1" dirty="0" smtClean="0">
                <a:solidFill>
                  <a:srgbClr val="002060"/>
                </a:solidFill>
              </a:rPr>
            </a:br>
            <a:r>
              <a:rPr lang="uk-UA" sz="4800" b="1" dirty="0" smtClean="0">
                <a:solidFill>
                  <a:srgbClr val="002060"/>
                </a:solidFill>
              </a:rPr>
              <a:t> </a:t>
            </a:r>
            <a:endParaRPr lang="uk-UA" sz="4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3936" y="845868"/>
            <a:ext cx="10515600" cy="4931823"/>
          </a:xfrm>
        </p:spPr>
        <p:txBody>
          <a:bodyPr/>
          <a:lstStyle/>
          <a:p>
            <a:r>
              <a:rPr lang="uk-UA" b="1" dirty="0" smtClean="0">
                <a:solidFill>
                  <a:srgbClr val="002060"/>
                </a:solidFill>
              </a:rPr>
              <a:t>Домашні </a:t>
            </a:r>
            <a:r>
              <a:rPr lang="uk-UA" b="1" dirty="0">
                <a:solidFill>
                  <a:srgbClr val="002060"/>
                </a:solidFill>
              </a:rPr>
              <a:t>завдання творчого характеру</a:t>
            </a:r>
            <a:endParaRPr lang="uk-UA" dirty="0" smtClean="0"/>
          </a:p>
          <a:p>
            <a:r>
              <a:rPr lang="uk-UA" dirty="0" smtClean="0"/>
              <a:t>– </a:t>
            </a:r>
            <a:r>
              <a:rPr lang="uk-UA" dirty="0"/>
              <a:t>Провести дослідження, як утворилися і що означають назви правильних многогранників:</a:t>
            </a:r>
          </a:p>
          <a:p>
            <a:endParaRPr lang="uk-UA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823936" y="2269567"/>
            <a:ext cx="6700736" cy="2513435"/>
            <a:chOff x="1314" y="12654"/>
            <a:chExt cx="9720" cy="3382"/>
          </a:xfrm>
        </p:grpSpPr>
        <p:pic>
          <p:nvPicPr>
            <p:cNvPr id="1027" name="Рисунок 8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4" y="12654"/>
              <a:ext cx="4510" cy="3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Рисунок 2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816"/>
            <a:stretch>
              <a:fillRect/>
            </a:stretch>
          </p:blipFill>
          <p:spPr bwMode="auto">
            <a:xfrm>
              <a:off x="6174" y="12654"/>
              <a:ext cx="4860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200516" y="5269206"/>
            <a:ext cx="11153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Написати міні - твір «Практичне застосування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тіл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обертання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(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оформити у вигляді презентації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362700" y="4646069"/>
            <a:ext cx="5829300" cy="2170112"/>
            <a:chOff x="594" y="7936"/>
            <a:chExt cx="10980" cy="4277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7" t="10706" r="29811" b="17889"/>
            <a:stretch>
              <a:fillRect/>
            </a:stretch>
          </p:blipFill>
          <p:spPr bwMode="auto">
            <a:xfrm>
              <a:off x="6714" y="7936"/>
              <a:ext cx="4860" cy="4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У деяких закарпатців будинки не менші як у Межигіря – Януковича (відео) 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" y="7974"/>
              <a:ext cx="5865" cy="42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548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endParaRPr lang="uk-UA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99680" y="1511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Інтернет-сервіс </a:t>
            </a:r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мультимедійних дидактичних вправ LearningApps</a:t>
            </a:r>
            <a:endParaRPr lang="uk-UA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195" y="1481830"/>
            <a:ext cx="6718569" cy="50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8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36049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Вправа «</a:t>
            </a:r>
            <a:r>
              <a:rPr lang="uk-UA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Пазл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Формули зведення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i="1" u="sng" dirty="0">
                <a:hlinkClick r:id="rId2"/>
              </a:rPr>
              <a:t>https://learningapps.org/display?v=pugyyre5k21</a:t>
            </a:r>
            <a:endParaRPr lang="uk-UA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0808" y="2312008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6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6633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Вправа «Заповнити пропуски»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Логарифм числа та його властивості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i="1" u="sng" dirty="0">
                <a:hlinkClick r:id="rId2"/>
              </a:rPr>
              <a:t>https://learningapps.org/display?v=pwj2qeent21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8629" y="2331463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9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172CEE-C66D-4CE8-BA0B-2B8B9420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764" y="152689"/>
            <a:ext cx="9331036" cy="87254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Анкета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58B20596-4E91-4F16-8EF8-471F50EC681D}"/>
              </a:ext>
            </a:extLst>
          </p:cNvPr>
          <p:cNvGrpSpPr>
            <a:grpSpLocks/>
          </p:cNvGrpSpPr>
          <p:nvPr/>
        </p:nvGrpSpPr>
        <p:grpSpPr bwMode="auto">
          <a:xfrm>
            <a:off x="3366267" y="4670890"/>
            <a:ext cx="6321427" cy="1077913"/>
            <a:chOff x="1248" y="1322"/>
            <a:chExt cx="3982" cy="679"/>
          </a:xfrm>
        </p:grpSpPr>
        <p:sp>
          <p:nvSpPr>
            <p:cNvPr id="5" name="Line 3">
              <a:extLst>
                <a:ext uri="{FF2B5EF4-FFF2-40B4-BE49-F238E27FC236}">
                  <a16:creationId xmlns:a16="http://schemas.microsoft.com/office/drawing/2014/main" xmlns="" id="{37987747-2268-4C9E-BD68-682605E8EC5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17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xmlns="" id="{DBCFE758-9964-4F67-816D-8CC0B4A4B79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14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7C80"/>
                </a:gs>
                <a:gs pos="100000">
                  <a:srgbClr val="FF7C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7C8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7" name="Text Box 5">
              <a:extLst>
                <a:ext uri="{FF2B5EF4-FFF2-40B4-BE49-F238E27FC236}">
                  <a16:creationId xmlns:a16="http://schemas.microsoft.com/office/drawing/2014/main" xmlns="" id="{181AB169-A85B-4CF1-AB63-BBBC760101A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6" y="1322"/>
              <a:ext cx="3494" cy="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Атестація    2018-2019 н. р.</a:t>
              </a:r>
            </a:p>
            <a:p>
              <a:pPr algn="l"/>
              <a:endPara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 Box 6">
              <a:extLst>
                <a:ext uri="{FF2B5EF4-FFF2-40B4-BE49-F238E27FC236}">
                  <a16:creationId xmlns:a16="http://schemas.microsoft.com/office/drawing/2014/main" xmlns="" id="{1FBE3839-0413-43D8-B49C-1524848B0A1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145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4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xmlns="" id="{365A2DB8-0969-4898-A2AF-794FC185BE8D}"/>
              </a:ext>
            </a:extLst>
          </p:cNvPr>
          <p:cNvGrpSpPr>
            <a:grpSpLocks/>
          </p:cNvGrpSpPr>
          <p:nvPr/>
        </p:nvGrpSpPr>
        <p:grpSpPr bwMode="auto">
          <a:xfrm>
            <a:off x="3290067" y="1281130"/>
            <a:ext cx="6505578" cy="606425"/>
            <a:chOff x="1248" y="1998"/>
            <a:chExt cx="4098" cy="382"/>
          </a:xfrm>
        </p:grpSpPr>
        <p:sp>
          <p:nvSpPr>
            <p:cNvPr id="10" name="Line 8">
              <a:extLst>
                <a:ext uri="{FF2B5EF4-FFF2-40B4-BE49-F238E27FC236}">
                  <a16:creationId xmlns:a16="http://schemas.microsoft.com/office/drawing/2014/main" xmlns="" id="{210477DD-5A13-432E-B754-1825FEAAFE1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xmlns="" id="{F59B59F4-C52A-4989-BD2F-5347CF4C95C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xmlns="" id="{1E8D681B-0481-4518-8A08-67643CB04761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5" y="1998"/>
              <a:ext cx="3631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Рік народження   16.05.1977</a:t>
              </a:r>
              <a:endPara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xmlns="" id="{9B2AFEEB-2407-4E5F-9C06-522D2A5DB80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4" name="Group 12">
            <a:extLst>
              <a:ext uri="{FF2B5EF4-FFF2-40B4-BE49-F238E27FC236}">
                <a16:creationId xmlns:a16="http://schemas.microsoft.com/office/drawing/2014/main" xmlns="" id="{7DFF61E6-22C4-4368-833F-36AFBA60F677}"/>
              </a:ext>
            </a:extLst>
          </p:cNvPr>
          <p:cNvGrpSpPr>
            <a:grpSpLocks/>
          </p:cNvGrpSpPr>
          <p:nvPr/>
        </p:nvGrpSpPr>
        <p:grpSpPr bwMode="auto">
          <a:xfrm>
            <a:off x="3292636" y="2118046"/>
            <a:ext cx="8674109" cy="1773238"/>
            <a:chOff x="1221" y="1873"/>
            <a:chExt cx="5464" cy="1117"/>
          </a:xfrm>
        </p:grpSpPr>
        <p:sp>
          <p:nvSpPr>
            <p:cNvPr id="15" name="Line 13">
              <a:extLst>
                <a:ext uri="{FF2B5EF4-FFF2-40B4-BE49-F238E27FC236}">
                  <a16:creationId xmlns:a16="http://schemas.microsoft.com/office/drawing/2014/main" xmlns="" id="{FFEA4EA2-5CDE-495D-82F2-ACB14C765C6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xmlns="" id="{F3A97DA9-E108-4073-841F-339B666B9D4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34" y="2028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7" name="Text Box 15">
              <a:extLst>
                <a:ext uri="{FF2B5EF4-FFF2-40B4-BE49-F238E27FC236}">
                  <a16:creationId xmlns:a16="http://schemas.microsoft.com/office/drawing/2014/main" xmlns="" id="{007AB378-35B2-4699-B9D5-2CCDD2A8695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6" y="1873"/>
              <a:ext cx="4949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uk-UA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Освіта  вища</a:t>
              </a:r>
            </a:p>
            <a:p>
              <a:pPr algn="l"/>
              <a:r>
                <a:rPr lang="uk-UA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Вінницький педагогічний університет</a:t>
              </a:r>
            </a:p>
            <a:p>
              <a:pPr algn="l"/>
              <a:r>
                <a:rPr lang="uk-UA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ім. М . Коцюбинського( 1998-2003</a:t>
              </a:r>
              <a:r>
                <a:rPr lang="uk-UA" sz="20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xmlns="" id="{4537AEEB-10BA-44C1-917F-1D763B8E21A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326" y="200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9" name="Group 17">
            <a:extLst>
              <a:ext uri="{FF2B5EF4-FFF2-40B4-BE49-F238E27FC236}">
                <a16:creationId xmlns:a16="http://schemas.microsoft.com/office/drawing/2014/main" xmlns="" id="{09086323-450B-4D9F-B21E-E49DA524AF19}"/>
              </a:ext>
            </a:extLst>
          </p:cNvPr>
          <p:cNvGrpSpPr>
            <a:grpSpLocks/>
          </p:cNvGrpSpPr>
          <p:nvPr/>
        </p:nvGrpSpPr>
        <p:grpSpPr bwMode="auto">
          <a:xfrm>
            <a:off x="3344515" y="3782251"/>
            <a:ext cx="6705602" cy="627063"/>
            <a:chOff x="1248" y="3185"/>
            <a:chExt cx="4224" cy="395"/>
          </a:xfrm>
        </p:grpSpPr>
        <p:sp>
          <p:nvSpPr>
            <p:cNvPr id="20" name="Line 18">
              <a:extLst>
                <a:ext uri="{FF2B5EF4-FFF2-40B4-BE49-F238E27FC236}">
                  <a16:creationId xmlns:a16="http://schemas.microsoft.com/office/drawing/2014/main" xmlns="" id="{79743CA4-9B6D-4229-9CA0-FF082860C52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xmlns="" id="{42B8D6C0-6BE7-4CF2-9F2C-FB8F692FA75E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xmlns="" id="{1498D8D1-5DE9-4307-A81B-DB8B6D3BDEA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6" y="3185"/>
              <a:ext cx="373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Педагогічний стаж   25 років</a:t>
              </a:r>
              <a:endPara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 Box 21">
              <a:extLst>
                <a:ext uri="{FF2B5EF4-FFF2-40B4-BE49-F238E27FC236}">
                  <a16:creationId xmlns:a16="http://schemas.microsoft.com/office/drawing/2014/main" xmlns="" id="{0F4CFD02-BFC4-4CCB-A266-3084892A962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24" name="Group 22">
            <a:extLst>
              <a:ext uri="{FF2B5EF4-FFF2-40B4-BE49-F238E27FC236}">
                <a16:creationId xmlns:a16="http://schemas.microsoft.com/office/drawing/2014/main" xmlns="" id="{765E2823-1334-49FD-B474-0D4A59567C61}"/>
              </a:ext>
            </a:extLst>
          </p:cNvPr>
          <p:cNvGrpSpPr>
            <a:grpSpLocks/>
          </p:cNvGrpSpPr>
          <p:nvPr/>
        </p:nvGrpSpPr>
        <p:grpSpPr bwMode="auto">
          <a:xfrm>
            <a:off x="3442467" y="5943693"/>
            <a:ext cx="6397625" cy="657225"/>
            <a:chOff x="1248" y="3166"/>
            <a:chExt cx="4030" cy="414"/>
          </a:xfrm>
        </p:grpSpPr>
        <p:sp>
          <p:nvSpPr>
            <p:cNvPr id="25" name="Line 23">
              <a:extLst>
                <a:ext uri="{FF2B5EF4-FFF2-40B4-BE49-F238E27FC236}">
                  <a16:creationId xmlns:a16="http://schemas.microsoft.com/office/drawing/2014/main" xmlns="" id="{CF16F69A-0722-4D66-BAA8-DD097DD09EF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35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Rectangle 24">
              <a:extLst>
                <a:ext uri="{FF2B5EF4-FFF2-40B4-BE49-F238E27FC236}">
                  <a16:creationId xmlns:a16="http://schemas.microsoft.com/office/drawing/2014/main" xmlns="" id="{07F019C9-E3C0-4191-9639-5A483DC4B40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0099"/>
                </a:gs>
                <a:gs pos="100000">
                  <a:srgbClr val="9900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0099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7" name="Text Box 25">
              <a:extLst>
                <a:ext uri="{FF2B5EF4-FFF2-40B4-BE49-F238E27FC236}">
                  <a16:creationId xmlns:a16="http://schemas.microsoft.com/office/drawing/2014/main" xmlns="" id="{AFA544E6-BF49-43DC-A6DB-CE265B822B3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84" y="3166"/>
              <a:ext cx="3494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uk-UA" sz="3200" b="1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Спеціаліст вищої категорії</a:t>
              </a:r>
              <a:endPara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 Box 26">
              <a:extLst>
                <a:ext uri="{FF2B5EF4-FFF2-40B4-BE49-F238E27FC236}">
                  <a16:creationId xmlns:a16="http://schemas.microsoft.com/office/drawing/2014/main" xmlns="" id="{D9F39331-3685-4972-B5A0-3719D15FCED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7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109" y="96698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Вправа «Класифікація»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Парні та непарні функції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i="1" u="sng" dirty="0">
                <a:hlinkClick r:id="rId2"/>
              </a:rPr>
              <a:t>https://learningapps.org/display?v=pib3id0it21</a:t>
            </a: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6255" y="2292552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3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386" y="61804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Вправа «Знайти пару»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Трикутник та його елементи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b="1" i="1" u="sng" dirty="0">
                <a:hlinkClick r:id="rId2"/>
              </a:rPr>
              <a:t>https://learningapps.org/display?v=pkzu02hu321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2442" y="2292552"/>
            <a:ext cx="7739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974" y="1703714"/>
            <a:ext cx="5251735" cy="3935391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004552" y="781440"/>
            <a:ext cx="10515600" cy="1092673"/>
          </a:xfrm>
        </p:spPr>
        <p:txBody>
          <a:bodyPr/>
          <a:lstStyle/>
          <a:p>
            <a:pPr marL="0" indent="0">
              <a:buNone/>
            </a:pPr>
            <a:endParaRPr lang="uk-UA" dirty="0" smtClean="0"/>
          </a:p>
          <a:p>
            <a:pPr marL="0" indent="0" algn="ctr">
              <a:buNone/>
            </a:pPr>
            <a:r>
              <a:rPr lang="uk-UA" dirty="0" smtClean="0"/>
              <a:t>Створення </a:t>
            </a:r>
            <a:r>
              <a:rPr lang="uk-UA" dirty="0"/>
              <a:t>ясних і зрозумілих </a:t>
            </a:r>
            <a:r>
              <a:rPr lang="uk-UA" dirty="0" smtClean="0"/>
              <a:t>конспектів, лекцій</a:t>
            </a:r>
            <a:endParaRPr lang="uk-UA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171" y="2431009"/>
            <a:ext cx="3796697" cy="2708311"/>
          </a:xfrm>
          <a:prstGeom prst="rect">
            <a:avLst/>
          </a:prstGeom>
        </p:spPr>
      </p:pic>
      <p:sp>
        <p:nvSpPr>
          <p:cNvPr id="3" name="AutoShape 2" descr="СТВОРЕННЯ МЕНТАЛЬНИХ КАРТ (ІНТЕЛЕКТ-КАРТ) НА УРОКАХ ХІМІЇ ЯК ЗАСІБ  ФОРМУВАННЯ КЛЮЧОВИХ ТА ПРЕДМЕТНИХ КОМПЕТЕНТНОСТЕЙ УЧНІВ - Генезум"/>
          <p:cNvSpPr>
            <a:spLocks noChangeAspect="1" noChangeArrowheads="1"/>
          </p:cNvSpPr>
          <p:nvPr/>
        </p:nvSpPr>
        <p:spPr bwMode="auto">
          <a:xfrm>
            <a:off x="155575" y="-852488"/>
            <a:ext cx="25527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" name="AutoShape 4" descr="СТВОРЕННЯ МЕНТАЛЬНИХ КАРТ (ІНТЕЛЕКТ-КАРТ) НА УРОКАХ ХІМІЇ ЯК ЗАСІБ  ФОРМУВАННЯ КЛЮЧОВИХ ТА ПРЕДМЕТНИХ КОМПЕТЕНТНОСТЕЙ УЧНІВ - Генезум"/>
          <p:cNvSpPr>
            <a:spLocks noChangeAspect="1" noChangeArrowheads="1"/>
          </p:cNvSpPr>
          <p:nvPr/>
        </p:nvSpPr>
        <p:spPr bwMode="auto">
          <a:xfrm>
            <a:off x="307975" y="-700088"/>
            <a:ext cx="2552700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" name="AutoShape 2" descr="Презентация PowerPoint"/>
          <p:cNvSpPr>
            <a:spLocks noChangeAspect="1" noChangeArrowheads="1"/>
          </p:cNvSpPr>
          <p:nvPr/>
        </p:nvSpPr>
        <p:spPr bwMode="auto">
          <a:xfrm>
            <a:off x="155575" y="-754063"/>
            <a:ext cx="2895600" cy="158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5083777" y="5704331"/>
            <a:ext cx="4115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ea typeface="Calibri" panose="020F0502020204030204" pitchFamily="34" charset="0"/>
              </a:rPr>
              <a:t>Онлайн-сервіс 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</a:rPr>
              <a:t>Mindomo </a:t>
            </a:r>
            <a:endParaRPr lang="uk-UA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04552" y="107751"/>
            <a:ext cx="101099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Інтелект-карта: колаж, який допомагає вчитися </a:t>
            </a:r>
          </a:p>
        </p:txBody>
      </p:sp>
      <p:sp>
        <p:nvSpPr>
          <p:cNvPr id="11" name="AutoShape 2" descr="Для чого потрібні і як застосувати Ментальні Карти?"/>
          <p:cNvSpPr>
            <a:spLocks noChangeAspect="1" noChangeArrowheads="1"/>
          </p:cNvSpPr>
          <p:nvPr/>
        </p:nvSpPr>
        <p:spPr bwMode="auto">
          <a:xfrm>
            <a:off x="155575" y="-669925"/>
            <a:ext cx="32766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69" y="4258049"/>
            <a:ext cx="5093046" cy="18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0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399" y="1"/>
            <a:ext cx="10515600" cy="878082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Аксіоми стереометрії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311" y="1046162"/>
            <a:ext cx="10337201" cy="58118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025" y="53840"/>
            <a:ext cx="2466975" cy="18478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5872765"/>
            <a:ext cx="4649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https://www.mindomo.com/mindmap/mind-map-d0356f8f19924f8d801d908367b70f2d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713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279" y="0"/>
            <a:ext cx="10515600" cy="1533716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Конспект уроку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 Конус. Осьовий переріз конуса»</a:t>
            </a:r>
            <a:endParaRPr lang="uk-U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969" y="1392215"/>
            <a:ext cx="9200642" cy="51728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15190"/>
            <a:ext cx="501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https://www.mindomo.com/mindmap/mind-map-c5bebc905b9f47b18f335de7c7f4493b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0448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95825" cy="1143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0813" y="157955"/>
            <a:ext cx="887118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Wizer.Me -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інтерактивні робочі аркуші</a:t>
            </a:r>
            <a:b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39" y="3866694"/>
            <a:ext cx="7778550" cy="29913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7214" y="1641473"/>
            <a:ext cx="105156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Сервіс Wizer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.me увійшов в десятку кращих сервісів для освіти в 2016 році. Сервіс дозволяє створювати інтерактивні робочі аркуші, які можна використовувати при дистанційному навчанні, для домашніх робіт, для роботи в класі на інтерактивній дошці.</a:t>
            </a:r>
            <a:endParaRPr lang="uk-UA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42863" y="2574289"/>
            <a:ext cx="75499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Інтерактивний робочий аркуш являє собою вебсторінку, на якій можна розмістити навчальний матеріал і різного типу завдання для учнів. Наприклад, це може бути відео, зображення, текст на основі яких учні відповідають на запитання і виконують завдання.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95439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70" t="32265"/>
          <a:stretch/>
        </p:blipFill>
        <p:spPr>
          <a:xfrm>
            <a:off x="0" y="-3564"/>
            <a:ext cx="5938493" cy="2947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662" t="29986" r="8182" b="3791"/>
          <a:stretch/>
        </p:blipFill>
        <p:spPr>
          <a:xfrm>
            <a:off x="0" y="2159540"/>
            <a:ext cx="7957225" cy="484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1558" t="41423" r="8929" b="16024"/>
          <a:stretch/>
        </p:blipFill>
        <p:spPr>
          <a:xfrm>
            <a:off x="4448783" y="3745149"/>
            <a:ext cx="7743217" cy="3112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9774" t="33231" r="17567" b="34023"/>
          <a:stretch/>
        </p:blipFill>
        <p:spPr>
          <a:xfrm>
            <a:off x="5340439" y="556873"/>
            <a:ext cx="6851561" cy="2395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0675" y="218364"/>
            <a:ext cx="574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https://app.wizer.me/preview/6QWAN6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36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7476" y="1357591"/>
            <a:ext cx="4374524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Інтерактивний робочий аркуш</a:t>
            </a:r>
            <a:endParaRPr lang="uk-U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477" t="25884" r="7150" b="5983"/>
          <a:stretch/>
        </p:blipFill>
        <p:spPr>
          <a:xfrm>
            <a:off x="49167" y="850005"/>
            <a:ext cx="7947830" cy="4881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95825" cy="1143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0962" t="37808" r="10143" b="10255"/>
          <a:stretch/>
        </p:blipFill>
        <p:spPr>
          <a:xfrm>
            <a:off x="4529070" y="2897745"/>
            <a:ext cx="7662930" cy="3799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5944" y="3657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34680" y="6461778"/>
            <a:ext cx="5169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https://app.wizer.me/editor/preview/LDy6RXp8E7Nn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5806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6246" y="2758129"/>
            <a:ext cx="581714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Worksheets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/>
              <a:t> </a:t>
            </a:r>
            <a:br>
              <a:rPr lang="uk-UA" dirty="0"/>
            </a:br>
            <a:r>
              <a:rPr lang="uk-UA" sz="4000" b="1" dirty="0"/>
              <a:t>Вебсервіс LiveWorksheets дозволяє вдосконалювати робочі матеріали, створені в форматах docx, pdf, jpg і png. Перетворює звичайні сторінки в інтерактивний матеріал для самоперевірки. Можна створювати робочі листи, які містять кілька типів завдань.</a:t>
            </a:r>
            <a:br>
              <a:rPr lang="uk-UA" sz="4000" b="1" dirty="0"/>
            </a:br>
            <a:endParaRPr lang="uk-UA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251" t="11103" r="31957" b="-996"/>
          <a:stretch/>
        </p:blipFill>
        <p:spPr>
          <a:xfrm>
            <a:off x="154019" y="1350526"/>
            <a:ext cx="6052227" cy="464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5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6796" t="15263" r="16796" b="4483"/>
          <a:stretch/>
        </p:blipFill>
        <p:spPr>
          <a:xfrm>
            <a:off x="6009127" y="222368"/>
            <a:ext cx="6182873" cy="42009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51" t="11103" r="69178" b="82888"/>
          <a:stretch/>
        </p:blipFill>
        <p:spPr>
          <a:xfrm>
            <a:off x="1067427" y="222368"/>
            <a:ext cx="4941700" cy="584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4266" t="10961" r="13777" b="6390"/>
          <a:stretch/>
        </p:blipFill>
        <p:spPr>
          <a:xfrm>
            <a:off x="0" y="2266479"/>
            <a:ext cx="6679838" cy="43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172CEE-C66D-4CE8-BA0B-2B8B9420A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2764" y="152689"/>
            <a:ext cx="9331036" cy="872548"/>
          </a:xfrm>
        </p:spPr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764" y="152689"/>
            <a:ext cx="8778088" cy="658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2120" y="0"/>
            <a:ext cx="10515600" cy="875489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Розпізнавання геометричних тіл</a:t>
            </a:r>
            <a:endParaRPr lang="uk-U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2749" t="11400" r="19546" b="15185"/>
          <a:stretch/>
        </p:blipFill>
        <p:spPr>
          <a:xfrm>
            <a:off x="2068681" y="1094704"/>
            <a:ext cx="8809150" cy="537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86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Флеш-картки</a:t>
            </a:r>
            <a:endParaRPr lang="uk-U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0" y="1146220"/>
            <a:ext cx="12015640" cy="529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712" y="253309"/>
            <a:ext cx="8996967" cy="1123378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Флеш – картка</a:t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Означення многогранників»</a:t>
            </a:r>
            <a:br>
              <a:rPr lang="uk-U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Тестові завдання перетворені на флеш-карти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1611" t="12310" r="25433" b="23351"/>
          <a:stretch/>
        </p:blipFill>
        <p:spPr>
          <a:xfrm>
            <a:off x="0" y="1533248"/>
            <a:ext cx="6890198" cy="470656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97262" y="1796675"/>
            <a:ext cx="6091707" cy="35914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9129" y="4968160"/>
            <a:ext cx="1889840" cy="1889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172" y="3592401"/>
            <a:ext cx="2105025" cy="2171700"/>
          </a:xfrm>
          <a:prstGeom prst="rect">
            <a:avLst/>
          </a:prstGeom>
        </p:spPr>
      </p:pic>
      <p:sp>
        <p:nvSpPr>
          <p:cNvPr id="8" name="Прямоугольник 7">
            <a:hlinkClick r:id="rId6"/>
          </p:cNvPr>
          <p:cNvSpPr/>
          <p:nvPr/>
        </p:nvSpPr>
        <p:spPr>
          <a:xfrm>
            <a:off x="115527" y="6228103"/>
            <a:ext cx="7585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https://naurok.com.ua/test/flesh-karta-oznachennya-mnogogrannikiv-1220793.html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5262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2066" t="10344" r="27314" b="22342"/>
          <a:stretch/>
        </p:blipFill>
        <p:spPr>
          <a:xfrm>
            <a:off x="5760217" y="1558343"/>
            <a:ext cx="6586330" cy="49242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473" y="66417"/>
            <a:ext cx="10515600" cy="1325563"/>
          </a:xfrm>
        </p:spPr>
        <p:txBody>
          <a:bodyPr/>
          <a:lstStyle/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Флеш-картка</a:t>
            </a:r>
            <a:b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«Тригонометричні функції»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58343"/>
            <a:ext cx="8375236" cy="470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2239" y="0"/>
            <a:ext cx="7791315" cy="1325563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ДОШКА </a:t>
            </a:r>
            <a:r>
              <a:rPr lang="en-US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endParaRPr lang="uk-UA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Персональний сайт викладача української мови Марусіч Наталі - Padlet"/>
          <p:cNvSpPr>
            <a:spLocks noChangeAspect="1" noChangeArrowheads="1"/>
          </p:cNvSpPr>
          <p:nvPr/>
        </p:nvSpPr>
        <p:spPr bwMode="auto">
          <a:xfrm>
            <a:off x="155575" y="-738188"/>
            <a:ext cx="2952750" cy="15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AutoShape 4" descr="Використання інтерактивної платформи Padlet в навчальному процесі"/>
          <p:cNvSpPr>
            <a:spLocks noChangeAspect="1" noChangeArrowheads="1"/>
          </p:cNvSpPr>
          <p:nvPr/>
        </p:nvSpPr>
        <p:spPr bwMode="auto">
          <a:xfrm>
            <a:off x="155575" y="-808038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AutoShape 6" descr="Padlet for student engagement online - Digital Learning"/>
          <p:cNvSpPr>
            <a:spLocks noChangeAspect="1" noChangeArrowheads="1"/>
          </p:cNvSpPr>
          <p:nvPr/>
        </p:nvSpPr>
        <p:spPr bwMode="auto">
          <a:xfrm>
            <a:off x="155575" y="-769938"/>
            <a:ext cx="283845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755"/>
            <a:ext cx="7712144" cy="4511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83" t="24861" r="5491" b="6449"/>
          <a:stretch/>
        </p:blipFill>
        <p:spPr>
          <a:xfrm>
            <a:off x="2295728" y="2636195"/>
            <a:ext cx="9896272" cy="42218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08912" y="963305"/>
            <a:ext cx="4486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Padlet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дозволяє розміщувати на одній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стрінці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різноманітний контент: фотографії, малюнки,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аудіофайли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відеоролики, нотатки, покликання на інші сайти мережі Інтернет.</a:t>
            </a:r>
            <a:endParaRPr lang="uk-UA" sz="11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92767" y="278246"/>
            <a:ext cx="6096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Онлайн-дошка (стіна)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– це мультимедійний ресурс для створення, спільного редагування та зберігання інформації.</a:t>
            </a:r>
            <a:endParaRPr lang="uk-UA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44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3910" y="34862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uk-UA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Вправа «Стовпці»</a:t>
            </a:r>
            <a:b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Корінь </a:t>
            </a:r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uk-U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-ого </a:t>
            </a:r>
            <a:r>
              <a:rPr lang="uk-UA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степеня</a:t>
            </a:r>
            <a:endParaRPr lang="uk-UA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42" t="14731" r="362" b="5559"/>
          <a:stretch/>
        </p:blipFill>
        <p:spPr>
          <a:xfrm>
            <a:off x="1473910" y="1863219"/>
            <a:ext cx="9949464" cy="4513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3773" y="6376379"/>
            <a:ext cx="504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https://padlet.com/marsaluktaisa/omlzusiilgty9ypf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691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235971"/>
            <a:ext cx="5585039" cy="314158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1935" y="326489"/>
            <a:ext cx="6132372" cy="1325563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- онлайн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сервіс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тести,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опитування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вікторини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Платформу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будь-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віковими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75" t="13160" r="244" b="5854"/>
          <a:stretch/>
        </p:blipFill>
        <p:spPr>
          <a:xfrm>
            <a:off x="0" y="3457978"/>
            <a:ext cx="7406135" cy="3400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-910" t="-44"/>
          <a:stretch/>
        </p:blipFill>
        <p:spPr>
          <a:xfrm>
            <a:off x="5814929" y="1983347"/>
            <a:ext cx="6377071" cy="355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8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499" y="544283"/>
            <a:ext cx="9987164" cy="56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5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Висновок</a:t>
            </a:r>
            <a:endParaRPr lang="uk-UA" sz="4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51378" y="1690688"/>
            <a:ext cx="91985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Використання сервісів для створення інтерактивних вправ є вимогою сьогодення, необхідним чинником реалізації дидактичних цілей і завдань відповідно до освітнього стандарту, дає можливість підвищити рівень індивідуалізації навчання. </a:t>
            </a:r>
          </a:p>
          <a:p>
            <a:pPr algn="just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Впровадження інтерактивних технологій сприяє розвитку пізнавальної активності в здобувачів освіти. Використання нетрадиційних уроків дає змогу практично застосовувати математичні знання. Для цього необхідно володіти сучасними методами, які б пробуджували в здобувачів освіти бажання пізнавати нове, незвідане. </a:t>
            </a:r>
          </a:p>
          <a:p>
            <a:pPr algn="just"/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Боротьба за ефективність уроку є найпершим і найбільш актуальним завданням кожного викладача. У підготовці та проведенні уроку викладач виконує роль сценариста, режисера, постановника та водночас є виконавцем головної ролі в написаному ним творі (Р. Сеульський)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14950"/>
            <a:ext cx="2962275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7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904" y="0"/>
            <a:ext cx="10515600" cy="1325563"/>
          </a:xfrm>
        </p:spPr>
        <p:txBody>
          <a:bodyPr/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Мої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осянння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16" t="17010" r="21198" b="9597"/>
          <a:stretch/>
        </p:blipFill>
        <p:spPr>
          <a:xfrm>
            <a:off x="4753970" y="1139350"/>
            <a:ext cx="7219665" cy="5182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447" t="15812" r="33708" b="8255"/>
          <a:stretch/>
        </p:blipFill>
        <p:spPr>
          <a:xfrm>
            <a:off x="163773" y="953138"/>
            <a:ext cx="4403608" cy="55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5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5477" y="0"/>
            <a:ext cx="10515600" cy="1325563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Методична проблема</a:t>
            </a:r>
            <a:endParaRPr lang="uk-UA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2404" y="1319787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uk-UA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«Підвищення ефективності і якості навчання шляхом впровадження інтерактивних технологій на уроках математики»</a:t>
            </a:r>
            <a:endParaRPr lang="uk-U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60" y="3232596"/>
            <a:ext cx="3992451" cy="2994338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052" y="3208220"/>
            <a:ext cx="4024952" cy="3018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82" y="2985497"/>
            <a:ext cx="2728694" cy="34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/>
              <a:t>Мої досягнення</a:t>
            </a:r>
            <a:endParaRPr lang="uk-UA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2343" t="23461" r="57622" b="26353"/>
          <a:stretch/>
        </p:blipFill>
        <p:spPr>
          <a:xfrm>
            <a:off x="8210771" y="583489"/>
            <a:ext cx="3771964" cy="5312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2448" t="23088" r="57622" b="26726"/>
          <a:stretch/>
        </p:blipFill>
        <p:spPr>
          <a:xfrm>
            <a:off x="0" y="583489"/>
            <a:ext cx="4168806" cy="5902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2252" t="23020" r="57952" b="26981"/>
          <a:stretch/>
        </p:blipFill>
        <p:spPr>
          <a:xfrm>
            <a:off x="4251104" y="1545464"/>
            <a:ext cx="3618963" cy="51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9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1" y="939624"/>
            <a:ext cx="6795802" cy="5102178"/>
          </a:xfrm>
        </p:spPr>
      </p:pic>
      <p:sp>
        <p:nvSpPr>
          <p:cNvPr id="3" name="Прямоугольник 2"/>
          <p:cNvSpPr/>
          <p:nvPr/>
        </p:nvSpPr>
        <p:spPr>
          <a:xfrm>
            <a:off x="7101191" y="859224"/>
            <a:ext cx="48443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Термін </a:t>
            </a:r>
            <a:r>
              <a:rPr lang="uk-UA" sz="2800" b="1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«інтерактивний»</a:t>
            </a:r>
            <a:r>
              <a:rPr lang="uk-UA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походить від англійських слів </a:t>
            </a:r>
            <a:r>
              <a:rPr lang="uk-UA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«inter» </a:t>
            </a:r>
            <a:r>
              <a:rPr lang="uk-UA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«взаємний» та </a:t>
            </a:r>
            <a:r>
              <a:rPr lang="uk-UA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«act» </a:t>
            </a:r>
            <a:r>
              <a:rPr lang="uk-UA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«діяти», і означає «знаходитись у постійному діалозі, бути активним учасником». Відповідно, інтерактивне навчання — це навчання, побудоване на активній взаємодії викладача та </a:t>
            </a:r>
            <a:r>
              <a:rPr lang="uk-UA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здобувачів освіти.</a:t>
            </a:r>
            <a:endParaRPr lang="uk-U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1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6485"/>
            <a:ext cx="10515600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zh-CN" sz="2800" dirty="0" smtClean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Інтерактивне навчання – це специфічна форма організації пізнавальної діяльності здобувачів освіти</a:t>
            </a:r>
            <a:br>
              <a:rPr lang="uk-UA" altLang="zh-CN" sz="2800" dirty="0" smtClean="0">
                <a:solidFill>
                  <a:srgbClr val="0070C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endParaRPr lang="en-US" altLang="zh-CN" sz="2800" dirty="0" smtClean="0">
              <a:solidFill>
                <a:srgbClr val="0070C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273550" y="1981200"/>
            <a:ext cx="609600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4273550" y="4953000"/>
            <a:ext cx="609600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4273550" y="3505200"/>
            <a:ext cx="609600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197350" y="4191000"/>
            <a:ext cx="685800" cy="0"/>
          </a:xfrm>
          <a:prstGeom prst="line">
            <a:avLst/>
          </a:prstGeom>
          <a:noFill/>
          <a:ln w="12700" cap="rnd">
            <a:solidFill>
              <a:srgbClr val="FF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uk-UA"/>
          </a:p>
        </p:txBody>
      </p: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1845918" y="3238072"/>
            <a:ext cx="2514600" cy="2971800"/>
            <a:chOff x="192" y="1538"/>
            <a:chExt cx="1584" cy="1872"/>
          </a:xfrm>
        </p:grpSpPr>
        <p:sp>
          <p:nvSpPr>
            <p:cNvPr id="6168" name="Line 9"/>
            <p:cNvSpPr>
              <a:spLocks noChangeShapeType="1"/>
            </p:cNvSpPr>
            <p:nvPr/>
          </p:nvSpPr>
          <p:spPr bwMode="auto">
            <a:xfrm flipV="1">
              <a:off x="1492" y="1538"/>
              <a:ext cx="240" cy="240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6169" name="Line 10"/>
            <p:cNvSpPr>
              <a:spLocks noChangeShapeType="1"/>
            </p:cNvSpPr>
            <p:nvPr/>
          </p:nvSpPr>
          <p:spPr bwMode="auto">
            <a:xfrm>
              <a:off x="1444" y="3218"/>
              <a:ext cx="288" cy="192"/>
            </a:xfrm>
            <a:prstGeom prst="line">
              <a:avLst/>
            </a:prstGeom>
            <a:noFill/>
            <a:ln w="12700" cap="rnd">
              <a:solidFill>
                <a:srgbClr val="FFFFFF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uk-UA"/>
            </a:p>
          </p:txBody>
        </p:sp>
        <p:sp>
          <p:nvSpPr>
            <p:cNvPr id="32779" name="Oval 11"/>
            <p:cNvSpPr>
              <a:spLocks noChangeArrowheads="1"/>
            </p:cNvSpPr>
            <p:nvPr/>
          </p:nvSpPr>
          <p:spPr bwMode="gray">
            <a:xfrm>
              <a:off x="192" y="2309"/>
              <a:ext cx="164" cy="3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2780" name="Oval 12"/>
            <p:cNvSpPr>
              <a:spLocks noChangeArrowheads="1"/>
            </p:cNvSpPr>
            <p:nvPr/>
          </p:nvSpPr>
          <p:spPr bwMode="gray">
            <a:xfrm>
              <a:off x="303" y="2308"/>
              <a:ext cx="1461" cy="3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54118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32781" name="Oval 13"/>
            <p:cNvSpPr>
              <a:spLocks noChangeArrowheads="1"/>
            </p:cNvSpPr>
            <p:nvPr/>
          </p:nvSpPr>
          <p:spPr bwMode="gray">
            <a:xfrm>
              <a:off x="315" y="2295"/>
              <a:ext cx="1461" cy="327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gamma/>
                    <a:shade val="63529"/>
                    <a:invGamma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173" name="Oval 14"/>
            <p:cNvSpPr>
              <a:spLocks noChangeArrowheads="1"/>
            </p:cNvSpPr>
            <p:nvPr/>
          </p:nvSpPr>
          <p:spPr bwMode="gray">
            <a:xfrm>
              <a:off x="375" y="2308"/>
              <a:ext cx="1317" cy="3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6174" name="Oval 15"/>
            <p:cNvSpPr>
              <a:spLocks noChangeArrowheads="1"/>
            </p:cNvSpPr>
            <p:nvPr/>
          </p:nvSpPr>
          <p:spPr bwMode="gray">
            <a:xfrm>
              <a:off x="396" y="1835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6175" name="Oval 16"/>
            <p:cNvSpPr>
              <a:spLocks noChangeArrowheads="1"/>
            </p:cNvSpPr>
            <p:nvPr/>
          </p:nvSpPr>
          <p:spPr bwMode="gray">
            <a:xfrm>
              <a:off x="412" y="1842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6176" name="Oval 17"/>
            <p:cNvSpPr>
              <a:spLocks noChangeArrowheads="1"/>
            </p:cNvSpPr>
            <p:nvPr/>
          </p:nvSpPr>
          <p:spPr bwMode="gray">
            <a:xfrm>
              <a:off x="426" y="1854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6177" name="Oval 18"/>
            <p:cNvSpPr>
              <a:spLocks noChangeArrowheads="1"/>
            </p:cNvSpPr>
            <p:nvPr/>
          </p:nvSpPr>
          <p:spPr bwMode="gray">
            <a:xfrm>
              <a:off x="495" y="1887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pic>
          <p:nvPicPr>
            <p:cNvPr id="6178" name="Picture 19" descr="mar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" y="1985"/>
              <a:ext cx="1011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3" name="AutoShape 20"/>
          <p:cNvSpPr>
            <a:spLocks noChangeArrowheads="1"/>
          </p:cNvSpPr>
          <p:nvPr/>
        </p:nvSpPr>
        <p:spPr bwMode="gray">
          <a:xfrm>
            <a:off x="5102225" y="3014572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4" name="Rectangle 21"/>
          <p:cNvSpPr>
            <a:spLocks noChangeArrowheads="1"/>
          </p:cNvSpPr>
          <p:nvPr/>
        </p:nvSpPr>
        <p:spPr bwMode="auto">
          <a:xfrm>
            <a:off x="5605107" y="3102091"/>
            <a:ext cx="4270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</a:rPr>
              <a:t>Microsoft  Power 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Point (презентації) </a:t>
            </a:r>
            <a:endParaRPr lang="en-US" altLang="zh-CN" sz="1800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5" name="AutoShape 22"/>
          <p:cNvSpPr>
            <a:spLocks noChangeArrowheads="1"/>
          </p:cNvSpPr>
          <p:nvPr/>
        </p:nvSpPr>
        <p:spPr bwMode="gray">
          <a:xfrm>
            <a:off x="5135130" y="5765932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Padlet</a:t>
            </a:r>
            <a:r>
              <a:rPr lang="uk-UA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 (онлайн-дошка)</a:t>
            </a:r>
            <a:endParaRPr lang="zh-CN" altLang="en-US" sz="1800" b="0" dirty="0">
              <a:solidFill>
                <a:srgbClr val="00206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7" name="AutoShape 24"/>
          <p:cNvSpPr>
            <a:spLocks noChangeArrowheads="1"/>
          </p:cNvSpPr>
          <p:nvPr/>
        </p:nvSpPr>
        <p:spPr bwMode="gray">
          <a:xfrm>
            <a:off x="5187864" y="5126046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endParaRPr lang="uk-UA" sz="1800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None/>
            </a:pPr>
            <a:r>
              <a:rPr lang="en-US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Wizer.Me </a:t>
            </a:r>
            <a:r>
              <a:rPr lang="uk-UA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(інтерактивні </a:t>
            </a:r>
            <a:r>
              <a:rPr lang="uk-UA" sz="1800" dirty="0">
                <a:solidFill>
                  <a:srgbClr val="002060"/>
                </a:solidFill>
                <a:latin typeface="Arial" panose="020B0604020202020204" pitchFamily="34" charset="0"/>
              </a:rPr>
              <a:t>робочі </a:t>
            </a:r>
            <a:r>
              <a:rPr lang="uk-UA" sz="1800" dirty="0" smtClean="0">
                <a:solidFill>
                  <a:srgbClr val="002060"/>
                </a:solidFill>
                <a:latin typeface="Arial" panose="020B0604020202020204" pitchFamily="34" charset="0"/>
              </a:rPr>
              <a:t>аркуші)</a:t>
            </a:r>
            <a:r>
              <a:rPr lang="uk-UA" sz="1800" dirty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uk-UA" sz="180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endParaRPr lang="zh-CN" altLang="en-US" sz="1800" b="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59" name="Oval 26"/>
          <p:cNvSpPr>
            <a:spLocks noChangeArrowheads="1"/>
          </p:cNvSpPr>
          <p:nvPr/>
        </p:nvSpPr>
        <p:spPr bwMode="gray">
          <a:xfrm>
            <a:off x="4702451" y="3085674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9B491B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0" name="Oval 27"/>
          <p:cNvSpPr>
            <a:spLocks noChangeArrowheads="1"/>
          </p:cNvSpPr>
          <p:nvPr/>
        </p:nvSpPr>
        <p:spPr bwMode="gray">
          <a:xfrm>
            <a:off x="4759325" y="3847673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93933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gray">
          <a:xfrm>
            <a:off x="4763052" y="4609672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6162" name="AutoShape 29"/>
          <p:cNvSpPr>
            <a:spLocks noChangeArrowheads="1"/>
          </p:cNvSpPr>
          <p:nvPr/>
        </p:nvSpPr>
        <p:spPr bwMode="gray">
          <a:xfrm>
            <a:off x="5135130" y="3751636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3" name="Rectangle 30"/>
          <p:cNvSpPr>
            <a:spLocks noChangeArrowheads="1"/>
          </p:cNvSpPr>
          <p:nvPr/>
        </p:nvSpPr>
        <p:spPr bwMode="auto">
          <a:xfrm>
            <a:off x="5706372" y="3812504"/>
            <a:ext cx="42894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</a:rPr>
              <a:t>LearningApps </a:t>
            </a:r>
            <a:r>
              <a:rPr lang="uk-UA" sz="1800" dirty="0">
                <a:solidFill>
                  <a:srgbClr val="002060"/>
                </a:solidFill>
                <a:latin typeface="Arial" panose="020B0604020202020204" pitchFamily="34" charset="0"/>
              </a:rPr>
              <a:t>(інтерактивні вправи)</a:t>
            </a:r>
          </a:p>
        </p:txBody>
      </p:sp>
      <p:sp>
        <p:nvSpPr>
          <p:cNvPr id="6164" name="Oval 31"/>
          <p:cNvSpPr>
            <a:spLocks noChangeArrowheads="1"/>
          </p:cNvSpPr>
          <p:nvPr/>
        </p:nvSpPr>
        <p:spPr bwMode="gray">
          <a:xfrm>
            <a:off x="4768850" y="5221030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9B491B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5" name="AutoShape 32"/>
          <p:cNvSpPr>
            <a:spLocks noChangeArrowheads="1"/>
          </p:cNvSpPr>
          <p:nvPr/>
        </p:nvSpPr>
        <p:spPr bwMode="gray">
          <a:xfrm>
            <a:off x="5161919" y="4454891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67" name="Oval 34"/>
          <p:cNvSpPr>
            <a:spLocks noChangeArrowheads="1"/>
          </p:cNvSpPr>
          <p:nvPr/>
        </p:nvSpPr>
        <p:spPr bwMode="gray">
          <a:xfrm>
            <a:off x="4768850" y="5867491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93933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77975" y="799902"/>
            <a:ext cx="9448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Мета: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творення комфортних умов навчання;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ідчуття здобувачем освіти своєї успішності, </a:t>
            </a:r>
          </a:p>
          <a:p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інтелектуальної досконалості;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2800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обудова продуктивного освітнього процесу </a:t>
            </a:r>
            <a:endParaRPr lang="uk-UA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02773" y="4525018"/>
            <a:ext cx="3304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Mindomo</a:t>
            </a:r>
            <a:r>
              <a:rPr lang="en-US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uk-UA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ментальні карти)</a:t>
            </a:r>
            <a:endParaRPr lang="uk-UA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Oval 4"/>
          <p:cNvSpPr>
            <a:spLocks noChangeArrowheads="1"/>
          </p:cNvSpPr>
          <p:nvPr/>
        </p:nvSpPr>
        <p:spPr bwMode="invGray">
          <a:xfrm flipH="1">
            <a:off x="5173663" y="3068639"/>
            <a:ext cx="1325562" cy="1323975"/>
          </a:xfrm>
          <a:prstGeom prst="ellipse">
            <a:avLst/>
          </a:prstGeom>
          <a:solidFill>
            <a:srgbClr val="FFFFFF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zh-CN" altLang="en-US" sz="1800" b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invGray">
          <a:xfrm flipH="1">
            <a:off x="5900739" y="3848100"/>
            <a:ext cx="1228725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invGray">
          <a:xfrm flipH="1">
            <a:off x="5713413" y="2851150"/>
            <a:ext cx="749300" cy="749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invGray">
          <a:xfrm>
            <a:off x="5722939" y="4114800"/>
            <a:ext cx="661987" cy="11382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2536" name="Line 8"/>
          <p:cNvSpPr>
            <a:spLocks noChangeShapeType="1"/>
          </p:cNvSpPr>
          <p:nvPr/>
        </p:nvSpPr>
        <p:spPr bwMode="invGray">
          <a:xfrm flipH="1">
            <a:off x="5214939" y="4037014"/>
            <a:ext cx="187325" cy="123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2537" name="Line 9"/>
          <p:cNvSpPr>
            <a:spLocks noChangeShapeType="1"/>
          </p:cNvSpPr>
          <p:nvPr/>
        </p:nvSpPr>
        <p:spPr bwMode="invGray">
          <a:xfrm flipH="1" flipV="1">
            <a:off x="4965701" y="2976563"/>
            <a:ext cx="436563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grpSp>
        <p:nvGrpSpPr>
          <p:cNvPr id="22538" name="Group 10"/>
          <p:cNvGrpSpPr>
            <a:grpSpLocks/>
          </p:cNvGrpSpPr>
          <p:nvPr/>
        </p:nvGrpSpPr>
        <p:grpSpPr bwMode="auto">
          <a:xfrm flipH="1">
            <a:off x="6272212" y="2041525"/>
            <a:ext cx="3677005" cy="1131888"/>
            <a:chOff x="2064" y="1008"/>
            <a:chExt cx="722" cy="872"/>
          </a:xfrm>
        </p:grpSpPr>
        <p:sp>
          <p:nvSpPr>
            <p:cNvPr id="22677" name="Oval 11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grpSp>
          <p:nvGrpSpPr>
            <p:cNvPr id="22678" name="Group 12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2691" name="Picture 13" descr="circuler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92" name="Oval 14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hlink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pic>
            <p:nvPicPr>
              <p:cNvPr id="22693" name="Picture 15" descr="light_shadow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694" name="Group 16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2695" name="Group 17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701" name="AutoShape 18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702" name="AutoShape 19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703" name="AutoShape 20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704" name="AutoShape 21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696" name="Group 22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697" name="AutoShape 23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98" name="AutoShape 24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99" name="AutoShape 25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700" name="AutoShape 26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22679" name="Group 27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2681" name="Group 28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687" name="AutoShape 29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88" name="AutoShape 30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89" name="AutoShape 31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90" name="AutoShape 32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2682" name="Group 33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2683" name="AutoShape 34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84" name="AutoShape 35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85" name="AutoShape 36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86" name="AutoShape 37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680" name="Rectangle 38"/>
            <p:cNvSpPr>
              <a:spLocks noChangeArrowheads="1"/>
            </p:cNvSpPr>
            <p:nvPr/>
          </p:nvSpPr>
          <p:spPr bwMode="gray">
            <a:xfrm>
              <a:off x="2114" y="1272"/>
              <a:ext cx="601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367E81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uk-UA" altLang="zh-CN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Ротаційні (змінювані) трійки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539" name="Group 39"/>
          <p:cNvGrpSpPr>
            <a:grpSpLocks/>
          </p:cNvGrpSpPr>
          <p:nvPr/>
        </p:nvGrpSpPr>
        <p:grpSpPr bwMode="auto">
          <a:xfrm flipH="1">
            <a:off x="7081838" y="3279776"/>
            <a:ext cx="3046069" cy="1133475"/>
            <a:chOff x="1978" y="1008"/>
            <a:chExt cx="808" cy="872"/>
          </a:xfrm>
        </p:grpSpPr>
        <p:sp>
          <p:nvSpPr>
            <p:cNvPr id="22649" name="Oval 40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grpSp>
          <p:nvGrpSpPr>
            <p:cNvPr id="22650" name="Group 41"/>
            <p:cNvGrpSpPr>
              <a:grpSpLocks/>
            </p:cNvGrpSpPr>
            <p:nvPr/>
          </p:nvGrpSpPr>
          <p:grpSpPr bwMode="auto">
            <a:xfrm>
              <a:off x="1978" y="1031"/>
              <a:ext cx="789" cy="849"/>
              <a:chOff x="3826" y="1593"/>
              <a:chExt cx="1080" cy="1163"/>
            </a:xfrm>
          </p:grpSpPr>
          <p:pic>
            <p:nvPicPr>
              <p:cNvPr id="22663" name="Picture 42" descr="circuler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64" name="Oval 43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2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pic>
            <p:nvPicPr>
              <p:cNvPr id="22665" name="Picture 44" descr="light_shadow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"/>
              <a:stretch>
                <a:fillRect/>
              </a:stretch>
            </p:blipFill>
            <p:spPr bwMode="gray">
              <a:xfrm>
                <a:off x="3826" y="1629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666" name="Group 45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2667" name="Group 46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673" name="AutoShape 47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74" name="AutoShape 48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75" name="AutoShape 49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76" name="AutoShape 50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668" name="Group 51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669" name="AutoShape 52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70" name="AutoShape 53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71" name="AutoShape 54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72" name="AutoShape 55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22651" name="Group 56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2653" name="Group 57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659" name="AutoShape 58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60" name="AutoShape 59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61" name="AutoShape 60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62" name="AutoShape 61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2654" name="Group 62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2655" name="AutoShape 63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56" name="AutoShape 64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57" name="AutoShape 65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58" name="AutoShape 66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652" name="Rectangle 67"/>
            <p:cNvSpPr>
              <a:spLocks noChangeArrowheads="1"/>
            </p:cNvSpPr>
            <p:nvPr/>
          </p:nvSpPr>
          <p:spPr bwMode="gray">
            <a:xfrm>
              <a:off x="2083" y="1272"/>
              <a:ext cx="665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367E81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uk-UA" altLang="zh-CN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Робота в малих групах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540" name="Group 68"/>
          <p:cNvGrpSpPr>
            <a:grpSpLocks/>
          </p:cNvGrpSpPr>
          <p:nvPr/>
        </p:nvGrpSpPr>
        <p:grpSpPr bwMode="auto">
          <a:xfrm flipH="1">
            <a:off x="6396386" y="5137493"/>
            <a:ext cx="3919589" cy="1495127"/>
            <a:chOff x="2064" y="1008"/>
            <a:chExt cx="722" cy="872"/>
          </a:xfrm>
        </p:grpSpPr>
        <p:sp>
          <p:nvSpPr>
            <p:cNvPr id="22621" name="Oval 69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grpSp>
          <p:nvGrpSpPr>
            <p:cNvPr id="22622" name="Group 70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2635" name="Picture 71" descr="circuler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36" name="Oval 72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accent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pic>
            <p:nvPicPr>
              <p:cNvPr id="22637" name="Picture 73" descr="light_shadow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638" name="Group 74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2639" name="Group 75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645" name="AutoShape 76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46" name="AutoShape 77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47" name="AutoShape 78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48" name="AutoShape 79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640" name="Group 80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641" name="AutoShape 81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42" name="AutoShape 82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43" name="AutoShape 83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44" name="AutoShape 84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22623" name="Group 85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2625" name="Group 86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631" name="AutoShape 87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32" name="AutoShape 88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33" name="AutoShape 89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34" name="AutoShape 90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2626" name="Group 91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2627" name="AutoShape 92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28" name="AutoShape 93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29" name="AutoShape 94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30" name="AutoShape 95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624" name="Rectangle 96"/>
            <p:cNvSpPr>
              <a:spLocks noChangeArrowheads="1"/>
            </p:cNvSpPr>
            <p:nvPr/>
          </p:nvSpPr>
          <p:spPr bwMode="gray">
            <a:xfrm>
              <a:off x="2297" y="1272"/>
              <a:ext cx="241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367E81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uk-UA" altLang="zh-CN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Акваріум 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541" name="Group 97"/>
          <p:cNvGrpSpPr>
            <a:grpSpLocks/>
          </p:cNvGrpSpPr>
          <p:nvPr/>
        </p:nvGrpSpPr>
        <p:grpSpPr bwMode="auto">
          <a:xfrm flipH="1">
            <a:off x="1896308" y="3911601"/>
            <a:ext cx="3437692" cy="1684058"/>
            <a:chOff x="2064" y="1008"/>
            <a:chExt cx="722" cy="872"/>
          </a:xfrm>
        </p:grpSpPr>
        <p:sp>
          <p:nvSpPr>
            <p:cNvPr id="22593" name="Oval 98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grpSp>
          <p:nvGrpSpPr>
            <p:cNvPr id="22594" name="Group 99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2607" name="Picture 100" descr="circuler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608" name="Oval 101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pic>
            <p:nvPicPr>
              <p:cNvPr id="22609" name="Picture 102" descr="light_shadow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610" name="Group 103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2611" name="Group 104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617" name="AutoShape 105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18" name="AutoShape 106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19" name="AutoShape 107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20" name="AutoShape 108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612" name="Group 109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613" name="AutoShape 110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14" name="AutoShape 111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15" name="AutoShape 112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616" name="AutoShape 113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22595" name="Group 114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2597" name="Group 11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603" name="AutoShape 116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04" name="AutoShape 117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05" name="AutoShape 118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06" name="AutoShape 119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2598" name="Group 12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2599" name="AutoShape 121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00" name="AutoShape 122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01" name="AutoShape 123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602" name="AutoShape 124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596" name="Rectangle 125"/>
            <p:cNvSpPr>
              <a:spLocks noChangeArrowheads="1"/>
            </p:cNvSpPr>
            <p:nvPr/>
          </p:nvSpPr>
          <p:spPr bwMode="gray">
            <a:xfrm>
              <a:off x="2116" y="1272"/>
              <a:ext cx="612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367E81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uk-UA" altLang="zh-CN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Два-чотири-всі разом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542" name="Group 126"/>
          <p:cNvGrpSpPr>
            <a:grpSpLocks/>
          </p:cNvGrpSpPr>
          <p:nvPr/>
        </p:nvGrpSpPr>
        <p:grpSpPr bwMode="auto">
          <a:xfrm flipH="1">
            <a:off x="2117047" y="2141539"/>
            <a:ext cx="2361450" cy="1641441"/>
            <a:chOff x="2064" y="1008"/>
            <a:chExt cx="722" cy="872"/>
          </a:xfrm>
        </p:grpSpPr>
        <p:sp>
          <p:nvSpPr>
            <p:cNvPr id="22565" name="Oval 127"/>
            <p:cNvSpPr>
              <a:spLocks noChangeArrowheads="1"/>
            </p:cNvSpPr>
            <p:nvPr/>
          </p:nvSpPr>
          <p:spPr bwMode="gray">
            <a:xfrm>
              <a:off x="2064" y="1008"/>
              <a:ext cx="722" cy="727"/>
            </a:xfrm>
            <a:prstGeom prst="ellipse">
              <a:avLst/>
            </a:prstGeom>
            <a:solidFill>
              <a:srgbClr val="EAEAEA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ru-RU" sz="1800" b="0">
                <a:latin typeface="Arial" panose="020B0604020202020204" pitchFamily="34" charset="0"/>
              </a:endParaRPr>
            </a:p>
          </p:txBody>
        </p:sp>
        <p:grpSp>
          <p:nvGrpSpPr>
            <p:cNvPr id="22566" name="Group 128"/>
            <p:cNvGrpSpPr>
              <a:grpSpLocks/>
            </p:cNvGrpSpPr>
            <p:nvPr/>
          </p:nvGrpSpPr>
          <p:grpSpPr bwMode="auto">
            <a:xfrm>
              <a:off x="2086" y="1031"/>
              <a:ext cx="680" cy="849"/>
              <a:chOff x="3975" y="1593"/>
              <a:chExt cx="931" cy="1163"/>
            </a:xfrm>
          </p:grpSpPr>
          <p:pic>
            <p:nvPicPr>
              <p:cNvPr id="22579" name="Picture 129" descr="circuler_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80" name="Oval 130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solidFill>
                <a:schemeClr val="folHlink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chemeClr val="accent2"/>
                  </a:buClr>
                  <a:buFont typeface="Wingdings" panose="05000000000000000000" pitchFamily="2" charset="2"/>
                  <a:buChar char="v"/>
                  <a:defRPr sz="2800" b="1"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2"/>
                  </a:buClr>
                  <a:buFont typeface="Wingdings" panose="05000000000000000000" pitchFamily="2" charset="2"/>
                  <a:buChar char="§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hlink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ru-RU" sz="1800" b="0">
                  <a:latin typeface="Arial" panose="020B0604020202020204" pitchFamily="34" charset="0"/>
                </a:endParaRPr>
              </a:p>
            </p:txBody>
          </p:sp>
          <p:pic>
            <p:nvPicPr>
              <p:cNvPr id="22581" name="Picture 131" descr="light_shadow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6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2582" name="Group 132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</p:grpSpPr>
            <p:grpSp>
              <p:nvGrpSpPr>
                <p:cNvPr id="22583" name="Group 133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</p:grpSpPr>
              <p:sp>
                <p:nvSpPr>
                  <p:cNvPr id="22589" name="AutoShape 134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590" name="AutoShape 135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591" name="AutoShape 136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592" name="AutoShape 137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2584" name="Group 138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</p:grpSpPr>
              <p:sp>
                <p:nvSpPr>
                  <p:cNvPr id="22585" name="AutoShape 139"/>
                  <p:cNvSpPr>
                    <a:spLocks noChangeArrowheads="1"/>
                  </p:cNvSpPr>
                  <p:nvPr/>
                </p:nvSpPr>
                <p:spPr bwMode="gray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586" name="AutoShape 140"/>
                  <p:cNvSpPr>
                    <a:spLocks noChangeArrowheads="1"/>
                  </p:cNvSpPr>
                  <p:nvPr/>
                </p:nvSpPr>
                <p:spPr bwMode="gray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587" name="AutoShape 141"/>
                  <p:cNvSpPr>
                    <a:spLocks noChangeArrowheads="1"/>
                  </p:cNvSpPr>
                  <p:nvPr/>
                </p:nvSpPr>
                <p:spPr bwMode="gray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22588" name="AutoShape 142"/>
                  <p:cNvSpPr>
                    <a:spLocks noChangeArrowheads="1"/>
                  </p:cNvSpPr>
                  <p:nvPr/>
                </p:nvSpPr>
                <p:spPr bwMode="gray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solidFill>
                    <a:srgbClr val="FFFFFF">
                      <a:alpha val="3922"/>
                    </a:srgbClr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lr>
                        <a:schemeClr val="accent2"/>
                      </a:buClr>
                      <a:buFont typeface="Wingdings" panose="05000000000000000000" pitchFamily="2" charset="2"/>
                      <a:buChar char="v"/>
                      <a:defRPr sz="2800" b="1">
                        <a:solidFill>
                          <a:schemeClr val="tx1"/>
                        </a:solidFill>
                        <a:latin typeface="Verdana" panose="020B060403050404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lr>
                        <a:schemeClr val="tx2"/>
                      </a:buClr>
                      <a:buFont typeface="Wingdings" panose="05000000000000000000" pitchFamily="2" charset="2"/>
                      <a:buChar char="§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lr>
                        <a:schemeClr val="hlink"/>
                      </a:buClr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ClrTx/>
                      <a:buFontTx/>
                      <a:buNone/>
                    </a:pPr>
                    <a:endParaRPr lang="ru-RU" sz="1800" b="0">
                      <a:latin typeface="Arial" panose="020B0604020202020204" pitchFamily="34" charset="0"/>
                    </a:endParaRPr>
                  </a:p>
                </p:txBody>
              </p:sp>
            </p:grpSp>
          </p:grpSp>
        </p:grpSp>
        <p:grpSp>
          <p:nvGrpSpPr>
            <p:cNvPr id="22567" name="Group 143"/>
            <p:cNvGrpSpPr>
              <a:grpSpLocks/>
            </p:cNvGrpSpPr>
            <p:nvPr/>
          </p:nvGrpSpPr>
          <p:grpSpPr bwMode="auto">
            <a:xfrm rot="-3733502" flipH="1" flipV="1">
              <a:off x="2362" y="1505"/>
              <a:ext cx="527" cy="128"/>
              <a:chOff x="2532" y="1051"/>
              <a:chExt cx="893" cy="246"/>
            </a:xfrm>
          </p:grpSpPr>
          <p:grpSp>
            <p:nvGrpSpPr>
              <p:cNvPr id="22569" name="Group 14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575" name="AutoShape 14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76" name="AutoShape 14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77" name="AutoShape 14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78" name="AutoShape 14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2570" name="Group 14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2571" name="AutoShape 15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72" name="AutoShape 15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73" name="AutoShape 15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74" name="AutoShape 15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568" name="Rectangle 154"/>
            <p:cNvSpPr>
              <a:spLocks noChangeArrowheads="1"/>
            </p:cNvSpPr>
            <p:nvPr/>
          </p:nvSpPr>
          <p:spPr bwMode="gray">
            <a:xfrm>
              <a:off x="2112" y="1272"/>
              <a:ext cx="610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rgbClr val="367E81"/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292929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v"/>
                <a:defRPr sz="2800" b="1"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uk-UA" altLang="zh-CN" sz="1600" dirty="0" smtClean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Навчання в парах</a:t>
              </a:r>
              <a:endPara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22548" name="Group 160"/>
          <p:cNvGrpSpPr>
            <a:grpSpLocks/>
          </p:cNvGrpSpPr>
          <p:nvPr/>
        </p:nvGrpSpPr>
        <p:grpSpPr bwMode="auto">
          <a:xfrm rot="-4976862">
            <a:off x="5152561" y="3376443"/>
            <a:ext cx="721148" cy="740557"/>
            <a:chOff x="1944" y="1111"/>
            <a:chExt cx="204" cy="196"/>
          </a:xfrm>
        </p:grpSpPr>
        <p:pic>
          <p:nvPicPr>
            <p:cNvPr id="22550" name="Picture 161" descr="circuler_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 flipH="1">
              <a:off x="1961" y="1124"/>
              <a:ext cx="174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074" name="Oval 162"/>
            <p:cNvSpPr>
              <a:spLocks noChangeArrowheads="1"/>
            </p:cNvSpPr>
            <p:nvPr/>
          </p:nvSpPr>
          <p:spPr bwMode="gray">
            <a:xfrm flipH="1">
              <a:off x="1962" y="1124"/>
              <a:ext cx="173" cy="172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>
                    <a:alpha val="50000"/>
                  </a:schemeClr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grpSp>
          <p:nvGrpSpPr>
            <p:cNvPr id="22552" name="Group 163"/>
            <p:cNvGrpSpPr>
              <a:grpSpLocks/>
            </p:cNvGrpSpPr>
            <p:nvPr/>
          </p:nvGrpSpPr>
          <p:grpSpPr bwMode="auto">
            <a:xfrm rot="1297425" flipV="1">
              <a:off x="1971" y="1258"/>
              <a:ext cx="151" cy="37"/>
              <a:chOff x="2532" y="1051"/>
              <a:chExt cx="893" cy="246"/>
            </a:xfrm>
          </p:grpSpPr>
          <p:grpSp>
            <p:nvGrpSpPr>
              <p:cNvPr id="22555" name="Group 164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22561" name="AutoShape 165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62" name="AutoShape 166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63" name="AutoShape 167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64" name="AutoShape 168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22556" name="Group 169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22557" name="AutoShape 170"/>
                <p:cNvSpPr>
                  <a:spLocks noChangeArrowheads="1"/>
                </p:cNvSpPr>
                <p:nvPr/>
              </p:nvSpPr>
              <p:spPr bwMode="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58" name="AutoShape 171"/>
                <p:cNvSpPr>
                  <a:spLocks noChangeArrowheads="1"/>
                </p:cNvSpPr>
                <p:nvPr/>
              </p:nvSpPr>
              <p:spPr bwMode="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59" name="AutoShape 172"/>
                <p:cNvSpPr>
                  <a:spLocks noChangeArrowheads="1"/>
                </p:cNvSpPr>
                <p:nvPr/>
              </p:nvSpPr>
              <p:spPr bwMode="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60" name="AutoShape 173"/>
                <p:cNvSpPr>
                  <a:spLocks noChangeArrowheads="1"/>
                </p:cNvSpPr>
                <p:nvPr/>
              </p:nvSpPr>
              <p:spPr bwMode="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chemeClr val="accent2"/>
                    </a:buClr>
                    <a:buFont typeface="Wingdings" panose="05000000000000000000" pitchFamily="2" charset="2"/>
                    <a:buChar char="v"/>
                    <a:defRPr sz="2800" b="1">
                      <a:solidFill>
                        <a:schemeClr val="tx1"/>
                      </a:solidFill>
                      <a:latin typeface="Verdana" panose="020B060403050404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2"/>
                    </a:buClr>
                    <a:buFont typeface="Wingdings" panose="05000000000000000000" pitchFamily="2" charset="2"/>
                    <a:buChar char="§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ru-RU" sz="1800" b="0">
                    <a:latin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553" name="Arc 174"/>
            <p:cNvSpPr>
              <a:spLocks/>
            </p:cNvSpPr>
            <p:nvPr/>
          </p:nvSpPr>
          <p:spPr bwMode="gray">
            <a:xfrm rot="3847716">
              <a:off x="1948" y="1107"/>
              <a:ext cx="196" cy="204"/>
            </a:xfrm>
            <a:custGeom>
              <a:avLst/>
              <a:gdLst>
                <a:gd name="T0" fmla="*/ 0 w 43200"/>
                <a:gd name="T1" fmla="*/ 1 h 43155"/>
                <a:gd name="T2" fmla="*/ 0 w 43200"/>
                <a:gd name="T3" fmla="*/ 1 h 43155"/>
                <a:gd name="T4" fmla="*/ 0 w 43200"/>
                <a:gd name="T5" fmla="*/ 0 h 431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200" h="43155" fill="none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</a:path>
                <a:path w="43200" h="43155" stroke="0" extrusionOk="0">
                  <a:moveTo>
                    <a:pt x="3603" y="33544"/>
                  </a:moveTo>
                  <a:cubicBezTo>
                    <a:pt x="1253" y="30004"/>
                    <a:pt x="0" y="2584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2987"/>
                    <a:pt x="34359" y="42418"/>
                    <a:pt x="22995" y="43154"/>
                  </a:cubicBezTo>
                  <a:lnTo>
                    <a:pt x="21600" y="21600"/>
                  </a:lnTo>
                  <a:lnTo>
                    <a:pt x="3603" y="33544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66CC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uk-UA"/>
            </a:p>
          </p:txBody>
        </p:sp>
        <p:pic>
          <p:nvPicPr>
            <p:cNvPr id="22554" name="Picture 175" descr="light_shadow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24" b="46"/>
            <a:stretch>
              <a:fillRect/>
            </a:stretch>
          </p:blipFill>
          <p:spPr bwMode="gray">
            <a:xfrm rot="2569845" flipH="1">
              <a:off x="2015" y="1139"/>
              <a:ext cx="129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9" name="Rectangle 17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uk-UA" altLang="zh-CN" sz="2800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Інтерактивні технології </a:t>
            </a:r>
            <a:r>
              <a:rPr lang="uk-UA" altLang="zh-CN" sz="2800" b="1" dirty="0" smtClean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кооперативного навчання </a:t>
            </a:r>
            <a:r>
              <a:rPr lang="uk-UA" altLang="zh-CN" sz="2800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– це модель організації навчання у малих групах, об'єднаних спільною навчальною метою </a:t>
            </a:r>
            <a:endParaRPr lang="en-US" altLang="zh-CN" sz="2800" b="1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8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790" y="4017684"/>
            <a:ext cx="3573140" cy="267985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43188" y="142294"/>
            <a:ext cx="5017887" cy="11938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Алгебра</a:t>
            </a:r>
            <a:b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Тема: Функція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y=</a:t>
            </a: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3600" b="1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uk-UA" sz="3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55575" y="1460498"/>
            <a:ext cx="7212169" cy="4991815"/>
          </a:xfrm>
        </p:spPr>
        <p:txBody>
          <a:bodyPr>
            <a:normAutofit fontScale="92500" lnSpcReduction="20000"/>
          </a:bodyPr>
          <a:lstStyle/>
          <a:p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Група 1 (середній рівень)</a:t>
            </a:r>
          </a:p>
          <a:p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Не виконуючи побудови, знайдіть координати точок перетину графіків функцій</a:t>
            </a:r>
          </a:p>
          <a:p>
            <a:r>
              <a:rPr 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y=</a:t>
            </a:r>
            <a:r>
              <a:rPr lang="uk-UA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</a:t>
            </a:r>
            <a:r>
              <a:rPr lang="uk-UA" sz="1800" b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k-UA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у = 4х – 4. Побудуйте графіки даних </a:t>
            </a:r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функ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ц</a:t>
            </a:r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ій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і позначте знайдені точки.</a:t>
            </a:r>
          </a:p>
          <a:p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Група 2 (середній рівень)</a:t>
            </a:r>
          </a:p>
          <a:p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Розв'яжіть графічно рівняння :</a:t>
            </a:r>
          </a:p>
          <a:p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Група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(достатній рівень)</a:t>
            </a:r>
          </a:p>
          <a:p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Дано функцію :</a:t>
            </a:r>
          </a:p>
          <a:p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Група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uk-UA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(високий рівень)</a:t>
            </a:r>
          </a:p>
          <a:p>
            <a:r>
              <a:rPr lang="uk-UA" sz="1800" b="1" dirty="0">
                <a:latin typeface="Arial" panose="020B0604020202020204" pitchFamily="34" charset="0"/>
                <a:cs typeface="Arial" panose="020B0604020202020204" pitchFamily="34" charset="0"/>
              </a:rPr>
              <a:t>Побудувати графік функції :</a:t>
            </a:r>
          </a:p>
          <a:p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4" b="75353"/>
          <a:stretch/>
        </p:blipFill>
        <p:spPr>
          <a:xfrm>
            <a:off x="6384925" y="266700"/>
            <a:ext cx="5807075" cy="1073150"/>
          </a:xfrm>
        </p:spPr>
      </p:pic>
      <p:sp>
        <p:nvSpPr>
          <p:cNvPr id="8" name="AutoShape 4" descr="Доповідь. Інтерактивні форми та методи роботи на уроках зарубіжної  літератури"/>
          <p:cNvSpPr>
            <a:spLocks noChangeAspect="1" noChangeArrowheads="1"/>
          </p:cNvSpPr>
          <p:nvPr/>
        </p:nvSpPr>
        <p:spPr bwMode="auto">
          <a:xfrm>
            <a:off x="155575" y="-838200"/>
            <a:ext cx="17049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AutoShape 6" descr="Вправа «Акваріум»: для критичного мислення та вміння вести дискусію —  Журнал «На Урок»"/>
          <p:cNvSpPr>
            <a:spLocks noChangeAspect="1" noChangeArrowheads="1"/>
          </p:cNvSpPr>
          <p:nvPr/>
        </p:nvSpPr>
        <p:spPr bwMode="auto">
          <a:xfrm>
            <a:off x="155575" y="-822325"/>
            <a:ext cx="26860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7886" y="1336094"/>
            <a:ext cx="1662587" cy="1055330"/>
          </a:xfrm>
          <a:prstGeom prst="rect">
            <a:avLst/>
          </a:prstGeom>
        </p:spPr>
      </p:pic>
      <p:sp>
        <p:nvSpPr>
          <p:cNvPr id="13" name="AutoShape 8" descr="Презентація &quot;Розвиток особистості школяра шляхом використання інтерактивних  технологій&quot;"/>
          <p:cNvSpPr>
            <a:spLocks noChangeAspect="1" noChangeArrowheads="1"/>
          </p:cNvSpPr>
          <p:nvPr/>
        </p:nvSpPr>
        <p:spPr bwMode="auto">
          <a:xfrm>
            <a:off x="155575" y="-846138"/>
            <a:ext cx="23622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1" name="Рисунок 30"/>
          <p:cNvPicPr/>
          <p:nvPr/>
        </p:nvPicPr>
        <p:blipFill>
          <a:blip r:embed="rId5"/>
          <a:stretch>
            <a:fillRect/>
          </a:stretch>
        </p:blipFill>
        <p:spPr>
          <a:xfrm>
            <a:off x="2841625" y="3307030"/>
            <a:ext cx="1800225" cy="371475"/>
          </a:xfrm>
          <a:prstGeom prst="rect">
            <a:avLst/>
          </a:prstGeom>
        </p:spPr>
      </p:pic>
      <p:pic>
        <p:nvPicPr>
          <p:cNvPr id="32" name="Рисунок 31"/>
          <p:cNvPicPr/>
          <p:nvPr/>
        </p:nvPicPr>
        <p:blipFill>
          <a:blip r:embed="rId6"/>
          <a:stretch>
            <a:fillRect/>
          </a:stretch>
        </p:blipFill>
        <p:spPr>
          <a:xfrm>
            <a:off x="1403797" y="4213490"/>
            <a:ext cx="4624634" cy="114412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2934" y="6123100"/>
            <a:ext cx="2078916" cy="6584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55" y="1460498"/>
            <a:ext cx="2979319" cy="223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8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gray">
          <a:xfrm rot="3419336">
            <a:off x="1685209" y="1559655"/>
            <a:ext cx="2199968" cy="2389069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gray">
          <a:xfrm>
            <a:off x="1334442" y="2354969"/>
            <a:ext cx="26969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uk-UA" altLang="zh-CN" sz="24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Навчаючи-вчуся</a:t>
            </a:r>
            <a:endParaRPr lang="en-US" altLang="zh-CN" sz="2400" dirty="0">
              <a:solidFill>
                <a:schemeClr val="accent5">
                  <a:lumMod val="20000"/>
                  <a:lumOff val="8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gray">
          <a:xfrm rot="3419336">
            <a:off x="3371437" y="4223173"/>
            <a:ext cx="2094288" cy="232804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gray">
          <a:xfrm>
            <a:off x="3285818" y="5060686"/>
            <a:ext cx="231903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uk-UA" altLang="zh-CN" sz="2400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Ажурна пилка</a:t>
            </a:r>
            <a:endParaRPr lang="en-US" altLang="zh-CN" sz="240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gray">
          <a:xfrm rot="3419336">
            <a:off x="6240974" y="3314120"/>
            <a:ext cx="1752308" cy="1492191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gray">
          <a:xfrm>
            <a:off x="6130810" y="3873372"/>
            <a:ext cx="17788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uk-UA" altLang="zh-CN" sz="2400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Мікрофон </a:t>
            </a:r>
            <a:endParaRPr lang="en-US" altLang="zh-CN" sz="240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gray">
          <a:xfrm rot="3419336">
            <a:off x="8473234" y="1237793"/>
            <a:ext cx="1814751" cy="2215195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gray">
          <a:xfrm>
            <a:off x="7957478" y="2041199"/>
            <a:ext cx="27602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uk-UA" altLang="zh-CN" sz="2400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Мозковий штурм</a:t>
            </a:r>
            <a:endParaRPr lang="en-US" altLang="zh-CN" sz="240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black">
          <a:xfrm>
            <a:off x="3760788" y="3397250"/>
            <a:ext cx="762000" cy="10668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black">
          <a:xfrm flipV="1">
            <a:off x="5360989" y="3930650"/>
            <a:ext cx="1068387" cy="6096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black">
          <a:xfrm flipV="1">
            <a:off x="7496175" y="2546350"/>
            <a:ext cx="1295400" cy="774700"/>
          </a:xfrm>
          <a:prstGeom prst="line">
            <a:avLst/>
          </a:prstGeom>
          <a:noFill/>
          <a:ln w="571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uk-UA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black">
          <a:xfrm>
            <a:off x="3935790" y="1564636"/>
            <a:ext cx="411638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uk-UA" altLang="zh-CN" sz="2800" dirty="0" smtClean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Передбачають одночасну спільну роботу всієї групи</a:t>
            </a:r>
            <a:endParaRPr lang="en-US" altLang="zh-CN" sz="2800" dirty="0"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26642" name="Rectangle 1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altLang="zh-CN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Інтерактивні технології </a:t>
            </a:r>
            <a:r>
              <a:rPr lang="uk-UA" altLang="zh-CN" b="1" dirty="0" smtClean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кооперативно-групового</a:t>
            </a:r>
            <a:r>
              <a:rPr lang="uk-UA" altLang="zh-CN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навчання </a:t>
            </a:r>
            <a:br>
              <a:rPr lang="uk-UA" altLang="zh-CN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</a:br>
            <a:r>
              <a:rPr lang="uk-UA" altLang="zh-CN" sz="3200" b="1" dirty="0" smtClean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endParaRPr lang="en-US" altLang="zh-CN" sz="3200" b="1" dirty="0" smtClean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gray">
          <a:xfrm rot="3419336">
            <a:off x="8922866" y="3917076"/>
            <a:ext cx="2165896" cy="2169497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38100">
            <a:solidFill>
              <a:srgbClr val="FFFFFF"/>
            </a:solidFill>
            <a:miter lim="800000"/>
            <a:headEnd/>
            <a:tailEnd/>
          </a:ln>
          <a:effectLst>
            <a:outerShdw dist="179605" dir="487806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endParaRPr lang="zh-CN" altLang="en-US" dirty="0">
              <a:ea typeface="宋体" pitchFamily="2" charset="-122"/>
            </a:endParaRP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gray">
          <a:xfrm>
            <a:off x="8765557" y="4770991"/>
            <a:ext cx="25568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v"/>
              <a:defRPr sz="2800" b="1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uk-UA" altLang="zh-CN" sz="2400" dirty="0" smtClean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Дерево рішень </a:t>
            </a:r>
            <a:endParaRPr lang="en-US" altLang="zh-CN" sz="2400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488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53882" dir="2700000" algn="ctr" rotWithShape="0">
                  <a:srgbClr val="080808">
                    <a:alpha val="50000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610</Words>
  <Application>Microsoft Office PowerPoint</Application>
  <PresentationFormat>Широкоэкранный</PresentationFormat>
  <Paragraphs>132</Paragraphs>
  <Slides>40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宋体</vt:lpstr>
      <vt:lpstr>Arial</vt:lpstr>
      <vt:lpstr>Calibri</vt:lpstr>
      <vt:lpstr>Calibri Light</vt:lpstr>
      <vt:lpstr>Times New Roman</vt:lpstr>
      <vt:lpstr>Verdana</vt:lpstr>
      <vt:lpstr>Wingdings</vt:lpstr>
      <vt:lpstr>Тема Office</vt:lpstr>
      <vt:lpstr>437TGp_bizpeople_light_ani</vt:lpstr>
      <vt:lpstr>ДОСВІД РОБОТИ  «Інтерактивні методи навчання та інноваційні технології  на уроках математики»  Розробила викладач математики Маршалюк Т.П.  06.10.2022  </vt:lpstr>
      <vt:lpstr>Анкета</vt:lpstr>
      <vt:lpstr> </vt:lpstr>
      <vt:lpstr>Методична проблема</vt:lpstr>
      <vt:lpstr>Презентация PowerPoint</vt:lpstr>
      <vt:lpstr>Інтерактивне навчання – це специфічна форма організації пізнавальної діяльності здобувачів освіти </vt:lpstr>
      <vt:lpstr>Інтерактивні технології кооперативного навчання – це модель організації навчання у малих групах, об'єднаних спільною навчальною метою </vt:lpstr>
      <vt:lpstr>Алгебра Тема: Функція y= х2 </vt:lpstr>
      <vt:lpstr>Інтерактивні технології кооперативно-групового навчання   </vt:lpstr>
      <vt:lpstr>Асоціативний кущ</vt:lpstr>
      <vt:lpstr>«Ажурна пилка» </vt:lpstr>
      <vt:lpstr>Технології ситуативного моделювання (навчання у грі)</vt:lpstr>
      <vt:lpstr>Презентация PowerPoint</vt:lpstr>
      <vt:lpstr>Прес-конференція «Циліндр. Конус. Куля»</vt:lpstr>
      <vt:lpstr> </vt:lpstr>
      <vt:lpstr>Технологія формування творчої особистості   </vt:lpstr>
      <vt:lpstr>Інтернет-сервіс мультимедійних дидактичних вправ LearningApps</vt:lpstr>
      <vt:lpstr>Вправа «Пазл» Формули зведення https://learningapps.org/display?v=pugyyre5k21</vt:lpstr>
      <vt:lpstr>Вправа «Заповнити пропуски» Логарифм числа та його властивості https://learningapps.org/display?v=pwj2qeent21 </vt:lpstr>
      <vt:lpstr>Вправа «Класифікація» Парні та непарні функції https://learningapps.org/display?v=pib3id0it21  </vt:lpstr>
      <vt:lpstr>Вправа «Знайти пару» Трикутник та його елементи https://learningapps.org/display?v=pkzu02hu321 </vt:lpstr>
      <vt:lpstr>Презентация PowerPoint</vt:lpstr>
      <vt:lpstr>Аксіоми стереометрії</vt:lpstr>
      <vt:lpstr>Конспект уроку  « Конус. Осьовий переріз конуса»</vt:lpstr>
      <vt:lpstr> Wizer.Me - інтерактивні робочі аркуші </vt:lpstr>
      <vt:lpstr>Презентация PowerPoint</vt:lpstr>
      <vt:lpstr>Інтерактивний робочий аркуш</vt:lpstr>
      <vt:lpstr>Live Worksheets   Вебсервіс LiveWorksheets дозволяє вдосконалювати робочі матеріали, створені в форматах docx, pdf, jpg і png. Перетворює звичайні сторінки в інтерактивний матеріал для самоперевірки. Можна створювати робочі листи, які містять кілька типів завдань. </vt:lpstr>
      <vt:lpstr>Презентация PowerPoint</vt:lpstr>
      <vt:lpstr>Розпізнавання геометричних тіл</vt:lpstr>
      <vt:lpstr>Флеш-картки</vt:lpstr>
      <vt:lpstr>Флеш – картка «Означення многогранників» Тестові завдання перетворені на флеш-карти</vt:lpstr>
      <vt:lpstr>Флеш-картка «Тригонометричні функції»</vt:lpstr>
      <vt:lpstr>ДОШКА PADLET</vt:lpstr>
      <vt:lpstr>Padlet   Вправа «Стовпці» Корінь n-ого степеня</vt:lpstr>
      <vt:lpstr> Kahoot! - онлайн сервіс для створення інтерактивних завдань. Дозволяє створювати тести, опитування, вікторини. Платформу можна використовувати під час роботи з будь-якими віковими категоріями.</vt:lpstr>
      <vt:lpstr>Презентация PowerPoint</vt:lpstr>
      <vt:lpstr>Висновок</vt:lpstr>
      <vt:lpstr>Мої досянння</vt:lpstr>
      <vt:lpstr>Мої досягнення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150</cp:revision>
  <dcterms:created xsi:type="dcterms:W3CDTF">2021-04-14T06:20:01Z</dcterms:created>
  <dcterms:modified xsi:type="dcterms:W3CDTF">2023-01-05T08:28:58Z</dcterms:modified>
</cp:coreProperties>
</file>