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66CCFF"/>
    <a:srgbClr val="008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1571625"/>
          </a:xfrm>
          <a:prstGeom prst="rect">
            <a:avLst/>
          </a:prstGeom>
          <a:noFill/>
        </p:spPr>
      </p:pic>
      <p:pic>
        <p:nvPicPr>
          <p:cNvPr id="1027" name="Picture 3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1571625"/>
          </a:xfrm>
          <a:prstGeom prst="rect">
            <a:avLst/>
          </a:prstGeom>
          <a:noFill/>
        </p:spPr>
      </p:pic>
      <p:pic>
        <p:nvPicPr>
          <p:cNvPr id="1028" name="Picture 4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384376" cy="1571625"/>
          </a:xfrm>
          <a:prstGeom prst="rect">
            <a:avLst/>
          </a:prstGeom>
          <a:noFill/>
        </p:spPr>
      </p:pic>
      <p:pic>
        <p:nvPicPr>
          <p:cNvPr id="5" name="Picture 2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3059832" cy="1571625"/>
          </a:xfrm>
          <a:prstGeom prst="rect">
            <a:avLst/>
          </a:prstGeom>
          <a:noFill/>
        </p:spPr>
      </p:pic>
      <p:pic>
        <p:nvPicPr>
          <p:cNvPr id="6" name="Picture 2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286375"/>
            <a:ext cx="3096344" cy="1571625"/>
          </a:xfrm>
          <a:prstGeom prst="rect">
            <a:avLst/>
          </a:prstGeom>
          <a:noFill/>
        </p:spPr>
      </p:pic>
      <p:pic>
        <p:nvPicPr>
          <p:cNvPr id="7" name="Picture 2" descr="D:\Робота\Мои документы\ОРНАМЕНТ\images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286375"/>
            <a:ext cx="3635896" cy="1571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556792"/>
            <a:ext cx="74168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Складне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речення</a:t>
            </a: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його ознаки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бота\Мои документы\все для презентацій\фони для слайдів\5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27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К</a:t>
            </a:r>
            <a:r>
              <a:rPr lang="uk-UA" sz="6000" b="1" dirty="0" smtClean="0">
                <a:solidFill>
                  <a:srgbClr val="FF6600"/>
                </a:solidFill>
              </a:rPr>
              <a:t>о</a:t>
            </a:r>
            <a:r>
              <a:rPr lang="uk-UA" sz="6000" b="1" dirty="0" smtClean="0">
                <a:solidFill>
                  <a:srgbClr val="FFCC00"/>
                </a:solidFill>
              </a:rPr>
              <a:t>л</a:t>
            </a:r>
            <a:r>
              <a:rPr lang="uk-UA" sz="6000" b="1" dirty="0" smtClean="0">
                <a:solidFill>
                  <a:srgbClr val="00B050"/>
                </a:solidFill>
              </a:rPr>
              <a:t>ь</a:t>
            </a:r>
            <a:r>
              <a:rPr lang="uk-UA" sz="6000" b="1" dirty="0" smtClean="0">
                <a:solidFill>
                  <a:srgbClr val="00B0F0"/>
                </a:solidFill>
              </a:rPr>
              <a:t>о</a:t>
            </a:r>
            <a:r>
              <a:rPr lang="uk-UA" sz="6000" b="1" dirty="0" smtClean="0">
                <a:solidFill>
                  <a:srgbClr val="0070C0"/>
                </a:solidFill>
              </a:rPr>
              <a:t>р</a:t>
            </a:r>
            <a:r>
              <a:rPr lang="uk-UA" sz="6000" b="1" dirty="0" smtClean="0">
                <a:solidFill>
                  <a:srgbClr val="7030A0"/>
                </a:solidFill>
              </a:rPr>
              <a:t>и</a:t>
            </a:r>
            <a:r>
              <a:rPr lang="uk-UA" sz="6000" b="1" dirty="0" smtClean="0"/>
              <a:t> </a:t>
            </a:r>
            <a:r>
              <a:rPr lang="uk-UA" sz="6000" b="1" dirty="0" smtClean="0">
                <a:solidFill>
                  <a:srgbClr val="FF0000"/>
                </a:solidFill>
              </a:rPr>
              <a:t>н</a:t>
            </a:r>
            <a:r>
              <a:rPr lang="uk-UA" sz="6000" b="1" dirty="0" smtClean="0">
                <a:solidFill>
                  <a:srgbClr val="FF6600"/>
                </a:solidFill>
              </a:rPr>
              <a:t>а</a:t>
            </a:r>
            <a:r>
              <a:rPr lang="uk-UA" sz="6000" b="1" dirty="0" smtClean="0">
                <a:solidFill>
                  <a:srgbClr val="FFC000"/>
                </a:solidFill>
              </a:rPr>
              <a:t>с</a:t>
            </a:r>
            <a:r>
              <a:rPr lang="uk-UA" sz="6000" b="1" dirty="0" smtClean="0">
                <a:solidFill>
                  <a:srgbClr val="00B050"/>
                </a:solidFill>
              </a:rPr>
              <a:t>т</a:t>
            </a:r>
            <a:r>
              <a:rPr lang="uk-UA" sz="6000" b="1" dirty="0" smtClean="0">
                <a:solidFill>
                  <a:srgbClr val="00B0F0"/>
                </a:solidFill>
              </a:rPr>
              <a:t>р</a:t>
            </a:r>
            <a:r>
              <a:rPr lang="uk-UA" sz="6000" b="1" dirty="0" smtClean="0">
                <a:solidFill>
                  <a:srgbClr val="0070C0"/>
                </a:solidFill>
              </a:rPr>
              <a:t>о</a:t>
            </a:r>
            <a:r>
              <a:rPr lang="uk-UA" sz="6000" b="1" dirty="0" smtClean="0">
                <a:solidFill>
                  <a:srgbClr val="7030A0"/>
                </a:solidFill>
              </a:rPr>
              <a:t>ю:</a:t>
            </a:r>
          </a:p>
          <a:p>
            <a:pPr lvl="0"/>
            <a:r>
              <a:rPr lang="uk-UA" sz="3600" b="1" dirty="0" smtClean="0">
                <a:solidFill>
                  <a:srgbClr val="FF0000"/>
                </a:solidFill>
              </a:rPr>
              <a:t>червоний</a:t>
            </a:r>
            <a:r>
              <a:rPr lang="uk-UA" sz="3600" b="1" dirty="0" smtClean="0"/>
              <a:t>  - піднесеність;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FF6600"/>
                </a:solidFill>
              </a:rPr>
              <a:t>жовтогарячий</a:t>
            </a:r>
            <a:r>
              <a:rPr lang="uk-UA" sz="3600" b="1" dirty="0" smtClean="0"/>
              <a:t> – радість;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FFC000"/>
                </a:solidFill>
              </a:rPr>
              <a:t>жовтий</a:t>
            </a:r>
            <a:r>
              <a:rPr lang="uk-UA" sz="3600" b="1" dirty="0" smtClean="0"/>
              <a:t> – приємність;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00B050"/>
                </a:solidFill>
              </a:rPr>
              <a:t>зелений</a:t>
            </a:r>
            <a:r>
              <a:rPr lang="uk-UA" sz="3600" b="1" dirty="0" smtClean="0"/>
              <a:t> – спокій;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0070C0"/>
                </a:solidFill>
              </a:rPr>
              <a:t>синій</a:t>
            </a:r>
            <a:r>
              <a:rPr lang="uk-UA" sz="3600" b="1" dirty="0" smtClean="0"/>
              <a:t> – сум;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7030A0"/>
                </a:solidFill>
              </a:rPr>
              <a:t>фіолетовий</a:t>
            </a:r>
            <a:r>
              <a:rPr lang="uk-UA" sz="3600" b="1" dirty="0" smtClean="0"/>
              <a:t> – тривожність;</a:t>
            </a:r>
            <a:endParaRPr lang="ru-RU" sz="3600" b="1" dirty="0" smtClean="0"/>
          </a:p>
          <a:p>
            <a:pPr lvl="0"/>
            <a:r>
              <a:rPr lang="uk-UA" sz="3600" b="1" dirty="0" smtClean="0"/>
              <a:t>чорний – незадоволення;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FF3399"/>
                </a:solidFill>
              </a:rPr>
              <a:t>білий</a:t>
            </a:r>
            <a:r>
              <a:rPr lang="uk-UA" sz="3600" b="1" dirty="0" smtClean="0"/>
              <a:t> – складно сказати про настрій.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2051" name="Picture 3" descr="D:\Робота\Мои документы\все для презентацій\картинки\1295837132_radugi.jpg"/>
          <p:cNvPicPr>
            <a:picLocks noChangeAspect="1" noChangeArrowheads="1"/>
          </p:cNvPicPr>
          <p:nvPr/>
        </p:nvPicPr>
        <p:blipFill>
          <a:blip r:embed="rId3" cstate="print"/>
          <a:srcRect l="4725" t="32470" r="56531" b="43426"/>
          <a:stretch>
            <a:fillRect/>
          </a:stretch>
        </p:blipFill>
        <p:spPr bwMode="auto">
          <a:xfrm>
            <a:off x="6372200" y="0"/>
            <a:ext cx="2771800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обота\Мои документы\все для презентацій\фони для слайдів\5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916832"/>
            <a:ext cx="53889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3600" b="1" dirty="0" smtClean="0">
                <a:solidFill>
                  <a:srgbClr val="FF0000"/>
                </a:solidFill>
              </a:rPr>
              <a:t>Понеділок</a:t>
            </a:r>
            <a:r>
              <a:rPr lang="uk-UA" sz="3600" b="1" dirty="0" smtClean="0"/>
              <a:t> </a:t>
            </a:r>
            <a:r>
              <a:rPr lang="uk-UA" sz="3600" dirty="0" smtClean="0"/>
              <a:t>– червоний;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FF6600"/>
                </a:solidFill>
              </a:rPr>
              <a:t>Вівторок</a:t>
            </a:r>
            <a:r>
              <a:rPr lang="uk-UA" sz="3600" dirty="0" smtClean="0"/>
              <a:t> – помаранчевий;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FFC000"/>
                </a:solidFill>
              </a:rPr>
              <a:t>Середа</a:t>
            </a:r>
            <a:r>
              <a:rPr lang="uk-UA" sz="3600" dirty="0" smtClean="0"/>
              <a:t> – жовтий;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008000"/>
                </a:solidFill>
              </a:rPr>
              <a:t>Четвер</a:t>
            </a:r>
            <a:r>
              <a:rPr lang="uk-UA" sz="3600" dirty="0" smtClean="0"/>
              <a:t> – зелений;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00B0F0"/>
                </a:solidFill>
              </a:rPr>
              <a:t>П’ятниця</a:t>
            </a:r>
            <a:r>
              <a:rPr lang="uk-UA" sz="3600" dirty="0" smtClean="0"/>
              <a:t> – блакитний;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0070C0"/>
                </a:solidFill>
              </a:rPr>
              <a:t>Субота</a:t>
            </a:r>
            <a:r>
              <a:rPr lang="uk-UA" sz="3600" dirty="0" smtClean="0"/>
              <a:t> – синій;</a:t>
            </a:r>
            <a:endParaRPr lang="ru-RU" sz="3600" dirty="0" smtClean="0"/>
          </a:p>
          <a:p>
            <a:pPr lvl="0"/>
            <a:r>
              <a:rPr lang="uk-UA" sz="3600" b="1" dirty="0" smtClean="0">
                <a:solidFill>
                  <a:srgbClr val="7030A0"/>
                </a:solidFill>
              </a:rPr>
              <a:t>Неділя</a:t>
            </a:r>
            <a:r>
              <a:rPr lang="uk-UA" sz="3600" dirty="0" smtClean="0"/>
              <a:t> – фіолетовий.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578" y="836712"/>
            <a:ext cx="85338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uk-UA" sz="6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Кольорові”</a:t>
            </a:r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дні тижня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6" name="Picture 4" descr="http://nosiki.ucoz.ru/_ld/1/94460584.jpg"/>
          <p:cNvPicPr>
            <a:picLocks noChangeAspect="1" noChangeArrowheads="1"/>
          </p:cNvPicPr>
          <p:nvPr/>
        </p:nvPicPr>
        <p:blipFill>
          <a:blip r:embed="rId3" cstate="print"/>
          <a:srcRect r="46931"/>
          <a:stretch>
            <a:fillRect/>
          </a:stretch>
        </p:blipFill>
        <p:spPr bwMode="auto">
          <a:xfrm rot="994056">
            <a:off x="6551351" y="3819031"/>
            <a:ext cx="2089360" cy="265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xn--80aqafcrtq.cc/img/1/4/4/144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060" y="0"/>
            <a:ext cx="5166940" cy="3444627"/>
          </a:xfrm>
          <a:prstGeom prst="rect">
            <a:avLst/>
          </a:prstGeom>
          <a:noFill/>
        </p:spPr>
      </p:pic>
      <p:pic>
        <p:nvPicPr>
          <p:cNvPr id="16392" name="Picture 8" descr="http://www.stihi.ru/pics/2013/09/06/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6394" name="Picture 10" descr="http://image.zn.ua/media/images/original/Aug2013/69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60032" cy="3452689"/>
          </a:xfrm>
          <a:prstGeom prst="rect">
            <a:avLst/>
          </a:prstGeom>
          <a:noFill/>
        </p:spPr>
      </p:pic>
      <p:pic>
        <p:nvPicPr>
          <p:cNvPr id="16396" name="Picture 12" descr="http://gribmund.blox.ua/resource/img_11108020_314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860032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12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МЕДИТАЦІЙНА ВПРАВА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803" y="2967335"/>
            <a:ext cx="789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“КОЛЬОРОВЕ ДОВКІЛЛЯ”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923" y="2967335"/>
            <a:ext cx="776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“КОЛЬОРОВЕ ДОВКІЛЛЯ”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645142"/>
          </a:xfrm>
          <a:prstGeom prst="rect">
            <a:avLst/>
          </a:prstGeom>
          <a:noFill/>
        </p:spPr>
      </p:pic>
      <p:pic>
        <p:nvPicPr>
          <p:cNvPr id="3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212858"/>
            <a:ext cx="1907704" cy="645142"/>
          </a:xfrm>
          <a:prstGeom prst="rect">
            <a:avLst/>
          </a:prstGeom>
          <a:noFill/>
        </p:spPr>
      </p:pic>
      <p:pic>
        <p:nvPicPr>
          <p:cNvPr id="4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1907704" cy="645142"/>
          </a:xfrm>
          <a:prstGeom prst="rect">
            <a:avLst/>
          </a:prstGeom>
          <a:noFill/>
        </p:spPr>
      </p:pic>
      <p:pic>
        <p:nvPicPr>
          <p:cNvPr id="5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907704" cy="645142"/>
          </a:xfrm>
          <a:prstGeom prst="rect">
            <a:avLst/>
          </a:prstGeom>
          <a:noFill/>
        </p:spPr>
      </p:pic>
      <p:pic>
        <p:nvPicPr>
          <p:cNvPr id="6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1907704" cy="645142"/>
          </a:xfrm>
          <a:prstGeom prst="rect">
            <a:avLst/>
          </a:prstGeom>
          <a:noFill/>
        </p:spPr>
      </p:pic>
      <p:pic>
        <p:nvPicPr>
          <p:cNvPr id="7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645142"/>
          </a:xfrm>
          <a:prstGeom prst="rect">
            <a:avLst/>
          </a:prstGeom>
          <a:noFill/>
        </p:spPr>
      </p:pic>
      <p:pic>
        <p:nvPicPr>
          <p:cNvPr id="8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2858"/>
            <a:ext cx="1907704" cy="645142"/>
          </a:xfrm>
          <a:prstGeom prst="rect">
            <a:avLst/>
          </a:prstGeom>
          <a:noFill/>
        </p:spPr>
      </p:pic>
      <p:pic>
        <p:nvPicPr>
          <p:cNvPr id="9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12858"/>
            <a:ext cx="1907704" cy="645142"/>
          </a:xfrm>
          <a:prstGeom prst="rect">
            <a:avLst/>
          </a:prstGeom>
          <a:noFill/>
        </p:spPr>
      </p:pic>
      <p:pic>
        <p:nvPicPr>
          <p:cNvPr id="10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12858"/>
            <a:ext cx="1907704" cy="645142"/>
          </a:xfrm>
          <a:prstGeom prst="rect">
            <a:avLst/>
          </a:prstGeom>
          <a:noFill/>
        </p:spPr>
      </p:pic>
      <p:pic>
        <p:nvPicPr>
          <p:cNvPr id="11" name="Picture 2" descr="D:\Робота\Мои документы\ОРНАМЕНТ\images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12858"/>
            <a:ext cx="1907704" cy="64514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620688"/>
            <a:ext cx="856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ЛІНГВІСТИЧНИЙ ЛАЙНВОРД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40768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/>
              <a:t>1. Розділ мовознавчої науки, об’єктом дослідження якої є словосполучення і речення… 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2. Розділовий знак, який відділяє однорідні члени речення, а також ставиться в кінці речення… 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3. Розділ науки про мову, який вивчає слова, їх значення…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4. Графічний знак, який уживають для позначення роздільної вимови твердих приголосних…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5. Другорядний член речення, який означає предмет, відповідає на питання непрямих відмінків …</a:t>
            </a:r>
          </a:p>
          <a:p>
            <a:pPr lvl="0"/>
            <a:r>
              <a:rPr lang="ru-RU" sz="2400" b="1" dirty="0" smtClean="0"/>
              <a:t> 6. </a:t>
            </a:r>
            <a:r>
              <a:rPr lang="uk-UA" sz="2400" b="1" dirty="0" smtClean="0"/>
              <a:t>Назва відмінка, який відповідає на питання хто? що?, він є початковою формою іменника, прикметника, числівника, займенника… 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7. Розділ науки про мову, який вивчає походження слів… 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обота\Мои документы\ОРНАМЕНТ\ind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904875"/>
          </a:xfrm>
          <a:prstGeom prst="rect">
            <a:avLst/>
          </a:prstGeom>
          <a:noFill/>
        </p:spPr>
      </p:pic>
      <p:pic>
        <p:nvPicPr>
          <p:cNvPr id="18435" name="Picture 3" descr="D:\Робота\Мои документы\ОРНАМЕНТ\ind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0"/>
            <a:ext cx="4499992" cy="904875"/>
          </a:xfrm>
          <a:prstGeom prst="rect">
            <a:avLst/>
          </a:prstGeom>
          <a:noFill/>
        </p:spPr>
      </p:pic>
      <p:pic>
        <p:nvPicPr>
          <p:cNvPr id="18436" name="Picture 4" descr="D:\Робота\Мои документы\ОРНАМЕНТ\ind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499992" cy="904875"/>
          </a:xfrm>
          <a:prstGeom prst="rect">
            <a:avLst/>
          </a:prstGeom>
          <a:noFill/>
        </p:spPr>
      </p:pic>
      <p:pic>
        <p:nvPicPr>
          <p:cNvPr id="18437" name="Picture 5" descr="D:\Робота\Мои документы\ОРНАМЕНТ\ind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953125"/>
            <a:ext cx="4644009" cy="904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 над мовним матеріалом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подані складні речення. Визначте, зі скількох простих речень складається кожне з них. Як пов</a:t>
            </a:r>
            <a:r>
              <a:rPr lang="uk-UA" b="1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язані ці частини </a:t>
            </a:r>
            <a:r>
              <a:rPr lang="uk-UA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допомогою сполучників та інтонації чи лише інтонації?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Поспішайте творити добро на землі, бо щиру  </a:t>
            </a:r>
            <a:r>
              <a:rPr lang="uk-U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шану</a:t>
            </a: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знаходить людська доброта.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 світі все минеться, лиш правда зостанеться.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Старі люди кажуть, що два хитрих мудрого не переважать.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змінюється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загальнолюдські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моральні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цінності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будуть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викинуті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узбіччя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коловоротом часу.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339752" y="476672"/>
            <a:ext cx="4536504" cy="792088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СКЛАДНЕ РЕЧЕННЯ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251520" y="1772816"/>
            <a:ext cx="4355976" cy="1224136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Сполучниковий зв'язок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(сполучники, сполучні слова, інтонація)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572000" y="1772816"/>
            <a:ext cx="4248472" cy="1080120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Безсполучниковий зв'язок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(інтонація)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51520" y="3356992"/>
            <a:ext cx="2699792" cy="3024336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Складносурядне: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Міліють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чисті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криниці і ріки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і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тратить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небо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синю глибину, а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байдужжям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атомного віку в дітей </a:t>
            </a:r>
            <a:r>
              <a:rPr kumimoji="0" lang="uk-U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фіксуєм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сивину (О. Бабій).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059832" y="3356992"/>
            <a:ext cx="2664296" cy="3096344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Складнопідрядне: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Нове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мить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розкриє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двері перед нами і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запитає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чому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тихо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гуде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хрущами?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(О. Бабій).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940152" y="3356992"/>
            <a:ext cx="2952328" cy="302433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Безсполучникове: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Хрущі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над вишнями вже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гудуть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,( )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садки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вишневі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сохнуть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поодинці, ()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відважний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навіть босим по стежинці уже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вийде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поле край села (О.Бабій).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AutoShape 5"/>
          <p:cNvSpPr>
            <a:spLocks noChangeShapeType="1"/>
          </p:cNvSpPr>
          <p:nvPr/>
        </p:nvSpPr>
        <p:spPr bwMode="auto">
          <a:xfrm flipH="1">
            <a:off x="2123728" y="1268760"/>
            <a:ext cx="2088232" cy="4065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ShapeType="1"/>
          </p:cNvSpPr>
          <p:nvPr/>
        </p:nvSpPr>
        <p:spPr bwMode="auto">
          <a:xfrm>
            <a:off x="5436096" y="1268760"/>
            <a:ext cx="194421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/>
          <p:cNvSpPr>
            <a:spLocks noChangeShapeType="1"/>
          </p:cNvSpPr>
          <p:nvPr/>
        </p:nvSpPr>
        <p:spPr bwMode="auto">
          <a:xfrm flipH="1">
            <a:off x="1115616" y="2924944"/>
            <a:ext cx="683518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/>
          <p:cNvSpPr>
            <a:spLocks noChangeShapeType="1"/>
          </p:cNvSpPr>
          <p:nvPr/>
        </p:nvSpPr>
        <p:spPr bwMode="auto">
          <a:xfrm>
            <a:off x="3203848" y="2996952"/>
            <a:ext cx="720080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AutoShape 1"/>
          <p:cNvSpPr>
            <a:spLocks noChangeShapeType="1"/>
          </p:cNvSpPr>
          <p:nvPr/>
        </p:nvSpPr>
        <p:spPr bwMode="auto">
          <a:xfrm>
            <a:off x="7092280" y="2852936"/>
            <a:ext cx="648072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6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476672"/>
          </a:xfrm>
          <a:prstGeom prst="rect">
            <a:avLst/>
          </a:prstGeom>
          <a:noFill/>
        </p:spPr>
      </p:pic>
      <p:pic>
        <p:nvPicPr>
          <p:cNvPr id="17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240360" cy="476672"/>
          </a:xfrm>
          <a:prstGeom prst="rect">
            <a:avLst/>
          </a:prstGeom>
          <a:noFill/>
        </p:spPr>
      </p:pic>
      <p:pic>
        <p:nvPicPr>
          <p:cNvPr id="18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476672"/>
          </a:xfrm>
          <a:prstGeom prst="rect">
            <a:avLst/>
          </a:prstGeom>
          <a:noFill/>
        </p:spPr>
      </p:pic>
      <p:pic>
        <p:nvPicPr>
          <p:cNvPr id="19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3059832" cy="476672"/>
          </a:xfrm>
          <a:prstGeom prst="rect">
            <a:avLst/>
          </a:prstGeom>
          <a:noFill/>
        </p:spPr>
      </p:pic>
      <p:pic>
        <p:nvPicPr>
          <p:cNvPr id="20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381328"/>
            <a:ext cx="3059832" cy="476672"/>
          </a:xfrm>
          <a:prstGeom prst="rect">
            <a:avLst/>
          </a:prstGeom>
          <a:noFill/>
        </p:spPr>
      </p:pic>
      <p:pic>
        <p:nvPicPr>
          <p:cNvPr id="21" name="Picture 20" descr="D:\Робота\Мои документы\ОРНАМЕНТ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381328"/>
            <a:ext cx="3059832" cy="47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Picture 100" descr="D:\Робота\Мои документы\все для презентацій\фони для слайдів\5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971600" y="1268760"/>
            <a:ext cx="3600400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 реченні одна граматична основа?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835696" y="188640"/>
            <a:ext cx="5998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визначення виду речення </a:t>
            </a:r>
          </a:p>
          <a:p>
            <a:pPr algn="ctr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будовою та способом поєднання частин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971600" y="2132856"/>
            <a:ext cx="3600400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Частини речення з’єднані без сполучників чи сполучних слів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971600" y="3140968"/>
            <a:ext cx="36004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Частини речення рівноправні і з’єднані сурядним сполучником?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971600" y="4149080"/>
            <a:ext cx="360040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Частини речення нерівноправні і з’єднані підрядним сполучником чи сполучним словом?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971600" y="5229200"/>
            <a:ext cx="3600400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 реченні поєднуються різні види зв’язку?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971600" y="6021288"/>
            <a:ext cx="360040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ПОМИЛКА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5508104" y="1268760"/>
            <a:ext cx="2736304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просте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5508104" y="2132856"/>
            <a:ext cx="2736304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безсполучникове складне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5508104" y="3212976"/>
            <a:ext cx="2736304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складносурядне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5508104" y="4149080"/>
            <a:ext cx="2736304" cy="550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складнопідрядне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4" name="Rectangle 110"/>
          <p:cNvSpPr>
            <a:spLocks noChangeArrowheads="1"/>
          </p:cNvSpPr>
          <p:nvPr/>
        </p:nvSpPr>
        <p:spPr bwMode="auto">
          <a:xfrm>
            <a:off x="5508104" y="5229200"/>
            <a:ext cx="2736304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складне з різними видами зв’язку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Прямая со стрелкой 96"/>
          <p:cNvCxnSpPr>
            <a:stCxn id="83" idx="2"/>
            <a:endCxn id="21605" idx="0"/>
          </p:cNvCxnSpPr>
          <p:nvPr/>
        </p:nvCxnSpPr>
        <p:spPr>
          <a:xfrm>
            <a:off x="2771800" y="19168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21606" idx="0"/>
          </p:cNvCxnSpPr>
          <p:nvPr/>
        </p:nvCxnSpPr>
        <p:spPr>
          <a:xfrm>
            <a:off x="2771800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21606" idx="2"/>
          </p:cNvCxnSpPr>
          <p:nvPr/>
        </p:nvCxnSpPr>
        <p:spPr>
          <a:xfrm>
            <a:off x="2771800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21607" idx="2"/>
          </p:cNvCxnSpPr>
          <p:nvPr/>
        </p:nvCxnSpPr>
        <p:spPr>
          <a:xfrm>
            <a:off x="2771800" y="50131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21608" idx="2"/>
          </p:cNvCxnSpPr>
          <p:nvPr/>
        </p:nvCxnSpPr>
        <p:spPr>
          <a:xfrm>
            <a:off x="2771800" y="58052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15" name="AutoShape 111"/>
          <p:cNvCxnSpPr>
            <a:cxnSpLocks noChangeShapeType="1"/>
          </p:cNvCxnSpPr>
          <p:nvPr/>
        </p:nvCxnSpPr>
        <p:spPr bwMode="auto">
          <a:xfrm>
            <a:off x="4572000" y="1628800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1" name="AutoShape 111"/>
          <p:cNvCxnSpPr>
            <a:cxnSpLocks noChangeShapeType="1"/>
          </p:cNvCxnSpPr>
          <p:nvPr/>
        </p:nvCxnSpPr>
        <p:spPr bwMode="auto">
          <a:xfrm>
            <a:off x="4572000" y="2420888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2" name="AutoShape 111"/>
          <p:cNvCxnSpPr>
            <a:cxnSpLocks noChangeShapeType="1"/>
          </p:cNvCxnSpPr>
          <p:nvPr/>
        </p:nvCxnSpPr>
        <p:spPr bwMode="auto">
          <a:xfrm>
            <a:off x="4572000" y="3573016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3" name="AutoShape 111"/>
          <p:cNvCxnSpPr>
            <a:cxnSpLocks noChangeShapeType="1"/>
          </p:cNvCxnSpPr>
          <p:nvPr/>
        </p:nvCxnSpPr>
        <p:spPr bwMode="auto">
          <a:xfrm>
            <a:off x="4572000" y="4581128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4" name="AutoShape 111"/>
          <p:cNvCxnSpPr>
            <a:cxnSpLocks noChangeShapeType="1"/>
          </p:cNvCxnSpPr>
          <p:nvPr/>
        </p:nvCxnSpPr>
        <p:spPr bwMode="auto">
          <a:xfrm>
            <a:off x="4572000" y="5517232"/>
            <a:ext cx="4320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6" name="Прямоугольник 125"/>
          <p:cNvSpPr/>
          <p:nvPr/>
        </p:nvSpPr>
        <p:spPr>
          <a:xfrm>
            <a:off x="2843808" y="1844824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843808" y="2780928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843808" y="386104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843808" y="4941168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843808" y="5733256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427984" y="1484784"/>
            <a:ext cx="1068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427984" y="2276872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427984" y="3429000"/>
            <a:ext cx="1068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427984" y="4437112"/>
            <a:ext cx="1068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427984" y="5373216"/>
            <a:ext cx="1068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468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21</cp:revision>
  <dcterms:created xsi:type="dcterms:W3CDTF">2014-10-28T17:17:47Z</dcterms:created>
  <dcterms:modified xsi:type="dcterms:W3CDTF">2021-01-18T21:01:48Z</dcterms:modified>
</cp:coreProperties>
</file>