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9" r:id="rId25"/>
    <p:sldId id="275" r:id="rId26"/>
    <p:sldId id="277" r:id="rId27"/>
    <p:sldId id="280" r:id="rId28"/>
    <p:sldId id="27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74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37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5C16-4CE0-44F5-A9C7-E2E3D9F832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A05A-569A-4AC1-AAE6-939926E2D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6A05-26DB-4693-82AB-5FD8B7634F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C970-9134-44F1-9356-815E1865B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4B80-3944-4EE3-B5CA-C1459D8EF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F913-9B9E-48EE-9E13-90FAB60E2E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F69D-F2A7-4532-A931-80556B2803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1F31-E0F5-4016-B1C8-3A78DCEF22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96FE-63C4-45D1-9EB9-2A9482471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2708-9970-4591-AC80-613EE107BD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4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68EF-C964-495F-866F-B16E5482B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5991-1FEB-4654-87AC-6658CC67F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06E2-8787-4818-A1CC-DC80F7B22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84F1-86A2-466C-BE07-81B21B4F1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68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452D-2000-4DCE-84B6-2A5533F31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6433-69D7-46F8-B6EA-A3B72F9BF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6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860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14F8-AE27-4F32-9E49-35A2F3590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C086-8216-4B71-9359-F7127B60E3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D086-677C-433F-98C5-A7B5CCBB3F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1DC9-5B76-43B1-A089-DF98CD6B5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8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D522-B97E-4DFD-ADD6-5C721E4937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5CF1-601F-4E85-B8F8-19971C285A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19696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82212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424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65380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41304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97040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9074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16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00312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72527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71594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04848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052391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40808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8495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262582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49128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71019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843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92303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463855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648899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65730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64329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56899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88375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04345"/>
      </p:ext>
    </p:extLst>
  </p:cSld>
  <p:clrMapOvr>
    <a:masterClrMapping/>
  </p:clrMapOvr>
  <p:transition spd="slow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11421"/>
      </p:ext>
    </p:extLst>
  </p:cSld>
  <p:clrMapOvr>
    <a:masterClrMapping/>
  </p:clrMapOvr>
  <p:transition spd="slow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2212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891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30454"/>
      </p:ext>
    </p:extLst>
  </p:cSld>
  <p:clrMapOvr>
    <a:masterClrMapping/>
  </p:clrMapOvr>
  <p:transition spd="slow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618319"/>
      </p:ext>
    </p:extLst>
  </p:cSld>
  <p:clrMapOvr>
    <a:masterClrMapping/>
  </p:clrMapOvr>
  <p:transition spd="slow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45426"/>
      </p:ext>
    </p:extLst>
  </p:cSld>
  <p:clrMapOvr>
    <a:masterClrMapping/>
  </p:clrMapOvr>
  <p:transition spd="slow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35193"/>
      </p:ext>
    </p:extLst>
  </p:cSld>
  <p:clrMapOvr>
    <a:masterClrMapping/>
  </p:clrMapOvr>
  <p:transition spd="slow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65870"/>
      </p:ext>
    </p:extLst>
  </p:cSld>
  <p:clrMapOvr>
    <a:masterClrMapping/>
  </p:clrMapOvr>
  <p:transition spd="slow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50552"/>
      </p:ext>
    </p:extLst>
  </p:cSld>
  <p:clrMapOvr>
    <a:masterClrMapping/>
  </p:clrMapOvr>
  <p:transition spd="slow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463368"/>
      </p:ext>
    </p:extLst>
  </p:cSld>
  <p:clrMapOvr>
    <a:masterClrMapping/>
  </p:clrMapOvr>
  <p:transition spd="slow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41360"/>
      </p:ext>
    </p:extLst>
  </p:cSld>
  <p:clrMapOvr>
    <a:masterClrMapping/>
  </p:clrMapOvr>
  <p:transition spd="slow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80914"/>
      </p:ext>
    </p:extLst>
  </p:cSld>
  <p:clrMapOvr>
    <a:masterClrMapping/>
  </p:clrMapOvr>
  <p:transition spd="slow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42276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72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57068"/>
      </p:ext>
    </p:extLst>
  </p:cSld>
  <p:clrMapOvr>
    <a:masterClrMapping/>
  </p:clrMapOvr>
  <p:transition spd="slow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646171"/>
      </p:ext>
    </p:extLst>
  </p:cSld>
  <p:clrMapOvr>
    <a:masterClrMapping/>
  </p:clrMapOvr>
  <p:transition spd="slow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04964"/>
      </p:ext>
    </p:extLst>
  </p:cSld>
  <p:clrMapOvr>
    <a:masterClrMapping/>
  </p:clrMapOvr>
  <p:transition spd="slow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8833"/>
      </p:ext>
    </p:extLst>
  </p:cSld>
  <p:clrMapOvr>
    <a:masterClrMapping/>
  </p:clrMapOvr>
  <p:transition spd="slow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58465"/>
      </p:ext>
    </p:extLst>
  </p:cSld>
  <p:clrMapOvr>
    <a:masterClrMapping/>
  </p:clrMapOvr>
  <p:transition spd="slow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2948"/>
      </p:ext>
    </p:extLst>
  </p:cSld>
  <p:clrMapOvr>
    <a:masterClrMapping/>
  </p:clrMapOvr>
  <p:transition spd="slow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71762"/>
      </p:ext>
    </p:extLst>
  </p:cSld>
  <p:clrMapOvr>
    <a:masterClrMapping/>
  </p:clrMapOvr>
  <p:transition spd="slow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10649"/>
      </p:ext>
    </p:extLst>
  </p:cSld>
  <p:clrMapOvr>
    <a:masterClrMapping/>
  </p:clrMapOvr>
  <p:transition spd="slow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9072"/>
      </p:ext>
    </p:extLst>
  </p:cSld>
  <p:clrMapOvr>
    <a:masterClrMapping/>
  </p:clrMapOvr>
  <p:transition spd="slow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44791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034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61850"/>
      </p:ext>
    </p:extLst>
  </p:cSld>
  <p:clrMapOvr>
    <a:masterClrMapping/>
  </p:clrMapOvr>
  <p:transition spd="slow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9933"/>
      </p:ext>
    </p:extLst>
  </p:cSld>
  <p:clrMapOvr>
    <a:masterClrMapping/>
  </p:clrMapOvr>
  <p:transition spd="slow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77462"/>
      </p:ext>
    </p:extLst>
  </p:cSld>
  <p:clrMapOvr>
    <a:masterClrMapping/>
  </p:clrMapOvr>
  <p:transition spd="slow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15200"/>
      </p:ext>
    </p:extLst>
  </p:cSld>
  <p:clrMapOvr>
    <a:masterClrMapping/>
  </p:clrMapOvr>
  <p:transition spd="slow"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54965"/>
      </p:ext>
    </p:extLst>
  </p:cSld>
  <p:clrMapOvr>
    <a:masterClrMapping/>
  </p:clrMapOvr>
  <p:transition spd="slow"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18185"/>
      </p:ext>
    </p:extLst>
  </p:cSld>
  <p:clrMapOvr>
    <a:masterClrMapping/>
  </p:clrMapOvr>
  <p:transition spd="slow"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14920"/>
      </p:ext>
    </p:extLst>
  </p:cSld>
  <p:clrMapOvr>
    <a:masterClrMapping/>
  </p:clrMapOvr>
  <p:transition spd="slow"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517496"/>
      </p:ext>
    </p:extLst>
  </p:cSld>
  <p:clrMapOvr>
    <a:masterClrMapping/>
  </p:clrMapOvr>
  <p:transition spd="slow"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228"/>
      </p:ext>
    </p:extLst>
  </p:cSld>
  <p:clrMapOvr>
    <a:masterClrMapping/>
  </p:clrMapOvr>
  <p:transition spd="slow"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4801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905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1012"/>
      </p:ext>
    </p:extLst>
  </p:cSld>
  <p:clrMapOvr>
    <a:masterClrMapping/>
  </p:clrMapOvr>
  <p:transition spd="slow"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79447"/>
      </p:ext>
    </p:extLst>
  </p:cSld>
  <p:clrMapOvr>
    <a:masterClrMapping/>
  </p:clrMapOvr>
  <p:transition spd="slow"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747472"/>
      </p:ext>
    </p:extLst>
  </p:cSld>
  <p:clrMapOvr>
    <a:masterClrMapping/>
  </p:clrMapOvr>
  <p:transition spd="slow"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42053"/>
      </p:ext>
    </p:extLst>
  </p:cSld>
  <p:clrMapOvr>
    <a:masterClrMapping/>
  </p:clrMapOvr>
  <p:transition spd="slow"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70573"/>
      </p:ext>
    </p:extLst>
  </p:cSld>
  <p:clrMapOvr>
    <a:masterClrMapping/>
  </p:clrMapOvr>
  <p:transition spd="slow"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8111"/>
      </p:ext>
    </p:extLst>
  </p:cSld>
  <p:clrMapOvr>
    <a:masterClrMapping/>
  </p:clrMapOvr>
  <p:transition spd="slow"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051324"/>
      </p:ext>
    </p:extLst>
  </p:cSld>
  <p:clrMapOvr>
    <a:masterClrMapping/>
  </p:clrMapOvr>
  <p:transition spd="slow"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94223"/>
      </p:ext>
    </p:extLst>
  </p:cSld>
  <p:clrMapOvr>
    <a:masterClrMapping/>
  </p:clrMapOvr>
  <p:transition spd="slow"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867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6682-ED0A-4E6F-8B83-715160E6A18F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F468-B42D-43B6-9924-365A3A8401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0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83B5F-0763-46F7-B1F2-F260FBB2AA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9BF24-4F49-4269-BBB3-2B5FDB901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2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CEDDB-2649-4C8D-B9C5-C19C550CA5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E0B7-4C13-41AB-86FD-613DD62B65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lib.com.ua/world/printit.php?tid=2355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122188"/>
            <a:ext cx="6367895" cy="238985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Утопія та антиутопія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3075" name="Picture 2" descr="Рамки. Візерунки для випалювання - Візерунок для рамки - Малюнки та ескізи  для випалювання - Проектна технологія - Сайт Фалька Володимира Вікторови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4996993"/>
            <a:ext cx="5143500" cy="169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8763" y="3154351"/>
            <a:ext cx="432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 підсумків</a:t>
            </a:r>
            <a:endParaRPr lang="uk-UA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2533" y="5842337"/>
            <a:ext cx="4202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зарубіжної літератури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Гусєва Анастасія Вікторівна</a:t>
            </a:r>
            <a:endParaRPr lang="uk-UA" alt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018" y="138546"/>
            <a:ext cx="5999018" cy="5333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Сніжок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переконував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вітряк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вироблятиме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електрику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освітлювати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стійла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опалювати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узимку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того ж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виконуватимуть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важку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а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пастимуться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вигоні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розвиватимуть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читанням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мудрими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розмовами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хлівці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Сніжок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робив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вітряка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4" y="1025236"/>
            <a:ext cx="5960531" cy="390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0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2" y="138546"/>
            <a:ext cx="5832763" cy="5333604"/>
          </a:xfrm>
        </p:spPr>
        <p:txBody>
          <a:bodyPr>
            <a:normAutofit/>
          </a:bodyPr>
          <a:lstStyle/>
          <a:p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Майор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прокашлявся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почав:</a:t>
            </a:r>
            <a:r>
              <a:rPr lang="ru-RU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чули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приснився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химерний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сон. Я прожив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3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часу для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роздумів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Гляньмо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вічі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наше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жалюгідне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виснажливе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недовге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нехай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запанує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братерство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uk-UA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5" y="1009968"/>
            <a:ext cx="5781112" cy="422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6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98326" cy="5333604"/>
          </a:xfrm>
        </p:spPr>
        <p:txBody>
          <a:bodyPr>
            <a:normAutofit/>
          </a:bodyPr>
          <a:lstStyle/>
          <a:p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«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ноги добре, 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Усяка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чотиринога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крилата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друг.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ліжку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простирадлах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спиртного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надміру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вбивати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причини.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1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uk-UA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3151" y="2066637"/>
            <a:ext cx="393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Оруелл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«Колгосп тварин»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25" y="138545"/>
            <a:ext cx="7398326" cy="5333604"/>
          </a:xfrm>
        </p:spPr>
        <p:txBody>
          <a:bodyPr>
            <a:normAutofit/>
          </a:bodyPr>
          <a:lstStyle/>
          <a:p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Уїнстон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Сміт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герой, 39-річний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3151" y="2066637"/>
            <a:ext cx="393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Оруелл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«1984»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98326" cy="5333604"/>
          </a:xfrm>
        </p:spPr>
        <p:txBody>
          <a:bodyPr>
            <a:normAutofit/>
          </a:bodyPr>
          <a:lstStyle/>
          <a:p>
            <a:r>
              <a:rPr lang="ru-RU" sz="31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Всупереч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Анімалізму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розпочато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фермами,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Наполеоном і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містером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Уімпером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свині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переходять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маєток</a:t>
            </a:r>
            <a:r>
              <a:rPr lang="ru-RU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3151" y="2066637"/>
            <a:ext cx="393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Оруелл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«Колгосп тварин»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4264" y="1750555"/>
            <a:ext cx="4692770" cy="279635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Епічний</a:t>
            </a: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 </a:t>
            </a:r>
            <a:b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Брехта: </a:t>
            </a:r>
            <a:r>
              <a:rPr lang="ru-RU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й </a:t>
            </a:r>
            <a:r>
              <a:rPr lang="ru-RU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практика. </a:t>
            </a:r>
            <a:b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Брехт – драматург-новатор</a:t>
            </a:r>
            <a:endParaRPr lang="ru-RU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41" y="4546913"/>
            <a:ext cx="2478065" cy="2069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94268"/>
            <a:ext cx="2729843" cy="6763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2"/>
          <a:stretch/>
        </p:blipFill>
        <p:spPr>
          <a:xfrm rot="21063858">
            <a:off x="2880754" y="1681169"/>
            <a:ext cx="2947989" cy="358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822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2828" y="372605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алановитий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поет, драматург, прозаїк, критик, обдарований режисер, видатний теоретик театру,  громадський діяч.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Ім'я його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Бертольт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Брехт. Повне ім'я – </a:t>
            </a:r>
            <a:r>
              <a:rPr kumimoji="0" lang="uk-UA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Ойсен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Бертольд Фрідріх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Брехт </a:t>
            </a:r>
          </a:p>
          <a:p>
            <a:pPr lvl="0"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 Німецької землі, землі філософів, поетів, вірив у мирні можливості для свого народу і завжди говорив те, що йому підказувало серце. Він увійшов в літературу, як засновник теорії та практики «епічного театру»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ртольд Брехт любив хлопчакуватих дівчат-розбійниць | Новини на Gazeta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2" y="1331164"/>
            <a:ext cx="5093401" cy="4074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55" y="5405888"/>
            <a:ext cx="3335547" cy="1667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9029" y="499525"/>
            <a:ext cx="372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Робота в зошиті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2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9042"/>
              </p:ext>
            </p:extLst>
          </p:nvPr>
        </p:nvGraphicFramePr>
        <p:xfrm>
          <a:off x="263237" y="0"/>
          <a:ext cx="11637817" cy="699851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50530">
                  <a:extLst>
                    <a:ext uri="{9D8B030D-6E8A-4147-A177-3AD203B41FA5}">
                      <a16:colId xmlns:a16="http://schemas.microsoft.com/office/drawing/2014/main" val="3030239520"/>
                    </a:ext>
                  </a:extLst>
                </a:gridCol>
                <a:gridCol w="6487287">
                  <a:extLst>
                    <a:ext uri="{9D8B030D-6E8A-4147-A177-3AD203B41FA5}">
                      <a16:colId xmlns:a16="http://schemas.microsoft.com/office/drawing/2014/main" val="171922545"/>
                    </a:ext>
                  </a:extLst>
                </a:gridCol>
              </a:tblGrid>
              <a:tr h="314885">
                <a:tc>
                  <a:txBody>
                    <a:bodyPr/>
                    <a:lstStyle/>
                    <a:p>
                      <a:pPr marL="457200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Драматична форма театру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Епічна форма театру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540228403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Розповідь  про неї 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954626448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Залучає глядача до дії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Глядач -  спостерігач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539850346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Виснажує його активність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Пробуджує його активність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60934545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Пробуджує емоції глядача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Змушує глядача приймати рішення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599072544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Передає глядачеві хвилювання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 глядачеві знання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092877786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Глядач є учасником подій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Глядач «відчужується» від подій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4063900637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Навіювання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Аргументація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952836316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Сприймання консервується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Переходить у пізнання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730183143"/>
                  </a:ext>
                </a:extLst>
              </a:tr>
              <a:tr h="629769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Глядач перебуває в центрі, співпереживає подіям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Глядач безпосередньо стикається з подіями та аналізує їх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808724543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є «відомим»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є «невідомим», тобто предметом дослідження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253409794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є незмінною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змінює дійсність і змінюється сама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981769852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Зацікавлення розв’язкою дії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Зацікавлення перебігом дії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833836900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Попередня сцена обумовлює наступну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Кожна сцена незалежна, самодостатня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817482084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886718532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Події розвиваються лінійно 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Події розвиваються </a:t>
                      </a:r>
                      <a:r>
                        <a:rPr lang="uk-UA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зигзагоподібно</a:t>
                      </a: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173026910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Еволюційна обумовленість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Стрибки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1496311051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як щось незмінне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як  процес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2579140134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Буття визначається мисленням 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Мислення визначається буттям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3550861359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Почуття 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457200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val="82620956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65" y="4721596"/>
            <a:ext cx="2283913" cy="23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1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9347">
            <a:off x="4712096" y="2406722"/>
            <a:ext cx="3680242" cy="2055517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положення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теорії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«епічного театру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Б. Брехта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417057">
            <a:off x="224535" y="130247"/>
            <a:ext cx="403153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Головним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має бути звернення  не до почуттів, а до розуму глядача. Емоції породжують катарсис (очищення душі), однак висновки глядач має робити з дійсності.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0965">
            <a:off x="8519626" y="226902"/>
            <a:ext cx="343003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Потрібно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зацікавити глядача не перебігом подій та очікуванням розв’язки, а ідеями твору й перебігом авторської думки.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20" y="2321882"/>
            <a:ext cx="4387929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Головний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художній прийом – «ефект відчуження», коли щось загальновідоме й буденне позбавляється традиційних рис, звичності та зображується в несподіваному ракурсі. «Ефекту відчуження» режисер досягав за рахунок умовності костюмів і декорацій, використання табличок із написами перед початком нового епізоду, уведення пісень-зонгів, які не є частиною сюжету, а пояснюють чи оцінюють події у зверненні акторів безпосередньо до глядача.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79508" y="2145452"/>
            <a:ext cx="351487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Підкреслена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театральна умовність зображуваного, дистанціювання від глядача. Актор не перевтілюється в героя, а залишається собою, оцінюючи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персонаж.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32241">
            <a:off x="4945608" y="4672005"/>
            <a:ext cx="4931457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Сутність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драматичного конфлікту полягає в зіткненні ідей, розв’язка переноситься зі сцени в зал – дійти певного висновку має глядач.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7994" r="2445" b="5224"/>
          <a:stretch/>
        </p:blipFill>
        <p:spPr>
          <a:xfrm rot="21441015">
            <a:off x="10023398" y="4171306"/>
            <a:ext cx="1913291" cy="254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Бертольд Брехт &quot;Матінка Кураж та її діти&quot; | Тест з зарубіжної літератури –  «На Урок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93" y="74890"/>
            <a:ext cx="3621060" cy="231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78" y="3545422"/>
            <a:ext cx="1459325" cy="13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6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820" y="3211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« Ефект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відчуження» був стрижнем, який пронизував усі рівні «епічною драми»</a:t>
            </a: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« Епічний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театр» формує стійкий інтерес до пізнання твору, до розвитку дій, щоб глядач мав критично оцінити те, що відбувається на сцені.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 Брехта має філософський та дидактичний характер. Його завдання – учити думати, виховувати активну особистість, спонукати змінювати світ на краще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“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Епічна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драма”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драма,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панівну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відігравала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глядачеві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побачити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спонукати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шукати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97" y="3751592"/>
            <a:ext cx="3664703" cy="3106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276" y="5015393"/>
            <a:ext cx="377984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11" y="5169262"/>
            <a:ext cx="5145470" cy="16887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79898"/>
              </p:ext>
            </p:extLst>
          </p:nvPr>
        </p:nvGraphicFramePr>
        <p:xfrm>
          <a:off x="332508" y="290173"/>
          <a:ext cx="11346876" cy="4822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6719">
                  <a:extLst>
                    <a:ext uri="{9D8B030D-6E8A-4147-A177-3AD203B41FA5}">
                      <a16:colId xmlns:a16="http://schemas.microsoft.com/office/drawing/2014/main" val="1758515399"/>
                    </a:ext>
                  </a:extLst>
                </a:gridCol>
                <a:gridCol w="2836719">
                  <a:extLst>
                    <a:ext uri="{9D8B030D-6E8A-4147-A177-3AD203B41FA5}">
                      <a16:colId xmlns:a16="http://schemas.microsoft.com/office/drawing/2014/main" val="3546621741"/>
                    </a:ext>
                  </a:extLst>
                </a:gridCol>
                <a:gridCol w="2836719">
                  <a:extLst>
                    <a:ext uri="{9D8B030D-6E8A-4147-A177-3AD203B41FA5}">
                      <a16:colId xmlns:a16="http://schemas.microsoft.com/office/drawing/2014/main" val="3638245912"/>
                    </a:ext>
                  </a:extLst>
                </a:gridCol>
                <a:gridCol w="2836719">
                  <a:extLst>
                    <a:ext uri="{9D8B030D-6E8A-4147-A177-3AD203B41FA5}">
                      <a16:colId xmlns:a16="http://schemas.microsoft.com/office/drawing/2014/main" val="3554921942"/>
                    </a:ext>
                  </a:extLst>
                </a:gridCol>
              </a:tblGrid>
              <a:tr h="1144019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Літературний диктант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2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3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95881"/>
                  </a:ext>
                </a:extLst>
              </a:tr>
              <a:tr h="1144019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Портретна галерея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1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2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3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53099"/>
                  </a:ext>
                </a:extLst>
              </a:tr>
              <a:tr h="1390096">
                <a:tc>
                  <a:txBody>
                    <a:bodyPr/>
                    <a:lstStyle/>
                    <a:p>
                      <a:r>
                        <a:rPr lang="uk-UA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Перекажи</a:t>
                      </a:r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епізод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1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2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3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1762"/>
                  </a:ext>
                </a:extLst>
              </a:tr>
              <a:tr h="1144019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 з твору</a:t>
                      </a:r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2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</a:t>
                      </a:r>
                      <a:endParaRPr lang="uk-UA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2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0"/>
            <a:ext cx="10663929" cy="609346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наліз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Матінка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Кураж та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Жанр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історико-алегорична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драма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драма-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пересторога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Основою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п’‎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Б. Брехта 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Тридцятирічної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Війна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не щадить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злими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жадібними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людей, але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цілих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континентів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Ідея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материнства,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щастя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війною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насильством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Головна проблема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проблема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миру,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бідності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“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Матінка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Кураж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є одним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найяскравіших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втілень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епічного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театру” 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п’єсі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стисле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картини;пісні-зонґи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коментують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дію;широке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роз­повіді;монтаж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епізодів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глядача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асоціацій;використання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параболи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­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чуження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64" y="4405744"/>
            <a:ext cx="3072773" cy="2604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913" y="5802058"/>
            <a:ext cx="377984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6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916" y="500062"/>
            <a:ext cx="5176101" cy="132556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60" y="1850159"/>
            <a:ext cx="71934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підручник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с.122-129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п’єсу «Матінка Кураж та її діти» 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https://www.ukrlib.com.ua/world/printit.php?tid=2355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77" y="125988"/>
            <a:ext cx="4335023" cy="653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025">
            <a:off x="8404784" y="1664983"/>
            <a:ext cx="3611941" cy="31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26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9" y="68122"/>
            <a:ext cx="2916382" cy="1325563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Утопія - </a:t>
            </a:r>
            <a:endParaRPr lang="uk-UA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0" y="991903"/>
            <a:ext cx="10858500" cy="1841786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uk-UA" alt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абстрактна модель ідеальної соціальної системи, що відповідала уявленням письменника про гармонію людини і суспільства</a:t>
            </a:r>
            <a:endParaRPr lang="ru-RU" alt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4" y="2833689"/>
            <a:ext cx="4010891" cy="400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7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72442"/>
            <a:ext cx="3054927" cy="1325563"/>
          </a:xfrm>
        </p:spPr>
        <p:txBody>
          <a:bodyPr/>
          <a:lstStyle/>
          <a:p>
            <a:r>
              <a:rPr lang="uk-UA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Алегорія </a:t>
            </a:r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09" y="1257588"/>
            <a:ext cx="10515600" cy="1665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перенесення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властивостей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характеристик одного предмета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явища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інший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кращого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відображення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образу</a:t>
            </a:r>
            <a:endParaRPr lang="uk-UA" sz="4000" dirty="0">
              <a:solidFill>
                <a:srgbClr val="0000FF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3706"/>
            <a:ext cx="4371109" cy="40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09" y="143452"/>
            <a:ext cx="4225636" cy="1325563"/>
          </a:xfrm>
        </p:spPr>
        <p:txBody>
          <a:bodyPr/>
          <a:lstStyle/>
          <a:p>
            <a:r>
              <a:rPr lang="uk-UA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Антиутопія </a:t>
            </a:r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473" y="12852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9" y="2969329"/>
            <a:ext cx="6511092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472" y="512618"/>
            <a:ext cx="5042783" cy="992621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sz="4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Орвелл</a:t>
            </a:r>
            <a:endParaRPr lang="uk-UA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4" y="332507"/>
            <a:ext cx="5039058" cy="6238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47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565" y="1011382"/>
            <a:ext cx="4474746" cy="992621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Скотоферма</a:t>
            </a:r>
            <a:r>
              <a:rPr lang="uk-UA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33619"/>
            <a:ext cx="6567055" cy="457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11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7073" y="1277072"/>
            <a:ext cx="2313435" cy="992621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«1984»</a:t>
            </a:r>
            <a:endParaRPr lang="uk-UA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1026" name="Picture 2" descr="Чому Лукашенко боїться книжки 1984 | Передбачення в романі Орвелла –  Гард.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0" y="1277072"/>
            <a:ext cx="7716914" cy="4307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110" y="1692708"/>
            <a:ext cx="4128654" cy="25744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Курей </a:t>
            </a:r>
            <a:r>
              <a:rPr lang="ru-RU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змусили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нести </a:t>
            </a:r>
            <a:r>
              <a:rPr lang="ru-RU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оплати «</a:t>
            </a:r>
            <a:r>
              <a:rPr lang="ru-RU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прожектів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Наполеона та </a:t>
            </a:r>
            <a:r>
              <a:rPr lang="ru-RU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endParaRPr lang="uk-UA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06" y="5472149"/>
            <a:ext cx="4222594" cy="1385851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9380" y="1365627"/>
            <a:ext cx="7303741" cy="410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1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971</Words>
  <Application>Microsoft Office PowerPoint</Application>
  <PresentationFormat>Широкоэкранный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Office Theme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Утопія та антиутопія</vt:lpstr>
      <vt:lpstr>Презентация PowerPoint</vt:lpstr>
      <vt:lpstr>Утопія - </vt:lpstr>
      <vt:lpstr>Алегорія - </vt:lpstr>
      <vt:lpstr>Антиутопія - </vt:lpstr>
      <vt:lpstr>Джордж Орвелл</vt:lpstr>
      <vt:lpstr>«Скотоферма»</vt:lpstr>
      <vt:lpstr>«1984»</vt:lpstr>
      <vt:lpstr>    Курей змусили нести яйця для оплати «прожектів» Наполеона та його команди</vt:lpstr>
      <vt:lpstr>Сніжок переконував тварин, що вітряк, який вироблятиме електрику, дасть змогу освітлювати стійла й опалювати їх узимку, до того ж механізми виконуватимуть усю важку роботу, а тварини пастимуться на вигоні або розвиватимуть свій інтелект читанням і мудрими розмовами. У хлівці на підлозі Сніжок робив креслення вітряка.</vt:lpstr>
      <vt:lpstr>     Майор прокашлявся і почав:            « Товариші, ви вже чули, що цієї ночі мені приснився химерний сон. Я прожив довге життя, тож мав досить часу для роздумів. Гляньмо правді в вічі: наше життя жалюгідне, виснажливе й недовге. Людина знає тільки свою користь. А серед нас, тварин, нехай запанує цілковита єдність, справжнє братерство. Всі тварини - друзі!»</vt:lpstr>
      <vt:lpstr>    « Чотири ноги добре, а дві ноги краще. Усяка чотиринога істота або крилата істота — друг. Жодна тварина не повинна носити одягу. Жодна тварина не повинна спати в ліжку на простирадлах. Жодна тварина не повинна вживати спиртного надміру. Жодна тварина не повинна вбивати іншу тварини без причини. Усі тварини рівні, але деякі більш рівні за інших.»</vt:lpstr>
      <vt:lpstr>    Уїнстон Сміт – головний герой, 39-річний чоловік. Належить до зовнішньої партії. Працює у Міністерстві Правди.</vt:lpstr>
      <vt:lpstr>    Всупереч із законами Анімалізму розпочато торгівлю із сусідніми фермами, встановлюються дружні стосунки між Наполеоном і містером Уімпером. У цей час свині переходять жити у людський маєток.</vt:lpstr>
      <vt:lpstr>Епічний театр  Б. Брехта: теоретичні засади й художня практика.  Б. Брехт – драматург-новатор</vt:lpstr>
      <vt:lpstr>Презентация PowerPoint</vt:lpstr>
      <vt:lpstr>Презентация PowerPoint</vt:lpstr>
      <vt:lpstr>Основні положення  теорії «епічного театру»  Б. Брехта 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Утопія та антиутопія</dc:title>
  <dc:creator>Пользователь</dc:creator>
  <cp:lastModifiedBy>Пользователь</cp:lastModifiedBy>
  <cp:revision>38</cp:revision>
  <dcterms:created xsi:type="dcterms:W3CDTF">2023-02-13T06:51:53Z</dcterms:created>
  <dcterms:modified xsi:type="dcterms:W3CDTF">2023-04-19T09:11:15Z</dcterms:modified>
</cp:coreProperties>
</file>