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8" r:id="rId2"/>
    <p:sldId id="269" r:id="rId3"/>
    <p:sldId id="324" r:id="rId4"/>
    <p:sldId id="311" r:id="rId5"/>
    <p:sldId id="310" r:id="rId6"/>
    <p:sldId id="314" r:id="rId7"/>
    <p:sldId id="302" r:id="rId8"/>
    <p:sldId id="323" r:id="rId9"/>
    <p:sldId id="304" r:id="rId10"/>
    <p:sldId id="316" r:id="rId11"/>
    <p:sldId id="317" r:id="rId12"/>
    <p:sldId id="305" r:id="rId13"/>
    <p:sldId id="329" r:id="rId14"/>
    <p:sldId id="330" r:id="rId15"/>
    <p:sldId id="328" r:id="rId16"/>
    <p:sldId id="312" r:id="rId17"/>
    <p:sldId id="318" r:id="rId18"/>
    <p:sldId id="322" r:id="rId19"/>
    <p:sldId id="319" r:id="rId20"/>
    <p:sldId id="308" r:id="rId21"/>
    <p:sldId id="313" r:id="rId22"/>
    <p:sldId id="297" r:id="rId23"/>
    <p:sldId id="325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D1F"/>
    <a:srgbClr val="15A72D"/>
    <a:srgbClr val="FF3300"/>
    <a:srgbClr val="FF5050"/>
    <a:srgbClr val="09FF78"/>
    <a:srgbClr val="F96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6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D8222-3A0E-43BA-8542-7B226B94B7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5ED07-7A39-464E-A738-A1B2C9820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6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5ED07-7A39-464E-A738-A1B2C9820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2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5ED07-7A39-464E-A738-A1B2C98202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9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607E-E8F1-49CD-B604-CAF8666DED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D9CA-7535-4BA4-A3DD-06873DE18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6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8251-42BD-4330-B945-36E6607A4B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8C23-566A-4101-8C50-F0F8934E7A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3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82C6-875F-47EC-A313-A672F94C3C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526D-2C6D-4023-8D84-FC76429195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7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7DFF-034B-4904-9755-836071BED3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E529-14C4-468D-85A6-BD2E940A35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2C18-2B96-4A59-8756-69A5969717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3D53-64D1-4DCF-87EA-82C0ABC9E1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2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CD73-8A99-49F8-AF17-46406FE884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FDB4-D909-47F7-AAB6-402955BD70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1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4491-04CE-410C-B1BC-347AFCB4FD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894F-E92E-47D1-A51E-2BA0B6A3C8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0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4FBC8-F84F-4D50-B389-83AE811D8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7BCF-9F9C-4D08-80E3-0411249790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0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1B61-859E-4F59-B394-7EC339B0FE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615D-54A5-4E72-AD24-CCDC342041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1ED0-46AC-4A8D-AF18-9AE2C3C29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1089-99EA-4F9A-95C5-6B6996181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2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15BF-2827-4CE0-8FB2-1EC64280C5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E341-BD1C-4180-ADD2-E310CD05C6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0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AA6ECB-ED7D-47B8-B10E-A6EF421297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205854-2818-424F-BD1A-1B787B08A4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1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7200" b="1" i="1" dirty="0" smtClean="0">
                <a:solidFill>
                  <a:srgbClr val="002060"/>
                </a:solidFill>
              </a:rPr>
              <a:t>МАТЕМАТИКА</a:t>
            </a:r>
            <a:endParaRPr lang="ru-RU" altLang="ru-RU" sz="7200" dirty="0" smtClean="0">
              <a:solidFill>
                <a:srgbClr val="00206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4357688"/>
            <a:ext cx="4429125" cy="106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6600" b="1" smtClean="0">
                <a:solidFill>
                  <a:srgbClr val="002060"/>
                </a:solidFill>
              </a:rPr>
              <a:t>4 клас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порядку зростання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882665"/>
            <a:ext cx="3178696" cy="13591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60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1020</a:t>
            </a:r>
            <a:endParaRPr lang="ru-RU" sz="6000" b="1" dirty="0">
              <a:ln w="22225">
                <a:solidFill>
                  <a:srgbClr val="C0504D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97" y="1810341"/>
            <a:ext cx="3096344" cy="15428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457200" y="3626041"/>
            <a:ext cx="3178696" cy="14724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8162" y="5326005"/>
            <a:ext cx="3334237" cy="14561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12138" y="3540077"/>
            <a:ext cx="3310262" cy="1558660"/>
          </a:xfrm>
          <a:prstGeom prst="rect">
            <a:avLst/>
          </a:prstGeom>
          <a:solidFill>
            <a:srgbClr val="F96D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25 000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4380" y="5326005"/>
            <a:ext cx="3024336" cy="1415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827584" y="3680559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11 400</a:t>
            </a:r>
            <a:endParaRPr lang="ru-RU" sz="60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88023" y="1863124"/>
            <a:ext cx="2592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2 504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823292" y="5475621"/>
            <a:ext cx="2392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37" y="3283661"/>
            <a:ext cx="5091027" cy="1274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538" y="1136667"/>
            <a:ext cx="5040560" cy="1020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473" y="175522"/>
            <a:ext cx="5040560" cy="9788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337" y="5660907"/>
            <a:ext cx="4994962" cy="1197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206" y="4493550"/>
            <a:ext cx="5040559" cy="1197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337" y="2150893"/>
            <a:ext cx="5040558" cy="11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24 000,    9,     350 000,     5 400,    0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715375" cy="5740102"/>
          </a:xfrm>
        </p:spPr>
        <p:txBody>
          <a:bodyPr/>
          <a:lstStyle/>
          <a:p>
            <a:pPr algn="l"/>
            <a:r>
              <a:rPr lang="uk-UA" alt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25552"/>
              </p:ext>
            </p:extLst>
          </p:nvPr>
        </p:nvGraphicFramePr>
        <p:xfrm>
          <a:off x="1524000" y="917278"/>
          <a:ext cx="6096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052915520"/>
                    </a:ext>
                  </a:extLst>
                </a:gridCol>
              </a:tblGrid>
              <a:tr h="423490"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Гра «  ??? »</a:t>
                      </a:r>
                      <a:endParaRPr lang="ru-RU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9453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81344" y="2780928"/>
            <a:ext cx="2470664" cy="19757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881" y="2739428"/>
            <a:ext cx="2612238" cy="19757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780929"/>
            <a:ext cx="2386849" cy="1975745"/>
          </a:xfrm>
          <a:prstGeom prst="rect">
            <a:avLst/>
          </a:prstGeom>
          <a:solidFill>
            <a:srgbClr val="15A7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/>
              <a:t>???</a:t>
            </a:r>
            <a:endParaRPr lang="ru-RU" sz="6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740" y="1685082"/>
            <a:ext cx="4303358" cy="1507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7" y="4941168"/>
            <a:ext cx="4320479" cy="1709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740" y="3192388"/>
            <a:ext cx="4303358" cy="17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349512" y="1879648"/>
          <a:ext cx="8229600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>
                  <a:extLst>
                    <a:ext uri="{9D8B030D-6E8A-4147-A177-3AD203B41FA5}">
                      <a16:colId xmlns:a16="http://schemas.microsoft.com/office/drawing/2014/main" val="299752643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226029477"/>
                    </a:ext>
                  </a:extLst>
                </a:gridCol>
                <a:gridCol w="2746648">
                  <a:extLst>
                    <a:ext uri="{9D8B030D-6E8A-4147-A177-3AD203B41FA5}">
                      <a16:colId xmlns:a16="http://schemas.microsoft.com/office/drawing/2014/main" val="365631836"/>
                    </a:ext>
                  </a:extLst>
                </a:gridCol>
              </a:tblGrid>
              <a:tr h="161771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5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72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5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180200"/>
                  </a:ext>
                </a:extLst>
              </a:tr>
              <a:tr h="1617712"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5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км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70785"/>
                  </a:ext>
                </a:extLst>
              </a:tr>
              <a:tr h="1617712"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5000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1936" y="4306216"/>
            <a:ext cx="2443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підручником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№841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sz="5400" b="1" dirty="0" smtClean="0"/>
          </a:p>
          <a:p>
            <a:pPr marL="0" indent="0">
              <a:buNone/>
            </a:pPr>
            <a:r>
              <a:rPr lang="uk-UA" sz="5400" b="1" dirty="0" smtClean="0"/>
              <a:t>228000,           292000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5927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№845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85, 26</a:t>
            </a:r>
            <a:r>
              <a:rPr lang="uk-UA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4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715375" cy="4929188"/>
          </a:xfrm>
        </p:spPr>
        <p:txBody>
          <a:bodyPr/>
          <a:lstStyle/>
          <a:p>
            <a:r>
              <a:rPr lang="uk-UA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  <a:r>
              <a:rPr lang="uk-UA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9439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859743"/>
              </p:ext>
            </p:extLst>
          </p:nvPr>
        </p:nvGraphicFramePr>
        <p:xfrm>
          <a:off x="-2" y="1256452"/>
          <a:ext cx="9144000" cy="560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132411199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73846642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978724822"/>
                    </a:ext>
                  </a:extLst>
                </a:gridCol>
                <a:gridCol w="3203848">
                  <a:extLst>
                    <a:ext uri="{9D8B030D-6E8A-4147-A177-3AD203B41FA5}">
                      <a16:colId xmlns:a16="http://schemas.microsoft.com/office/drawing/2014/main" val="2639424903"/>
                    </a:ext>
                  </a:extLst>
                </a:gridCol>
              </a:tblGrid>
              <a:tr h="18671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Маса 1 мішка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К-сть</a:t>
                      </a:r>
                      <a:r>
                        <a:rPr lang="uk-UA" sz="4000" baseline="0" dirty="0" smtClean="0"/>
                        <a:t> мішків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Загальна маса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18243"/>
                  </a:ext>
                </a:extLst>
              </a:tr>
              <a:tr h="1867183"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Однакова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273222"/>
                  </a:ext>
                </a:extLst>
              </a:tr>
              <a:tr h="1867183"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Однакова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32949"/>
                  </a:ext>
                </a:extLst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6012160" y="3212976"/>
            <a:ext cx="1584176" cy="3275786"/>
          </a:xfrm>
          <a:prstGeom prst="rightBrace">
            <a:avLst>
              <a:gd name="adj1" fmla="val 8333"/>
              <a:gd name="adj2" fmla="val 477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380312" y="4365104"/>
            <a:ext cx="1763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 dirty="0">
                <a:solidFill>
                  <a:srgbClr val="C00000"/>
                </a:solidFill>
              </a:rPr>
              <a:t> </a:t>
            </a:r>
            <a:r>
              <a:rPr lang="uk-UA" sz="6600" b="1" dirty="0" smtClean="0">
                <a:solidFill>
                  <a:srgbClr val="C00000"/>
                </a:solidFill>
              </a:rPr>
              <a:t>Організаційний момент</a:t>
            </a:r>
            <a:br>
              <a:rPr lang="uk-UA" sz="66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7030A0"/>
                </a:solidFill>
              </a:rPr>
              <a:t>(усний рахунок)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357438" y="6812280"/>
            <a:ext cx="4429125" cy="45719"/>
          </a:xfrm>
        </p:spPr>
        <p:txBody>
          <a:bodyPr/>
          <a:lstStyle/>
          <a:p>
            <a:pPr eaLnBrk="1" hangingPunct="1"/>
            <a:endParaRPr lang="ru-RU" altLang="ru-RU" sz="6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248" y="580688"/>
            <a:ext cx="8229600" cy="2128232"/>
          </a:xfrm>
        </p:spPr>
        <p:txBody>
          <a:bodyPr/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«СКЛАДИ ПАЗЛИ»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геометричним матеріалом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=  50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marL="0" indent="0" algn="ctr">
              <a:buNone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150 </a:t>
            </a:r>
            <a:r>
              <a:rPr lang="uk-UA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кв.см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684053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90600" y="2895600"/>
            <a:ext cx="7129463" cy="12747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0" cap="none" spc="0" normalizeH="0" baseline="0" noProof="0" dirty="0">
              <a:ln w="12700">
                <a:solidFill>
                  <a:srgbClr val="0099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3" y="1268760"/>
            <a:ext cx="7344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Домашнє завдання</a:t>
            </a:r>
            <a:r>
              <a:rPr kumimoji="0" lang="uk-UA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lang="uk-UA" sz="5400" dirty="0">
              <a:solidFill>
                <a:srgbClr val="0070C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С.94,   №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</a:t>
            </a: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848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684053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90600" y="2895600"/>
            <a:ext cx="7129463" cy="12747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i="1" kern="10" dirty="0">
              <a:ln w="12700">
                <a:solidFill>
                  <a:srgbClr val="0099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</a:rPr>
              <a:t>        Я </a:t>
            </a:r>
            <a:r>
              <a:rPr lang="ru-RU" sz="6600" b="1" dirty="0" err="1">
                <a:solidFill>
                  <a:srgbClr val="FFC000"/>
                </a:solidFill>
              </a:rPr>
              <a:t>дізнався</a:t>
            </a:r>
            <a:r>
              <a:rPr lang="ru-RU" sz="6600" b="1" dirty="0">
                <a:solidFill>
                  <a:srgbClr val="FFC000"/>
                </a:solidFill>
              </a:rPr>
              <a:t>…</a:t>
            </a:r>
            <a:br>
              <a:rPr lang="ru-RU" sz="6600" b="1" dirty="0">
                <a:solidFill>
                  <a:srgbClr val="FFC000"/>
                </a:solidFill>
              </a:rPr>
            </a:br>
            <a:r>
              <a:rPr lang="uk-UA" sz="6600" b="1" dirty="0">
                <a:solidFill>
                  <a:srgbClr val="FFC000"/>
                </a:solidFill>
              </a:rPr>
              <a:t> </a:t>
            </a:r>
            <a:r>
              <a:rPr lang="ru-RU" sz="6600" b="1" dirty="0">
                <a:solidFill>
                  <a:srgbClr val="FFC000"/>
                </a:solidFill>
              </a:rPr>
              <a:t> </a:t>
            </a:r>
            <a:r>
              <a:rPr lang="ru-RU" sz="6600" b="1" dirty="0" smtClean="0">
                <a:solidFill>
                  <a:srgbClr val="FFC000"/>
                </a:solidFill>
              </a:rPr>
              <a:t>     Я </a:t>
            </a:r>
            <a:r>
              <a:rPr lang="ru-RU" sz="6600" b="1" dirty="0" err="1">
                <a:solidFill>
                  <a:srgbClr val="FFC000"/>
                </a:solidFill>
              </a:rPr>
              <a:t>навчився</a:t>
            </a:r>
            <a:r>
              <a:rPr lang="ru-RU" sz="6600" b="1" dirty="0">
                <a:solidFill>
                  <a:srgbClr val="FFC000"/>
                </a:solidFill>
              </a:rPr>
              <a:t>… </a:t>
            </a:r>
            <a:br>
              <a:rPr lang="ru-RU" sz="6600" b="1" dirty="0">
                <a:solidFill>
                  <a:srgbClr val="FFC000"/>
                </a:solidFill>
              </a:rPr>
            </a:br>
            <a:r>
              <a:rPr lang="uk-UA" sz="6600" b="1" dirty="0">
                <a:solidFill>
                  <a:srgbClr val="FFC000"/>
                </a:solidFill>
              </a:rPr>
              <a:t> </a:t>
            </a:r>
            <a:r>
              <a:rPr lang="ru-RU" sz="6600" b="1" dirty="0">
                <a:solidFill>
                  <a:srgbClr val="FFC000"/>
                </a:solidFill>
              </a:rPr>
              <a:t> </a:t>
            </a:r>
            <a:r>
              <a:rPr lang="ru-RU" sz="6600" b="1" dirty="0" err="1">
                <a:solidFill>
                  <a:srgbClr val="FFC000"/>
                </a:solidFill>
              </a:rPr>
              <a:t>Мені</a:t>
            </a:r>
            <a:r>
              <a:rPr lang="ru-RU" sz="6600" b="1" dirty="0">
                <a:solidFill>
                  <a:srgbClr val="FFC000"/>
                </a:solidFill>
              </a:rPr>
              <a:t> </a:t>
            </a:r>
            <a:r>
              <a:rPr lang="ru-RU" sz="6600" b="1" dirty="0" err="1">
                <a:solidFill>
                  <a:srgbClr val="FFC000"/>
                </a:solidFill>
              </a:rPr>
              <a:t>було</a:t>
            </a:r>
            <a:r>
              <a:rPr lang="ru-RU" sz="6600" b="1" dirty="0">
                <a:solidFill>
                  <a:srgbClr val="FFC000"/>
                </a:solidFill>
              </a:rPr>
              <a:t> </a:t>
            </a:r>
            <a:r>
              <a:rPr lang="ru-RU" sz="6600" b="1" dirty="0" err="1">
                <a:solidFill>
                  <a:srgbClr val="FFC000"/>
                </a:solidFill>
              </a:rPr>
              <a:t>цікаво</a:t>
            </a:r>
            <a:r>
              <a:rPr lang="ru-RU" sz="6600" b="1" dirty="0">
                <a:solidFill>
                  <a:srgbClr val="FFC000"/>
                </a:solidFill>
              </a:rPr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114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684053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7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90600" y="2895600"/>
            <a:ext cx="7129463" cy="12747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Бажаю успіхів у навчанні!</a:t>
            </a:r>
          </a:p>
        </p:txBody>
      </p:sp>
    </p:spTree>
    <p:extLst>
      <p:ext uri="{BB962C8B-B14F-4D97-AF65-F5344CB8AC3E}">
        <p14:creationId xmlns:p14="http://schemas.microsoft.com/office/powerpoint/2010/main" val="32108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457200" y="1433642"/>
            <a:ext cx="2314600" cy="22833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4788024" y="1508760"/>
            <a:ext cx="2304256" cy="2208272"/>
          </a:xfrm>
          <a:prstGeom prst="smileyFace">
            <a:avLst>
              <a:gd name="adj" fmla="val -4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771800" y="3717032"/>
            <a:ext cx="2520280" cy="237626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715375" cy="4929188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 </a:t>
            </a:r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ноження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багатоцифрових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чисел,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закінчуються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нулями.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 н</a:t>
            </a:r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пропорційне ділення</a:t>
            </a:r>
            <a:endParaRPr lang="ru-RU" alt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Каліграфічна хвилинка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числа </a:t>
            </a:r>
            <a:r>
              <a:rPr lang="uk-UA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 робота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№826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Х=12500                 Х=525</a:t>
            </a:r>
          </a:p>
          <a:p>
            <a:pPr marL="0" indent="0">
              <a:buNone/>
            </a:pP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>
              <a:buNone/>
            </a:pP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Х=475</a:t>
            </a:r>
            <a:endParaRPr lang="uk-UA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 робота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№838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672</a:t>
            </a:r>
          </a:p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</a:t>
            </a:r>
          </a:p>
        </p:txBody>
      </p:sp>
    </p:spTree>
    <p:extLst>
      <p:ext uri="{BB962C8B-B14F-4D97-AF65-F5344CB8AC3E}">
        <p14:creationId xmlns:p14="http://schemas.microsoft.com/office/powerpoint/2010/main" val="10157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УСНИЙ РАХУНОК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ЧАРІВНИЙ М‘ЯЧ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27784" y="2420888"/>
            <a:ext cx="3600400" cy="3312368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flipH="1">
            <a:off x="4060758" y="2414469"/>
            <a:ext cx="734452" cy="8800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28" y="3261725"/>
            <a:ext cx="755346" cy="764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28" y="3627879"/>
            <a:ext cx="786802" cy="795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86" y="3322074"/>
            <a:ext cx="743427" cy="75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7" y="4518850"/>
            <a:ext cx="792087" cy="6727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066" y="4757143"/>
            <a:ext cx="877709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1020,    2504,   11400,    5,    25000,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158</Words>
  <Application>Microsoft Office PowerPoint</Application>
  <PresentationFormat>Экран (4:3)</PresentationFormat>
  <Paragraphs>74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1_Тема Office</vt:lpstr>
      <vt:lpstr>МАТЕМАТИКА</vt:lpstr>
      <vt:lpstr> Організаційний момент (усний рахунок)</vt:lpstr>
      <vt:lpstr>НАСТРІЙ</vt:lpstr>
      <vt:lpstr>Тема уроку Письмове множення багатоцифрових чисел, що закінчуються нулями.  Задача на пропорційне ділення</vt:lpstr>
      <vt:lpstr>Каліграфічна хвилинка</vt:lpstr>
      <vt:lpstr> Домашня робота №826 </vt:lpstr>
      <vt:lpstr>Домашня робота №838</vt:lpstr>
      <vt:lpstr>УСНИЙ РАХУНОК</vt:lpstr>
      <vt:lpstr>Математичний диктант</vt:lpstr>
      <vt:lpstr>У порядку зростання</vt:lpstr>
      <vt:lpstr>Презентация PowerPoint</vt:lpstr>
      <vt:lpstr>Робота в парах</vt:lpstr>
      <vt:lpstr> </vt:lpstr>
      <vt:lpstr>???</vt:lpstr>
      <vt:lpstr>Презентация PowerPoint</vt:lpstr>
      <vt:lpstr>Робота з підручником №841</vt:lpstr>
      <vt:lpstr>№845</vt:lpstr>
      <vt:lpstr>Фізкультхвилинка . </vt:lpstr>
      <vt:lpstr>Задача №</vt:lpstr>
      <vt:lpstr>ГРА «СКЛАДИ ПАЗЛИ» Робота з геометричним матеріалом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Blackshine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Алла</cp:lastModifiedBy>
  <cp:revision>69</cp:revision>
  <dcterms:created xsi:type="dcterms:W3CDTF">2016-11-12T23:24:36Z</dcterms:created>
  <dcterms:modified xsi:type="dcterms:W3CDTF">2021-02-09T12:27:37Z</dcterms:modified>
</cp:coreProperties>
</file>