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30"/>
  </p:notesMasterIdLst>
  <p:sldIdLst>
    <p:sldId id="256" r:id="rId2"/>
    <p:sldId id="257" r:id="rId3"/>
    <p:sldId id="274" r:id="rId4"/>
    <p:sldId id="305" r:id="rId5"/>
    <p:sldId id="258" r:id="rId6"/>
    <p:sldId id="259" r:id="rId7"/>
    <p:sldId id="277" r:id="rId8"/>
    <p:sldId id="306" r:id="rId9"/>
    <p:sldId id="307" r:id="rId10"/>
    <p:sldId id="278" r:id="rId11"/>
    <p:sldId id="308" r:id="rId12"/>
    <p:sldId id="309" r:id="rId13"/>
    <p:sldId id="293" r:id="rId14"/>
    <p:sldId id="310" r:id="rId15"/>
    <p:sldId id="311" r:id="rId16"/>
    <p:sldId id="294" r:id="rId17"/>
    <p:sldId id="312" r:id="rId18"/>
    <p:sldId id="313" r:id="rId19"/>
    <p:sldId id="314" r:id="rId20"/>
    <p:sldId id="315" r:id="rId21"/>
    <p:sldId id="296" r:id="rId22"/>
    <p:sldId id="316" r:id="rId23"/>
    <p:sldId id="297" r:id="rId24"/>
    <p:sldId id="319" r:id="rId25"/>
    <p:sldId id="320" r:id="rId26"/>
    <p:sldId id="273" r:id="rId27"/>
    <p:sldId id="302" r:id="rId28"/>
    <p:sldId id="317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58703-D238-44EC-B368-159EBA5603E5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5A1E9-0D37-42AC-8DCC-F55EE0B0D8D4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CB136-1E5E-4B97-BB71-9D4DA1B120DF}" type="datetime1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Кияниця А.С.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B336-A09C-4193-B2DE-E524BB2B95B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71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29B01-72B6-4CCD-8208-46776AE225E6}" type="datetime1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Кияниця А.С.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B336-A09C-4193-B2DE-E524BB2B95B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88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05B3D-65C4-4EB5-AB2E-31D4C83E2525}" type="datetime1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Кияниця А.С.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B336-A09C-4193-B2DE-E524BB2B95B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6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B5E82-51E1-4368-A2A7-1EC9DB0EACF4}" type="datetime1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Кияниця А.С.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B336-A09C-4193-B2DE-E524BB2B95B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08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4203E-FDA9-4F86-875F-455CD1AB95E8}" type="datetime1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Кияниця А.С.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B336-A09C-4193-B2DE-E524BB2B95B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346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2F927-E1E5-4978-92C1-B21350883DE4}" type="datetime1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Кияниця А.С.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B336-A09C-4193-B2DE-E524BB2B95B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83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0C76-C353-446D-BC3A-581CC59E6415}" type="datetime1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Кияниця А.С.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B336-A09C-4193-B2DE-E524BB2B95B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41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BAC6-8F6A-498D-B3B5-FBCA61281D8D}" type="datetime1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Кияниця А.С.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B336-A09C-4193-B2DE-E524BB2B95B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103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A34D-64F9-4A4F-8BF3-E5591E445022}" type="datetime1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Кияниця А.С.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B336-A09C-4193-B2DE-E524BB2B95B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94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44C8-3319-4AC9-A805-A5B03EB288C0}" type="datetime1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Кияниця А.С.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B336-A09C-4193-B2DE-E524BB2B95B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482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4375-D8ED-4693-8F88-925D257AE49E}" type="datetime1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Кияниця А.С.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B336-A09C-4193-B2DE-E524BB2B95B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50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7460E-3184-43BD-B1C1-07616C50B323}" type="datetime1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Кияниця А.С.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B336-A09C-4193-B2DE-E524BB2B95B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290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6774-28A5-42EF-85EA-148F610D6940}" type="datetime1">
              <a:rPr lang="en-US" smtClean="0"/>
              <a:t>3/27/2023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Кияниця А.С.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B336-A09C-4193-B2DE-E524BB2B95B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63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6DCAC-6DFA-4F6D-8F65-A5895F82122A}" type="datetime1">
              <a:rPr lang="en-US" smtClean="0"/>
              <a:t>3/27/2023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Кияниця А.С.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B336-A09C-4193-B2DE-E524BB2B95B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542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16DB3-17F7-4CD7-AD5A-EFE237A1BB28}" type="datetime1">
              <a:rPr lang="en-US" smtClean="0"/>
              <a:t>3/27/2023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Кияниця А.С.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B336-A09C-4193-B2DE-E524BB2B95B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702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66435-4C82-43A3-94BF-DD5CFD7751D8}" type="datetime1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Кияниця А.С.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B336-A09C-4193-B2DE-E524BB2B95B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222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00EBE764-3F88-481B-8860-B8680672E352}" type="datetime1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r>
              <a:rPr lang="ru-RU"/>
              <a:t>Кияниця А.С.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AB1DB336-A09C-4193-B2DE-E524BB2B95B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916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F85F506-F4C3-4DA1-A9BB-F6BD5E5F5467}" type="datetime1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ru-RU"/>
              <a:t>Кияниця А.С.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AB1DB336-A09C-4193-B2DE-E524BB2B95B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31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34528" y="1234040"/>
            <a:ext cx="8676222" cy="3200400"/>
          </a:xfrm>
        </p:spPr>
        <p:txBody>
          <a:bodyPr>
            <a:normAutofit/>
          </a:bodyPr>
          <a:lstStyle/>
          <a:p>
            <a:r>
              <a:rPr lang="en-US" sz="6000" b="1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uk-UA" sz="6000" b="1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Реляційні </a:t>
            </a:r>
            <a:r>
              <a:rPr lang="ru-RU" sz="6000" b="1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БАЗИ ДАНИХ</a:t>
            </a:r>
            <a:endParaRPr lang="en-US" sz="6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Базы данных для граждан Украины | Информационная корпоративная служба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83" b="8995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31" y="340735"/>
            <a:ext cx="238125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292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41412" y="356313"/>
            <a:ext cx="9905998" cy="85898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СКБД </a:t>
            </a:r>
            <a:r>
              <a:rPr lang="en-US" sz="3600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Microsoft Access </a:t>
            </a:r>
            <a:b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b="1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428" y="697346"/>
            <a:ext cx="11541967" cy="259449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Однією із електронних систем керування реляційними </a:t>
            </a:r>
            <a:r>
              <a:rPr lang="uk-UA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базамии</a:t>
            </a:r>
            <a:r>
              <a:rPr lang="uk-UA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даних (СКБД) є </a:t>
            </a:r>
            <a:r>
              <a:rPr lang="en-US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Microsoft Office Access 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uk-UA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далі </a:t>
            </a:r>
            <a:r>
              <a:rPr lang="en-US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Access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). </a:t>
            </a:r>
            <a:r>
              <a:rPr lang="uk-UA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Файл </a:t>
            </a:r>
            <a:r>
              <a:rPr lang="en-US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Access 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uk-UA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розширення </a:t>
            </a:r>
            <a:r>
              <a:rPr lang="uk-UA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r>
              <a:rPr lang="en-US" sz="32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accdb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) </a:t>
            </a:r>
            <a:r>
              <a:rPr lang="uk-UA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містить таблиці, запити, форми, звіти, зв’язки, фільтри тощо. 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Знакомство с Microsoft Access. - it-black.ru">
            <a:extLst>
              <a:ext uri="{FF2B5EF4-FFF2-40B4-BE49-F238E27FC236}">
                <a16:creationId xmlns:a16="http://schemas.microsoft.com/office/drawing/2014/main" id="{E2DC6782-0008-277B-6C26-E0F748EF6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774" y="3690851"/>
            <a:ext cx="5002619" cy="281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639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41412" y="356313"/>
            <a:ext cx="9905998" cy="85898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cap="none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СКБД </a:t>
            </a:r>
            <a:r>
              <a:rPr lang="en-US" sz="3600" b="1" cap="none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Microsoft Access </a:t>
            </a:r>
            <a:br>
              <a:rPr lang="uk-UA" sz="4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b="1">
                <a:solidFill>
                  <a:schemeClr val="bg1"/>
                </a:solidFill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429" y="1979780"/>
            <a:ext cx="5772572" cy="29813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32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Таблиці</a:t>
            </a:r>
            <a:r>
              <a:rPr lang="ru-R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32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бази</a:t>
            </a:r>
            <a:r>
              <a:rPr lang="ru-R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32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даних</a:t>
            </a:r>
            <a:r>
              <a:rPr lang="ru-R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—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це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основний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елемент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СКБД,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який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містить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розподілені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за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певними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ознаками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дані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Основи розробки баз даних - Підтримка від Microsoft">
            <a:extLst>
              <a:ext uri="{FF2B5EF4-FFF2-40B4-BE49-F238E27FC236}">
                <a16:creationId xmlns:a16="http://schemas.microsoft.com/office/drawing/2014/main" id="{55727329-4ED8-0898-EE35-27BE62CA2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858" y="1489743"/>
            <a:ext cx="5679398" cy="444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139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41412" y="356313"/>
            <a:ext cx="9905998" cy="85898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СКБД </a:t>
            </a:r>
            <a:r>
              <a:rPr lang="en-US" sz="3600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Microsoft Access </a:t>
            </a:r>
            <a:b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b="1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4745" y="785804"/>
            <a:ext cx="11859064" cy="100079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На прикладі шкільного журналу </a:t>
            </a:r>
            <a:r>
              <a:rPr lang="uk-UA" sz="26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спроєктуємо</a:t>
            </a:r>
            <a:r>
              <a:rPr lang="uk-UA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спрощену електронну БД з назвою «Інформатика», в якій відслідковуватимемо успішність групи учнів з інформатики 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0851B7-692F-6BDA-99F0-849C1228E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7213" y="2578345"/>
            <a:ext cx="7929908" cy="3131593"/>
          </a:xfrm>
          <a:prstGeom prst="rect">
            <a:avLst/>
          </a:prstGeom>
        </p:spPr>
      </p:pic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id="{671C5196-8577-2954-051C-644842DC19CC}"/>
              </a:ext>
            </a:extLst>
          </p:cNvPr>
          <p:cNvSpPr/>
          <p:nvPr/>
        </p:nvSpPr>
        <p:spPr>
          <a:xfrm>
            <a:off x="164879" y="2578345"/>
            <a:ext cx="3806482" cy="313159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Зрозуміло, що потрібно буде встановити зв’язок таблиць, оскільки в таблиці </a:t>
            </a:r>
            <a:r>
              <a:rPr lang="uk-UA" sz="2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Успішність </a:t>
            </a:r>
            <a:r>
              <a:rPr lang="uk-UA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відсутні прізвища учнів. 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533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41413" y="267855"/>
            <a:ext cx="9905998" cy="85898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Створення порожньої бази даних </a:t>
            </a:r>
            <a:br>
              <a:rPr lang="uk-UA" b="1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8580" y="802526"/>
            <a:ext cx="11541967" cy="217167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Електронну БД </a:t>
            </a:r>
            <a:r>
              <a:rPr lang="en-US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Access </a:t>
            </a:r>
            <a:r>
              <a:rPr lang="uk-UA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можна створити на основі шаблону або вручну на основі порожніх таблиць. Розглянемо алгоритм створення порожньої електронної реляційної БД </a:t>
            </a:r>
            <a:r>
              <a:rPr lang="en-US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Access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uk-UA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Для створення порожньої електронної реляційної БД </a:t>
            </a:r>
            <a:r>
              <a:rPr lang="en-US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Access </a:t>
            </a:r>
            <a:r>
              <a:rPr lang="uk-UA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потрібно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4">
            <a:extLst>
              <a:ext uri="{FF2B5EF4-FFF2-40B4-BE49-F238E27FC236}">
                <a16:creationId xmlns:a16="http://schemas.microsoft.com/office/drawing/2014/main" id="{7D59E90A-2169-4A59-01FB-76AAA7FB3504}"/>
              </a:ext>
            </a:extLst>
          </p:cNvPr>
          <p:cNvSpPr/>
          <p:nvPr/>
        </p:nvSpPr>
        <p:spPr>
          <a:xfrm>
            <a:off x="298580" y="3105445"/>
            <a:ext cx="6611944" cy="7783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AutoNum type="arabicParenR"/>
            </a:pPr>
            <a:r>
              <a:rPr lang="uk-UA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запустити СКБД </a:t>
            </a:r>
            <a:r>
              <a:rPr lang="en-US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Access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  <a:r>
              <a:rPr lang="uk-UA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EDFF354-CA56-F77C-D441-33229ABA8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2759" y="3026686"/>
            <a:ext cx="1057275" cy="1019175"/>
          </a:xfrm>
          <a:prstGeom prst="rect">
            <a:avLst/>
          </a:prstGeom>
        </p:spPr>
      </p:pic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id="{6AE94960-2BC6-60B3-D148-116AD67B58D5}"/>
              </a:ext>
            </a:extLst>
          </p:cNvPr>
          <p:cNvSpPr/>
          <p:nvPr/>
        </p:nvSpPr>
        <p:spPr>
          <a:xfrm>
            <a:off x="298580" y="5025683"/>
            <a:ext cx="6611944" cy="116410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2) вибрати Пуста настільна база даних (або Пуста база даних)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7A11335-F135-4844-8B8E-A17EACBEB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1009" y="4226979"/>
            <a:ext cx="4642411" cy="239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311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41413" y="267855"/>
            <a:ext cx="9905998" cy="85898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Створення порожньої бази даних </a:t>
            </a:r>
            <a:br>
              <a:rPr lang="uk-UA" b="1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8580" y="802526"/>
            <a:ext cx="11541967" cy="281287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3) у вікні, що з’явиться, ввести назву створюваної БД (у нас: </a:t>
            </a:r>
            <a:r>
              <a:rPr lang="uk-UA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Інформатика</a:t>
            </a:r>
            <a:r>
              <a:rPr lang="uk-UA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); </a:t>
            </a:r>
          </a:p>
          <a:p>
            <a:pPr algn="just"/>
            <a:r>
              <a:rPr lang="uk-UA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4) за необхідності кнопкою </a:t>
            </a:r>
            <a:r>
              <a:rPr lang="uk-UA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Знайти розташування для бази даних </a:t>
            </a:r>
            <a:r>
              <a:rPr lang="uk-UA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змінити розташування файлу БД;</a:t>
            </a:r>
          </a:p>
          <a:p>
            <a:pPr algn="just"/>
            <a:r>
              <a:rPr lang="uk-UA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5) клацнути значок </a:t>
            </a:r>
            <a:r>
              <a:rPr lang="uk-UA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Створити</a:t>
            </a:r>
            <a:r>
              <a:rPr lang="uk-UA" sz="32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01FF0C5-7DFD-55F1-D058-5A2CDF2A8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123" y="3799669"/>
            <a:ext cx="6232520" cy="276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876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41413" y="267855"/>
            <a:ext cx="9905998" cy="85898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Створення порожньої бази даних </a:t>
            </a:r>
            <a:br>
              <a:rPr lang="uk-UA" b="1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8580" y="802526"/>
            <a:ext cx="11743365" cy="168745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У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створеній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БД автоматично буде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збережено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порожню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таблицю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Таблиця</a:t>
            </a:r>
            <a:r>
              <a:rPr lang="ru-RU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1</a:t>
            </a:r>
            <a:r>
              <a:rPr lang="ru-RU" sz="2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яка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міститиме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єдине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поле з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ім’ям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Ідентифікатор</a:t>
            </a:r>
            <a:r>
              <a:rPr lang="ru-RU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algn="just"/>
            <a:r>
              <a:rPr lang="uk-UA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Пригадаємо основні елементи інтерфейсу офісних додатків на прикладі додатку </a:t>
            </a:r>
            <a:r>
              <a:rPr lang="en-US" sz="2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Acces</a:t>
            </a:r>
            <a:r>
              <a:rPr lang="en-US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53642AC-F6F5-5518-4426-8A076CC01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008" y="2647524"/>
            <a:ext cx="8168499" cy="394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411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41413" y="267855"/>
            <a:ext cx="9905998" cy="85898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900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Створення таблиць </a:t>
            </a:r>
            <a:br>
              <a:rPr lang="uk-UA" b="1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0633" y="975781"/>
            <a:ext cx="11771696" cy="137278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Для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створення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нової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таблиці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вкладці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СТВОРЕННЯ 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у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групі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Таблиці</a:t>
            </a:r>
            <a:r>
              <a:rPr lang="ru-RU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обирають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значок </a:t>
            </a:r>
            <a:r>
              <a:rPr lang="ru-RU" sz="2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Таблиця</a:t>
            </a:r>
            <a:r>
              <a:rPr lang="ru-RU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або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Конструктор </a:t>
            </a:r>
            <a:r>
              <a:rPr lang="ru-RU" sz="2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таблиць</a:t>
            </a:r>
            <a:r>
              <a:rPr lang="uk-UA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20003C-4EA1-E86D-3DBD-EC4DCB28F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900" y="2609922"/>
            <a:ext cx="7912611" cy="327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577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41413" y="267855"/>
            <a:ext cx="9905998" cy="85898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900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Створення таблиць </a:t>
            </a:r>
            <a:br>
              <a:rPr lang="uk-UA" b="1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0152" y="972155"/>
            <a:ext cx="11771696" cy="172521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Кожна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таблиця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Access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може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бути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відображена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у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двох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режимах: </a:t>
            </a:r>
            <a:r>
              <a:rPr lang="ru-RU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режим конструктора 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(кнопка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або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команда </a:t>
            </a:r>
            <a:r>
              <a:rPr lang="ru-RU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Конструктор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) і </a:t>
            </a:r>
            <a:r>
              <a:rPr lang="ru-RU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режим перегляду </a:t>
            </a:r>
            <a:r>
              <a:rPr lang="ru-RU" sz="2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чи</a:t>
            </a:r>
            <a:r>
              <a:rPr lang="ru-RU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заповнення</a:t>
            </a:r>
            <a:r>
              <a:rPr lang="ru-RU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(</a:t>
            </a:r>
            <a:r>
              <a:rPr lang="ru-RU" sz="280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або</a:t>
            </a:r>
            <a:r>
              <a:rPr lang="ru-RU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Режим </a:t>
            </a:r>
            <a:r>
              <a:rPr lang="ru-RU" sz="2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таблиці</a:t>
            </a:r>
            <a:r>
              <a:rPr lang="ru-RU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)  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подвійне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клацання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назві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таблиці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або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команда контекстного меню </a:t>
            </a:r>
            <a:r>
              <a:rPr lang="ru-RU" sz="2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Відкрити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). 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F9B2ABF-A3FA-88DE-A116-6E2839C55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013" y="3168272"/>
            <a:ext cx="5204427" cy="250806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835041C-6767-BA5B-E051-ED0DA8FF4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0547" y="3201429"/>
            <a:ext cx="5915440" cy="247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429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41413" y="267855"/>
            <a:ext cx="9905998" cy="85898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900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Створення таблиць </a:t>
            </a:r>
            <a:br>
              <a:rPr lang="uk-UA" b="1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0152" y="972155"/>
            <a:ext cx="11771696" cy="172521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Зміну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режиму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відображення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таблиці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зручно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робити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кнопкою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Режим (</a:t>
            </a:r>
            <a:r>
              <a:rPr lang="ru-RU" sz="32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або</a:t>
            </a:r>
            <a:r>
              <a:rPr lang="ru-R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кнопка </a:t>
            </a:r>
            <a:r>
              <a:rPr lang="ru-RU" sz="32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Подання</a:t>
            </a:r>
            <a:r>
              <a:rPr lang="ru-R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вкладці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ОСНОВНЕ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зліва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A342D3-85F4-DBC0-F6C6-53A7278FC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236" y="3152170"/>
            <a:ext cx="9782175" cy="2733675"/>
          </a:xfrm>
          <a:prstGeom prst="rect">
            <a:avLst/>
          </a:prstGeom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EC1FE53B-AE49-B5A9-C693-45E8C6DFCFCF}"/>
              </a:ext>
            </a:extLst>
          </p:cNvPr>
          <p:cNvSpPr/>
          <p:nvPr/>
        </p:nvSpPr>
        <p:spPr>
          <a:xfrm>
            <a:off x="1278384" y="3675355"/>
            <a:ext cx="630315" cy="7457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411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41413" y="267855"/>
            <a:ext cx="9905998" cy="85898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900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Створення таблиць </a:t>
            </a:r>
            <a:br>
              <a:rPr lang="uk-UA" b="1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0152" y="972155"/>
            <a:ext cx="11771696" cy="9913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За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допомогою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контекстного меню вкладки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таблиці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можна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зберегти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зміни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внесені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у структуру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таблиці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6D05C99-2B80-E00C-FB38-D4397661A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441" y="2341761"/>
            <a:ext cx="7548004" cy="3991662"/>
          </a:xfrm>
          <a:prstGeom prst="rect">
            <a:avLst/>
          </a:prstGeom>
        </p:spPr>
      </p:pic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id="{CD7A8477-6638-6843-515A-D9340BFEC1C2}"/>
              </a:ext>
            </a:extLst>
          </p:cNvPr>
          <p:cNvSpPr/>
          <p:nvPr/>
        </p:nvSpPr>
        <p:spPr>
          <a:xfrm>
            <a:off x="210152" y="2823024"/>
            <a:ext cx="3899835" cy="32216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Таблиця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створена в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режимі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Конструктор </a:t>
            </a:r>
            <a:r>
              <a:rPr lang="ru-RU" sz="2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таблиць</a:t>
            </a:r>
            <a:r>
              <a:rPr lang="ru-RU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не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містить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жодного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поля, тому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її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не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можна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зберегти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доки не буде створено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хоча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б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одне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поле 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096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267855"/>
            <a:ext cx="9905998" cy="85898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Поняття бази даних</a:t>
            </a:r>
            <a:br>
              <a:rPr lang="uk-UA" b="1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2593" y="1535842"/>
            <a:ext cx="5541819" cy="384232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Роботу з БД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можна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поділити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2800" b="1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професійну</a:t>
            </a:r>
            <a:r>
              <a:rPr lang="ru-RU" sz="2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проєктування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конструювання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тощо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) і </a:t>
            </a:r>
            <a:r>
              <a:rPr lang="ru-RU" sz="2800" b="1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користувацьку</a:t>
            </a:r>
            <a:r>
              <a:rPr lang="ru-RU" sz="2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заповненния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упорядкування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пошук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використання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даних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тощо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). </a:t>
            </a:r>
            <a:r>
              <a:rPr lang="uk-UA" sz="2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Курс бази даних MS SQL Server | Навчальний центр Інновацій">
            <a:extLst>
              <a:ext uri="{FF2B5EF4-FFF2-40B4-BE49-F238E27FC236}">
                <a16:creationId xmlns:a16="http://schemas.microsoft.com/office/drawing/2014/main" id="{72E7F43A-A2C8-3E6C-50FE-D55D9FE37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176" y="968229"/>
            <a:ext cx="4293504" cy="248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BF8024D-B147-87D4-FFB7-9AAFC03E7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3507" y="3686194"/>
            <a:ext cx="3683904" cy="267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8800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41413" y="267855"/>
            <a:ext cx="9905998" cy="85898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900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Створення таблиць </a:t>
            </a:r>
            <a:br>
              <a:rPr lang="uk-UA" b="1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id="{CD7A8477-6638-6843-515A-D9340BFEC1C2}"/>
              </a:ext>
            </a:extLst>
          </p:cNvPr>
          <p:cNvSpPr/>
          <p:nvPr/>
        </p:nvSpPr>
        <p:spPr>
          <a:xfrm>
            <a:off x="210151" y="928196"/>
            <a:ext cx="11869553" cy="261390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Імена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збережених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таблиць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відображаються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зліва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в </a:t>
            </a:r>
            <a:r>
              <a:rPr lang="ru-RU" sz="2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Області</a:t>
            </a:r>
            <a:r>
              <a:rPr lang="ru-RU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переходів</a:t>
            </a:r>
            <a:r>
              <a:rPr lang="ru-RU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у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полі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Усі</a:t>
            </a:r>
            <a:r>
              <a:rPr lang="ru-RU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об’єкти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Таблиці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можна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перейменовувати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за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допомогою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контекстного меню значка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таблиці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в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полі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Усі</a:t>
            </a:r>
            <a:r>
              <a:rPr lang="ru-RU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об’єкти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Назви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таблиць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не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можуть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містити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лапки (“).  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5EA0E9-8815-02CA-41BF-9AD336291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195" y="3745236"/>
            <a:ext cx="6333424" cy="293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0751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41413" y="267855"/>
            <a:ext cx="9905998" cy="85898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600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Створення полів у таблицях </a:t>
            </a:r>
            <a:br>
              <a:rPr lang="uk-UA" b="1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0633" y="1107586"/>
            <a:ext cx="11771696" cy="121877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Наступним кроком конструювання таблиці є створення її полів. У режимі конструктора в рядки вписують імена полів (стовпець </a:t>
            </a:r>
            <a:r>
              <a:rPr lang="uk-UA" sz="2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Імя</a:t>
            </a:r>
            <a:r>
              <a:rPr lang="uk-UA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поля</a:t>
            </a:r>
            <a:r>
              <a:rPr lang="uk-UA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). </a:t>
            </a:r>
          </a:p>
        </p:txBody>
      </p:sp>
      <p:sp>
        <p:nvSpPr>
          <p:cNvPr id="2" name="Прямоугольник 4">
            <a:extLst>
              <a:ext uri="{FF2B5EF4-FFF2-40B4-BE49-F238E27FC236}">
                <a16:creationId xmlns:a16="http://schemas.microsoft.com/office/drawing/2014/main" id="{A768B2B8-8366-8E9B-22DD-BD8D835DF58B}"/>
              </a:ext>
            </a:extLst>
          </p:cNvPr>
          <p:cNvSpPr/>
          <p:nvPr/>
        </p:nvSpPr>
        <p:spPr>
          <a:xfrm>
            <a:off x="460299" y="2730989"/>
            <a:ext cx="5778367" cy="28085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Імена полів </a:t>
            </a:r>
            <a:r>
              <a:rPr lang="uk-UA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НЕ </a:t>
            </a:r>
            <a:r>
              <a:rPr lang="uk-UA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можуть: </a:t>
            </a:r>
          </a:p>
          <a:p>
            <a:r>
              <a:rPr lang="uk-UA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бути довшими за 64 символи; </a:t>
            </a:r>
          </a:p>
          <a:p>
            <a:r>
              <a:rPr lang="uk-UA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починатись із пробілу;</a:t>
            </a:r>
          </a:p>
          <a:p>
            <a:r>
              <a:rPr lang="uk-UA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містити крапку (.), знак оклику (!), апостроф (’), квадратні дужки ([]); </a:t>
            </a:r>
          </a:p>
          <a:p>
            <a:r>
              <a:rPr lang="uk-UA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містити керуючі символи (значення 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ASCII </a:t>
            </a:r>
            <a:r>
              <a:rPr lang="uk-UA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від 0 до 31). 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DD27AB0-8B3E-FEE4-81AA-72B25D6C7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154" y="2730989"/>
            <a:ext cx="5591175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4778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41413" y="267855"/>
            <a:ext cx="9905998" cy="85898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600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Створення полів у таблицях </a:t>
            </a:r>
            <a:br>
              <a:rPr lang="uk-UA" b="1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2" name="Прямоугольник 4">
            <a:extLst>
              <a:ext uri="{FF2B5EF4-FFF2-40B4-BE49-F238E27FC236}">
                <a16:creationId xmlns:a16="http://schemas.microsoft.com/office/drawing/2014/main" id="{A768B2B8-8366-8E9B-22DD-BD8D835DF58B}"/>
              </a:ext>
            </a:extLst>
          </p:cNvPr>
          <p:cNvSpPr/>
          <p:nvPr/>
        </p:nvSpPr>
        <p:spPr>
          <a:xfrm>
            <a:off x="439553" y="1943686"/>
            <a:ext cx="6221129" cy="34840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За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допомогою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контекстного меню поля в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режимі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конструктора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можна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додавати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поля (рядки),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видаляти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їх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перейменовувати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тощо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Контекстне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меню поля в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режимі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конструктора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викликається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клаціанням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правої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кнопки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миші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будь-де в рядку поля 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5B8DC08-D321-B9FD-0345-813C02FB7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5086" y="2046320"/>
            <a:ext cx="3362325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410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41413" y="267855"/>
            <a:ext cx="9905998" cy="85898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300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Типи даних </a:t>
            </a:r>
            <a:br>
              <a:rPr lang="uk-UA" b="1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6511" y="697346"/>
            <a:ext cx="11771696" cy="19599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За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замовчуванням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у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режимі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конструктора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усім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даним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надається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один і той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самий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тип: </a:t>
            </a:r>
            <a:r>
              <a:rPr lang="ru-RU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Короткий текст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Але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це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незручно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оскільки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може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виникати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необхідність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наприклад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проведення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арифметичних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операцій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над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числовими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даними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порівняння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віку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за датами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народження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тощо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4">
            <a:extLst>
              <a:ext uri="{FF2B5EF4-FFF2-40B4-BE49-F238E27FC236}">
                <a16:creationId xmlns:a16="http://schemas.microsoft.com/office/drawing/2014/main" id="{2917BAFA-2D8F-8DFC-4EA5-AA2C0E15F1D1}"/>
              </a:ext>
            </a:extLst>
          </p:cNvPr>
          <p:cNvSpPr/>
          <p:nvPr/>
        </p:nvSpPr>
        <p:spPr>
          <a:xfrm>
            <a:off x="346511" y="3011541"/>
            <a:ext cx="4873575" cy="31611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У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режимі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конструктора справа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можна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вибрати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зі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списку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найоптимальніший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тип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даних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Опис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типів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даних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можна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отримати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скориставшись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довідкою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(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клавіша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F1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або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кнопка </a:t>
            </a:r>
            <a:r>
              <a:rPr lang="ru-RU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). 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561111F-2DC8-2E56-B8B9-D31245E71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0322" y="2890517"/>
            <a:ext cx="4245593" cy="369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6934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41413" y="267855"/>
            <a:ext cx="9905998" cy="85898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300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Типи даних </a:t>
            </a:r>
            <a:br>
              <a:rPr lang="uk-UA" b="1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6511" y="697347"/>
            <a:ext cx="11771696" cy="8589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Ознайомимося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з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деякими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типами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даних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які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стануть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нам у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пригоді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час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створення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БД.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Розглянемо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таблицю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Групувати 9">
            <a:extLst>
              <a:ext uri="{FF2B5EF4-FFF2-40B4-BE49-F238E27FC236}">
                <a16:creationId xmlns:a16="http://schemas.microsoft.com/office/drawing/2014/main" id="{3C84C600-8185-4CDE-001E-72F47F6041A2}"/>
              </a:ext>
            </a:extLst>
          </p:cNvPr>
          <p:cNvGrpSpPr/>
          <p:nvPr/>
        </p:nvGrpSpPr>
        <p:grpSpPr>
          <a:xfrm>
            <a:off x="1254558" y="1742032"/>
            <a:ext cx="9792853" cy="3565579"/>
            <a:chOff x="833437" y="2586037"/>
            <a:chExt cx="10525125" cy="3781425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C201ACCE-2052-A28F-50CC-00C46E4FBE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3437" y="2586037"/>
              <a:ext cx="10525125" cy="1685925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8E0CCCB5-1A5A-38CE-2C95-7DECC06B6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2487" y="4243387"/>
              <a:ext cx="10506075" cy="2124075"/>
            </a:xfrm>
            <a:prstGeom prst="rect">
              <a:avLst/>
            </a:prstGeom>
          </p:spPr>
        </p:pic>
      </p:grpSp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id="{225FE40A-6EF9-9D49-335F-CFB1D7A29523}"/>
              </a:ext>
            </a:extLst>
          </p:cNvPr>
          <p:cNvSpPr/>
          <p:nvPr/>
        </p:nvSpPr>
        <p:spPr>
          <a:xfrm>
            <a:off x="208564" y="5515276"/>
            <a:ext cx="11771696" cy="111629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час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заповнення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таблиці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в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полі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яке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має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тип </a:t>
            </a:r>
            <a:r>
              <a:rPr lang="ru-RU" sz="24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Автонумерація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числа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з’являються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автоматично,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щоразу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збільшуючись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1.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Проте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в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разі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вилучення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записів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їхні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номери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повторно не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використовуються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3042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41413" y="267855"/>
            <a:ext cx="9905998" cy="85898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300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Типи даних </a:t>
            </a:r>
            <a:br>
              <a:rPr lang="uk-UA" b="1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5760" y="1306385"/>
            <a:ext cx="4312118" cy="449730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Обрання оптимальних типів даних дозволяє заощадити ресурси обчислювальної системи та сприяє більш швидкому і гнучкому пошуку і опрацюванню даних у БД. 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A587F33-839E-C172-DBCD-687D31B89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725" y="882531"/>
            <a:ext cx="6005708" cy="534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583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4656" y="1143566"/>
            <a:ext cx="11197652" cy="53631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1. Як називаються рядки і стовпці таблиць реляційної бази даних? </a:t>
            </a:r>
          </a:p>
          <a:p>
            <a:r>
              <a:rPr lang="uk-UA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2. Перелічіть кроки </a:t>
            </a:r>
            <a:r>
              <a:rPr lang="uk-UA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проєктування</a:t>
            </a:r>
            <a:r>
              <a:rPr lang="uk-UA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реляційної бази даних. </a:t>
            </a:r>
          </a:p>
          <a:p>
            <a:r>
              <a:rPr lang="uk-UA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3. Що називають моделлю </a:t>
            </a:r>
            <a:r>
              <a:rPr lang="uk-UA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сутність — зв’язок </a:t>
            </a:r>
            <a:r>
              <a:rPr lang="uk-UA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бази даних? Наведіть приклади </a:t>
            </a:r>
            <a:r>
              <a:rPr lang="uk-UA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зв’язків</a:t>
            </a:r>
            <a:r>
              <a:rPr lang="uk-UA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сутностей. </a:t>
            </a:r>
          </a:p>
          <a:p>
            <a:r>
              <a:rPr lang="uk-UA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4. У чому відмінність опрацювання таблиць у режимі </a:t>
            </a:r>
            <a:r>
              <a:rPr lang="uk-UA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Таблиця </a:t>
            </a:r>
            <a:r>
              <a:rPr lang="uk-UA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і в режимі </a:t>
            </a:r>
            <a:r>
              <a:rPr lang="uk-UA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Конструктор таблиць</a:t>
            </a:r>
            <a:r>
              <a:rPr lang="uk-UA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? </a:t>
            </a:r>
          </a:p>
          <a:p>
            <a:r>
              <a:rPr lang="uk-UA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5. Чому порожню таблицю СКБД </a:t>
            </a:r>
            <a:r>
              <a:rPr lang="en-US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Access </a:t>
            </a:r>
            <a:r>
              <a:rPr lang="uk-UA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можна назвати «порожньою» лише умовно? </a:t>
            </a:r>
          </a:p>
          <a:p>
            <a:r>
              <a:rPr lang="uk-UA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6. Опишіть призначення кількох відомих вам типів даних СКБД </a:t>
            </a:r>
            <a:r>
              <a:rPr lang="en-US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Access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uk-UA" sz="2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41413" y="267855"/>
            <a:ext cx="9905998" cy="637309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Питання для самоконтролю</a:t>
            </a:r>
          </a:p>
        </p:txBody>
      </p:sp>
    </p:spTree>
    <p:extLst>
      <p:ext uri="{BB962C8B-B14F-4D97-AF65-F5344CB8AC3E}">
        <p14:creationId xmlns:p14="http://schemas.microsoft.com/office/powerpoint/2010/main" val="17981315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0277" y="905165"/>
            <a:ext cx="11197652" cy="15781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Параграф 23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129-135) прочитати та законспектувати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Вправа 23 </a:t>
            </a:r>
            <a:r>
              <a:rPr lang="en-US" sz="32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ru-RU" sz="320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стор</a:t>
            </a:r>
            <a:r>
              <a:rPr lang="ru-RU" sz="32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135)</a:t>
            </a:r>
            <a:endParaRPr lang="en-US" sz="320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uk-UA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Виконати </a:t>
            </a:r>
            <a:r>
              <a:rPr lang="uk-UA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проєктування</a:t>
            </a:r>
            <a:r>
              <a:rPr lang="uk-UA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та створення порожньої бази даних. 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41413" y="267855"/>
            <a:ext cx="9905998" cy="637309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Домашнє завдання</a:t>
            </a:r>
          </a:p>
        </p:txBody>
      </p:sp>
      <p:sp>
        <p:nvSpPr>
          <p:cNvPr id="2" name="Прямоугольник 3">
            <a:extLst>
              <a:ext uri="{FF2B5EF4-FFF2-40B4-BE49-F238E27FC236}">
                <a16:creationId xmlns:a16="http://schemas.microsoft.com/office/drawing/2014/main" id="{86A17156-D8FF-7BB3-FEE9-7F640D690378}"/>
              </a:ext>
            </a:extLst>
          </p:cNvPr>
          <p:cNvSpPr/>
          <p:nvPr/>
        </p:nvSpPr>
        <p:spPr>
          <a:xfrm>
            <a:off x="380277" y="2753214"/>
            <a:ext cx="5510385" cy="362833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arenR"/>
            </a:pPr>
            <a:r>
              <a:rPr lang="uk-UA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Запустіть СКБД 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Access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uk-UA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uk-UA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Виберіть створення </a:t>
            </a:r>
            <a:r>
              <a:rPr lang="uk-UA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Пустої бази даних</a:t>
            </a:r>
            <a:r>
              <a:rPr lang="uk-UA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 marL="342900" indent="-342900">
              <a:buAutoNum type="arabicParenR"/>
            </a:pPr>
            <a:r>
              <a:rPr lang="uk-UA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Уведіть ім’я файлу </a:t>
            </a:r>
            <a:r>
              <a:rPr lang="uk-UA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Інформатика</a:t>
            </a:r>
            <a:r>
              <a:rPr lang="uk-UA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 marL="342900" indent="-342900">
              <a:buAutoNum type="arabicParenR"/>
            </a:pPr>
            <a:r>
              <a:rPr lang="uk-UA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Оберіть місце збереження БД. </a:t>
            </a:r>
          </a:p>
          <a:p>
            <a:pPr marL="342900" indent="-342900">
              <a:buAutoNum type="arabicParenR"/>
            </a:pPr>
            <a:r>
              <a:rPr lang="uk-UA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За допомогою контекстного меню таблиці </a:t>
            </a:r>
            <a:r>
              <a:rPr lang="uk-UA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Таблиця1 </a:t>
            </a:r>
            <a:r>
              <a:rPr lang="uk-UA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відкрийте її в режимі конструктора, увівши ім’я </a:t>
            </a:r>
            <a:r>
              <a:rPr lang="uk-UA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Учень</a:t>
            </a:r>
            <a:r>
              <a:rPr lang="uk-UA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marL="342900" indent="-342900">
              <a:buAutoNum type="arabicParenR"/>
            </a:pPr>
            <a:r>
              <a:rPr lang="uk-UA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Уведіть імена усіх полів таблиці </a:t>
            </a:r>
            <a:r>
              <a:rPr lang="uk-UA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Учень </a:t>
            </a:r>
            <a:r>
              <a:rPr lang="uk-UA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та оберіть для кожного поля оптимальний тип даних.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4CAC831-1099-39AC-43EF-36D1209B1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547" y="3679332"/>
            <a:ext cx="5385382" cy="139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3798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41413" y="267855"/>
            <a:ext cx="9905998" cy="637309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Домашнє завдання</a:t>
            </a:r>
          </a:p>
        </p:txBody>
      </p:sp>
      <p:sp>
        <p:nvSpPr>
          <p:cNvPr id="2" name="Прямоугольник 3">
            <a:extLst>
              <a:ext uri="{FF2B5EF4-FFF2-40B4-BE49-F238E27FC236}">
                <a16:creationId xmlns:a16="http://schemas.microsoft.com/office/drawing/2014/main" id="{86A17156-D8FF-7BB3-FEE9-7F640D690378}"/>
              </a:ext>
            </a:extLst>
          </p:cNvPr>
          <p:cNvSpPr/>
          <p:nvPr/>
        </p:nvSpPr>
        <p:spPr>
          <a:xfrm>
            <a:off x="466725" y="905165"/>
            <a:ext cx="6600825" cy="33460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7) За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допомогою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контекстного меню вкладки </a:t>
            </a:r>
            <a:r>
              <a:rPr lang="ru-RU" sz="1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Учень</a:t>
            </a:r>
            <a:r>
              <a:rPr lang="ru-R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збережіть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зміни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та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закрийте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вкладку. </a:t>
            </a:r>
          </a:p>
          <a:p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8) У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режимі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конструктора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створіть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іще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одну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порожню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таблицю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9)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Уведіть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імена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усіх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полів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нової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таблиці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та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оберіть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для кожного поля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відповідний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тип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даних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10)</a:t>
            </a:r>
            <a:r>
              <a:rPr lang="uk-UA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Збережіть зміни, давши ім’я таблиці </a:t>
            </a:r>
            <a:r>
              <a:rPr lang="uk-UA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Успішність</a:t>
            </a:r>
            <a:r>
              <a:rPr lang="uk-UA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У діалоговому вікні щодо створення первинного ключа натисніть кнопку </a:t>
            </a:r>
            <a:r>
              <a:rPr lang="uk-UA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Ні</a:t>
            </a:r>
            <a:r>
              <a:rPr lang="uk-UA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11)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Закрийте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вкладку </a:t>
            </a:r>
            <a:r>
              <a:rPr lang="ru-RU" sz="1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Успішність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12)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Закрийте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вікно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СУБД </a:t>
            </a:r>
            <a:r>
              <a:rPr lang="ru-R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Access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При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додаткових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запитах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збереження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чи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закриття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таблиць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відповідайте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Так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474A02-5593-920E-550B-CB882642C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7669" y="1453123"/>
            <a:ext cx="4297606" cy="374495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9B01925-D50A-EB89-2BF9-0E26CE49D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717" y="4493227"/>
            <a:ext cx="5787640" cy="202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99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267855"/>
            <a:ext cx="9905998" cy="85898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Структура реляційної бази даних</a:t>
            </a:r>
            <a:br>
              <a:rPr lang="uk-UA" b="1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7081" y="1317966"/>
            <a:ext cx="11173492" cy="12327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Реляційна БД </a:t>
            </a:r>
            <a:r>
              <a:rPr lang="uk-UA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являє собою сукупність зв’язаних таблиць, що містять інформацію про об’єкти певного виду.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34637B90-E00B-12D8-5DDA-100C3615B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090" y="2895030"/>
            <a:ext cx="7117293" cy="3403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336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267855"/>
            <a:ext cx="9905998" cy="85898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Структура реляційної бази даних</a:t>
            </a:r>
            <a:br>
              <a:rPr lang="uk-UA" b="1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4457" y="1126837"/>
            <a:ext cx="11376810" cy="193125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8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Рядок</a:t>
            </a:r>
            <a:r>
              <a:rPr lang="uk-UA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таблиці містить дані про один об’єкт (наприклад, про людину, автомобіль тощо), а стовпці таблиці містять різні характеристики цих об’єктів — </a:t>
            </a:r>
            <a:r>
              <a:rPr lang="uk-UA" sz="28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атрибути</a:t>
            </a:r>
            <a:r>
              <a:rPr lang="uk-UA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(наприклад, прізвище, ім’я, дату народження, номер двигуна тощо).</a:t>
            </a:r>
            <a:r>
              <a:rPr lang="uk-UA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5D4414B-6410-25E2-034D-DFCC1E6D4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001" y="3794237"/>
            <a:ext cx="6183651" cy="279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161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41413" y="267855"/>
            <a:ext cx="9905998" cy="85898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Структура реляційної бази даних</a:t>
            </a:r>
            <a:br>
              <a:rPr lang="uk-UA" b="1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2274" y="824311"/>
            <a:ext cx="11640519" cy="10044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У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таблицях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реляційної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БД рядки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називають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32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записами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а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стовпці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— </a:t>
            </a:r>
            <a:r>
              <a:rPr lang="ru-R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полями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C934ED-1AE8-6A86-9800-EB2CDE1B4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586" y="2638474"/>
            <a:ext cx="7165302" cy="3121082"/>
          </a:xfrm>
          <a:prstGeom prst="rect">
            <a:avLst/>
          </a:prstGeom>
        </p:spPr>
      </p:pic>
      <p:sp>
        <p:nvSpPr>
          <p:cNvPr id="9" name="Прямоугольник 3">
            <a:extLst>
              <a:ext uri="{FF2B5EF4-FFF2-40B4-BE49-F238E27FC236}">
                <a16:creationId xmlns:a16="http://schemas.microsoft.com/office/drawing/2014/main" id="{B010BEAD-78DD-4078-039C-0314277FC457}"/>
              </a:ext>
            </a:extLst>
          </p:cNvPr>
          <p:cNvSpPr/>
          <p:nvPr/>
        </p:nvSpPr>
        <p:spPr>
          <a:xfrm>
            <a:off x="162274" y="2607994"/>
            <a:ext cx="4367524" cy="315156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Поле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реляційної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БД (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стовпець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)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містить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дані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одного типу. </a:t>
            </a:r>
            <a:r>
              <a:rPr lang="ru-RU" sz="2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Записи 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стовпці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)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містят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сукупну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інформацію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про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певний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об’єкт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502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41413" y="267855"/>
            <a:ext cx="9905998" cy="85898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Структура реляційної бази даних</a:t>
            </a:r>
            <a:br>
              <a:rPr lang="uk-UA" b="1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8812" y="1296927"/>
            <a:ext cx="5683347" cy="448489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Навіть порожня структурована БД містить певну інформацію про імена полів, опис типів даних тощо. </a:t>
            </a:r>
          </a:p>
          <a:p>
            <a:pPr algn="just"/>
            <a:r>
              <a:rPr lang="uk-UA" sz="32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Структура</a:t>
            </a:r>
            <a:r>
              <a:rPr lang="uk-UA" sz="32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uk-UA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реляційної БД визначає зв’язки між таблицями і можливі типи та властивості даних у них.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53986298-0554-EEE7-0DED-5DC8C21D4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606" y="2101717"/>
            <a:ext cx="6012582" cy="2875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8920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41413" y="267855"/>
            <a:ext cx="9905998" cy="85898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Проектування реляційної бази даних</a:t>
            </a:r>
            <a:br>
              <a:rPr lang="uk-UA" b="1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2" name="Прямоугольник 4">
            <a:extLst>
              <a:ext uri="{FF2B5EF4-FFF2-40B4-BE49-F238E27FC236}">
                <a16:creationId xmlns:a16="http://schemas.microsoft.com/office/drawing/2014/main" id="{86825C2E-6CB6-3910-CD23-A392A0270618}"/>
              </a:ext>
            </a:extLst>
          </p:cNvPr>
          <p:cNvSpPr/>
          <p:nvPr/>
        </p:nvSpPr>
        <p:spPr>
          <a:xfrm>
            <a:off x="397359" y="1976091"/>
            <a:ext cx="11517975" cy="29058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2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Проєктування</a:t>
            </a:r>
            <a:r>
              <a:rPr lang="uk-UA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БД </a:t>
            </a:r>
            <a:r>
              <a:rPr lang="uk-UA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починається з визначення її структури за такими кроками: </a:t>
            </a:r>
          </a:p>
          <a:p>
            <a:pPr marL="514350" indent="-514350">
              <a:buAutoNum type="arabicParenR"/>
            </a:pPr>
            <a:r>
              <a:rPr lang="uk-UA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визначається перелік даних, які будуть зберігатися;</a:t>
            </a:r>
          </a:p>
          <a:p>
            <a:pPr marL="514350" indent="-514350">
              <a:buAutoNum type="arabicParenR"/>
            </a:pPr>
            <a:r>
              <a:rPr lang="uk-UA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визначається кількість і вміст таблиць для зберігання даних;</a:t>
            </a:r>
          </a:p>
          <a:p>
            <a:pPr marL="514350" indent="-514350">
              <a:buAutoNum type="arabicParenR"/>
            </a:pPr>
            <a:r>
              <a:rPr lang="uk-UA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визначаються для кожної з таблиць назви полів, їх тип, властивість тощо.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845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41413" y="267855"/>
            <a:ext cx="9905998" cy="85898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Проектування реляційної бази даних</a:t>
            </a:r>
            <a:br>
              <a:rPr lang="uk-UA" b="1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2" name="Прямоугольник 4">
            <a:extLst>
              <a:ext uri="{FF2B5EF4-FFF2-40B4-BE49-F238E27FC236}">
                <a16:creationId xmlns:a16="http://schemas.microsoft.com/office/drawing/2014/main" id="{86825C2E-6CB6-3910-CD23-A392A0270618}"/>
              </a:ext>
            </a:extLst>
          </p:cNvPr>
          <p:cNvSpPr/>
          <p:nvPr/>
        </p:nvSpPr>
        <p:spPr>
          <a:xfrm>
            <a:off x="335424" y="904905"/>
            <a:ext cx="11517975" cy="195502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Прикладом не зовсім </a:t>
            </a:r>
            <a:r>
              <a:rPr lang="uk-UA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раціональнї</a:t>
            </a:r>
            <a:r>
              <a:rPr lang="uk-UA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«бази даних» може бути класний журнал, у якому на кожній сторінці повторюються прізвище та ім’я учня. Уникнути повторювань можна, «зв’язавши» таблиці з оцінками із таблицею з прізвищами.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D8B265-D00A-7BC4-1733-D26C1138B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7412" y="3429000"/>
            <a:ext cx="6155987" cy="2632494"/>
          </a:xfrm>
          <a:prstGeom prst="rect">
            <a:avLst/>
          </a:prstGeom>
        </p:spPr>
      </p:pic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id="{D83C5B4A-4C8E-E48C-2FBC-CC5FBC5F7C89}"/>
              </a:ext>
            </a:extLst>
          </p:cNvPr>
          <p:cNvSpPr/>
          <p:nvPr/>
        </p:nvSpPr>
        <p:spPr>
          <a:xfrm>
            <a:off x="335424" y="3095625"/>
            <a:ext cx="4862389" cy="34945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Для цього частину сторінок можна обрізати так, щоби було видно список учнів на першій сторінці Але зазвичай цього не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роблять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оскільки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клас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може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ділитись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групи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учні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можуть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вибувати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або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прибувати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з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інших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шкіл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тощо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733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41413" y="267855"/>
            <a:ext cx="9905998" cy="85898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Проектування реляційної бази даних</a:t>
            </a:r>
            <a:br>
              <a:rPr lang="uk-UA" b="1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2" name="Прямоугольник 4">
            <a:extLst>
              <a:ext uri="{FF2B5EF4-FFF2-40B4-BE49-F238E27FC236}">
                <a16:creationId xmlns:a16="http://schemas.microsoft.com/office/drawing/2014/main" id="{86825C2E-6CB6-3910-CD23-A392A0270618}"/>
              </a:ext>
            </a:extLst>
          </p:cNvPr>
          <p:cNvSpPr/>
          <p:nvPr/>
        </p:nvSpPr>
        <p:spPr>
          <a:xfrm>
            <a:off x="337012" y="1595452"/>
            <a:ext cx="11517975" cy="36670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Повторення даних у таблицях </a:t>
            </a:r>
            <a:r>
              <a:rPr lang="uk-UA" sz="32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електронної </a:t>
            </a:r>
            <a:r>
              <a:rPr lang="uk-UA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реляційної БД знижує її надійність у цілому: помилившись під час уведення, наприклад, прізвища в одну з таблиць, під час пошуку, ми ризикуємо отримати неповну інформацію про людину. Проблем можна уникнути, застосовуючи кілька зв’язаних таблиць замість однієї великої.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0819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Сетка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Сетка</Template>
  <TotalTime>1420</TotalTime>
  <Words>1277</Words>
  <Application>Microsoft Office PowerPoint</Application>
  <PresentationFormat>Широкий екран</PresentationFormat>
  <Paragraphs>95</Paragraphs>
  <Slides>28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28</vt:i4>
      </vt:variant>
    </vt:vector>
  </HeadingPairs>
  <TitlesOfParts>
    <vt:vector size="34" baseType="lpstr">
      <vt:lpstr>Arial</vt:lpstr>
      <vt:lpstr>Arial Black</vt:lpstr>
      <vt:lpstr>Calibri</vt:lpstr>
      <vt:lpstr>Century Gothic</vt:lpstr>
      <vt:lpstr>Times New Roman</vt:lpstr>
      <vt:lpstr>Сетка</vt:lpstr>
      <vt:lpstr> Реляційні БАЗИ ДАНИХ</vt:lpstr>
      <vt:lpstr>Поняття бази даних </vt:lpstr>
      <vt:lpstr>Структура реляційної бази даних </vt:lpstr>
      <vt:lpstr>Структура реляційної бази даних </vt:lpstr>
      <vt:lpstr>Структура реляційної бази даних </vt:lpstr>
      <vt:lpstr>Структура реляційної бази даних </vt:lpstr>
      <vt:lpstr>Проектування реляційної бази даних </vt:lpstr>
      <vt:lpstr>Проектування реляційної бази даних </vt:lpstr>
      <vt:lpstr>Проектування реляційної бази даних </vt:lpstr>
      <vt:lpstr>СКБД Microsoft Access   </vt:lpstr>
      <vt:lpstr>СКБД Microsoft Access   </vt:lpstr>
      <vt:lpstr>СКБД Microsoft Access   </vt:lpstr>
      <vt:lpstr>Створення порожньої бази даних  </vt:lpstr>
      <vt:lpstr>Створення порожньої бази даних  </vt:lpstr>
      <vt:lpstr>Створення порожньої бази даних  </vt:lpstr>
      <vt:lpstr>Створення таблиць  </vt:lpstr>
      <vt:lpstr>Створення таблиць  </vt:lpstr>
      <vt:lpstr>Створення таблиць  </vt:lpstr>
      <vt:lpstr>Створення таблиць  </vt:lpstr>
      <vt:lpstr>Створення таблиць  </vt:lpstr>
      <vt:lpstr>Створення полів у таблицях  </vt:lpstr>
      <vt:lpstr>Створення полів у таблицях  </vt:lpstr>
      <vt:lpstr>Типи даних  </vt:lpstr>
      <vt:lpstr>Типи даних  </vt:lpstr>
      <vt:lpstr>Типи даних  </vt:lpstr>
      <vt:lpstr>Питання для самоконтролю</vt:lpstr>
      <vt:lpstr>Домашнє завдання</vt:lpstr>
      <vt:lpstr>Домашнє завдання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Поняття бази даних. Поняття, призначення й основні функції систем управління базами даних.</dc:title>
  <dc:creator>Пользователь Windows</dc:creator>
  <cp:lastModifiedBy>Підгорна Людмила Віталіївна</cp:lastModifiedBy>
  <cp:revision>69</cp:revision>
  <dcterms:created xsi:type="dcterms:W3CDTF">2021-01-07T16:39:50Z</dcterms:created>
  <dcterms:modified xsi:type="dcterms:W3CDTF">2023-03-27T08:14:11Z</dcterms:modified>
</cp:coreProperties>
</file>