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9252"/>
    <a:srgbClr val="EE80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8" d="100"/>
          <a:sy n="88" d="100"/>
        </p:scale>
        <p:origin x="-437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1167C-5229-4C95-889C-59976C9EB908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BA900-112F-4394-96C1-E94508FBCA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157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1167C-5229-4C95-889C-59976C9EB908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BA900-112F-4394-96C1-E94508FBCA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042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1167C-5229-4C95-889C-59976C9EB908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BA900-112F-4394-96C1-E94508FBCA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14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1167C-5229-4C95-889C-59976C9EB908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BA900-112F-4394-96C1-E94508FBCA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857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1167C-5229-4C95-889C-59976C9EB908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BA900-112F-4394-96C1-E94508FBCA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117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1167C-5229-4C95-889C-59976C9EB908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BA900-112F-4394-96C1-E94508FBCA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154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1167C-5229-4C95-889C-59976C9EB908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BA900-112F-4394-96C1-E94508FBCA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040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1167C-5229-4C95-889C-59976C9EB908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BA900-112F-4394-96C1-E94508FBCA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722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1167C-5229-4C95-889C-59976C9EB908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BA900-112F-4394-96C1-E94508FBCA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61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1167C-5229-4C95-889C-59976C9EB908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BA900-112F-4394-96C1-E94508FBCA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490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1167C-5229-4C95-889C-59976C9EB908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BA900-112F-4394-96C1-E94508FBCA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45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1167C-5229-4C95-889C-59976C9EB908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BA900-112F-4394-96C1-E94508FBCA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760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k.soringpcrepair.com/how-to-create-qr-codes-online/#_1_Creambee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naurok.com.ua/post/trendi-osviti-yak-vikoristovuvati-qr-kodi-u-navchanni" TargetMode="External"/><Relationship Id="rId2" Type="http://schemas.openxmlformats.org/officeDocument/2006/relationships/hyperlink" Target="http://teach-hub.com/scho-take-qr-kod-ta-yak-joho-vykorystovuvaty-vchytely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://popsm1.blogspot.com/2015/09/qr.html" TargetMode="External"/><Relationship Id="rId4" Type="http://schemas.openxmlformats.org/officeDocument/2006/relationships/hyperlink" Target="https://naurok.com.ua/post/6-sposobiv-vikoristannya-qr-kodiv-na-urokah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09600" y="3473678"/>
            <a:ext cx="9144000" cy="2387600"/>
          </a:xfrm>
        </p:spPr>
        <p:txBody>
          <a:bodyPr/>
          <a:lstStyle/>
          <a:p>
            <a:r>
              <a:rPr lang="ru-RU" b="1" dirty="0">
                <a:latin typeface="Comic Sans MS" panose="030F0702030302020204" pitchFamily="66" charset="0"/>
              </a:rPr>
              <a:t>QR-</a:t>
            </a:r>
            <a:r>
              <a:rPr lang="ru-RU" b="1" dirty="0" err="1">
                <a:latin typeface="Comic Sans MS" panose="030F0702030302020204" pitchFamily="66" charset="0"/>
              </a:rPr>
              <a:t>коди</a:t>
            </a:r>
            <a:r>
              <a:rPr lang="ru-RU" b="1" dirty="0">
                <a:latin typeface="Comic Sans MS" panose="030F0702030302020204" pitchFamily="66" charset="0"/>
              </a:rPr>
              <a:t> у </a:t>
            </a:r>
            <a:r>
              <a:rPr lang="ru-RU" b="1" dirty="0" err="1">
                <a:latin typeface="Comic Sans MS" panose="030F0702030302020204" pitchFamily="66" charset="0"/>
              </a:rPr>
              <a:t>навчанні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233715" y="3376842"/>
            <a:ext cx="9144000" cy="1655762"/>
          </a:xfrm>
        </p:spPr>
        <p:txBody>
          <a:bodyPr>
            <a:normAutofit/>
          </a:bodyPr>
          <a:lstStyle/>
          <a:p>
            <a:r>
              <a:rPr lang="ru-RU" sz="4000" dirty="0" err="1" smtClean="0">
                <a:latin typeface="Comic Sans MS" panose="030F0702030302020204" pitchFamily="66" charset="0"/>
              </a:rPr>
              <a:t>Інтернет</a:t>
            </a:r>
            <a:r>
              <a:rPr lang="ru-RU" sz="4000" dirty="0" smtClean="0">
                <a:latin typeface="Comic Sans MS" panose="030F0702030302020204" pitchFamily="66" charset="0"/>
              </a:rPr>
              <a:t> на </a:t>
            </a:r>
            <a:r>
              <a:rPr lang="ru-RU" sz="4000" dirty="0" err="1" smtClean="0">
                <a:latin typeface="Comic Sans MS" panose="030F0702030302020204" pitchFamily="66" charset="0"/>
              </a:rPr>
              <a:t>користь</a:t>
            </a:r>
            <a:endParaRPr lang="ru-RU" sz="40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87782" y="6211669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Comic Sans MS" panose="030F0702030302020204" pitchFamily="66" charset="0"/>
              </a:rPr>
              <a:t>Підготувала </a:t>
            </a:r>
            <a:r>
              <a:rPr lang="uk-UA" dirty="0" smtClean="0">
                <a:latin typeface="Comic Sans MS" panose="030F0702030302020204" pitchFamily="66" charset="0"/>
              </a:rPr>
              <a:t>Добряк </a:t>
            </a:r>
            <a:r>
              <a:rPr lang="uk-UA" dirty="0" smtClean="0">
                <a:latin typeface="Comic Sans MS" panose="030F0702030302020204" pitchFamily="66" charset="0"/>
              </a:rPr>
              <a:t>Людмила Василівна, вчитель інформатики Кобеляцької </a:t>
            </a:r>
            <a:r>
              <a:rPr lang="uk-UA" dirty="0" smtClean="0">
                <a:latin typeface="Comic Sans MS" panose="030F0702030302020204" pitchFamily="66" charset="0"/>
              </a:rPr>
              <a:t>гімназії № </a:t>
            </a:r>
            <a:r>
              <a:rPr lang="uk-UA" dirty="0" smtClean="0">
                <a:latin typeface="Comic Sans MS" panose="030F0702030302020204" pitchFamily="66" charset="0"/>
              </a:rPr>
              <a:t>3</a:t>
            </a:r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10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таке</a:t>
            </a:r>
            <a:r>
              <a:rPr lang="ru-RU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QR-код</a:t>
            </a:r>
            <a:r>
              <a:rPr lang="ru-RU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16025"/>
            <a:ext cx="10515600" cy="4351338"/>
          </a:xfrm>
        </p:spPr>
        <p:txBody>
          <a:bodyPr/>
          <a:lstStyle/>
          <a:p>
            <a:pPr marL="0" indent="0">
              <a:lnSpc>
                <a:spcPct val="200000"/>
              </a:lnSpc>
              <a:spcAft>
                <a:spcPts val="800"/>
              </a:spcAft>
              <a:buNone/>
            </a:pPr>
            <a:r>
              <a:rPr lang="ru-RU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QR-код </a:t>
            </a:r>
            <a:r>
              <a:rPr lang="ru-RU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(з </a:t>
            </a:r>
            <a:r>
              <a:rPr lang="ru-RU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англійської</a:t>
            </a:r>
            <a:r>
              <a:rPr lang="ru-RU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Quick</a:t>
            </a:r>
            <a:r>
              <a:rPr lang="ru-RU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Response</a:t>
            </a:r>
            <a:r>
              <a:rPr lang="ru-RU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Code</a:t>
            </a:r>
            <a:r>
              <a:rPr lang="ru-RU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швидкий</a:t>
            </a:r>
            <a:r>
              <a:rPr lang="ru-RU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відгук</a:t>
            </a:r>
            <a:r>
              <a:rPr lang="ru-RU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») – </a:t>
            </a:r>
            <a:r>
              <a:rPr lang="ru-RU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графічне</a:t>
            </a:r>
            <a:r>
              <a:rPr lang="ru-RU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зображення</a:t>
            </a:r>
            <a:r>
              <a:rPr lang="ru-RU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в </a:t>
            </a:r>
            <a:r>
              <a:rPr lang="ru-RU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якому</a:t>
            </a:r>
            <a:r>
              <a:rPr lang="ru-RU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зашифрована </a:t>
            </a:r>
            <a:r>
              <a:rPr lang="ru-RU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певна</a:t>
            </a:r>
            <a:r>
              <a:rPr lang="ru-RU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інформація</a:t>
            </a:r>
            <a:r>
              <a:rPr lang="ru-RU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посилання</a:t>
            </a:r>
            <a:r>
              <a:rPr lang="ru-RU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на сайт </a:t>
            </a:r>
            <a:r>
              <a:rPr lang="ru-RU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окрему</a:t>
            </a:r>
            <a:r>
              <a:rPr lang="ru-RU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сторінку</a:t>
            </a:r>
            <a:r>
              <a:rPr lang="ru-RU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9375" y="3769632"/>
            <a:ext cx="2921454" cy="292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08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dirty="0" err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Чому</a:t>
            </a:r>
            <a:r>
              <a:rPr lang="ru-RU" sz="4000" b="1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це</a:t>
            </a:r>
            <a:r>
              <a:rPr lang="ru-RU" sz="4000" b="1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зручно</a:t>
            </a:r>
            <a: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48404"/>
            <a:ext cx="11163300" cy="4351338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dirty="0" err="1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Із</a:t>
            </a:r>
            <a:r>
              <a:rPr lang="ru-RU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залученням</a:t>
            </a:r>
            <a:r>
              <a:rPr lang="ru-RU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QR-</a:t>
            </a:r>
            <a:r>
              <a:rPr lang="ru-RU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кодів</a:t>
            </a:r>
            <a:r>
              <a:rPr lang="ru-RU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зашифровувати</a:t>
            </a:r>
            <a:r>
              <a:rPr lang="ru-RU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отримувати</a:t>
            </a:r>
            <a:r>
              <a:rPr lang="ru-RU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швидкий</a:t>
            </a:r>
            <a:r>
              <a:rPr lang="ru-RU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доступ </a:t>
            </a:r>
            <a:r>
              <a:rPr lang="ru-RU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фактично</a:t>
            </a:r>
            <a:r>
              <a:rPr lang="ru-RU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до будь-</a:t>
            </a:r>
            <a:r>
              <a:rPr lang="ru-RU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якої</a:t>
            </a:r>
            <a:r>
              <a:rPr lang="ru-RU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інформації</a:t>
            </a:r>
            <a:r>
              <a:rPr lang="ru-RU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мережі</a:t>
            </a:r>
            <a:r>
              <a:rPr lang="ru-RU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інтернет</a:t>
            </a:r>
            <a:r>
              <a:rPr lang="ru-RU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відео</a:t>
            </a:r>
            <a:r>
              <a:rPr lang="ru-RU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YouTube</a:t>
            </a:r>
            <a:r>
              <a:rPr lang="ru-RU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певної</a:t>
            </a:r>
            <a:r>
              <a:rPr lang="ru-RU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геолокації</a:t>
            </a:r>
            <a:r>
              <a:rPr lang="ru-RU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Google</a:t>
            </a:r>
            <a:r>
              <a:rPr lang="ru-RU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картах</a:t>
            </a:r>
            <a:r>
              <a:rPr lang="ru-RU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e-</a:t>
            </a:r>
            <a:r>
              <a:rPr lang="ru-RU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mail</a:t>
            </a:r>
            <a:r>
              <a:rPr lang="ru-RU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посилання</a:t>
            </a:r>
            <a:r>
              <a:rPr lang="ru-RU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сторінку</a:t>
            </a:r>
            <a:r>
              <a:rPr lang="ru-RU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профілю</a:t>
            </a:r>
            <a:r>
              <a:rPr lang="ru-RU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соціальних</a:t>
            </a:r>
            <a:r>
              <a:rPr lang="ru-RU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мережах, </a:t>
            </a:r>
            <a:r>
              <a:rPr lang="ru-RU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аудіофайл</a:t>
            </a:r>
            <a:r>
              <a:rPr lang="ru-RU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книгу </a:t>
            </a:r>
            <a:r>
              <a:rPr lang="ru-RU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тощо</a:t>
            </a:r>
            <a:r>
              <a:rPr lang="ru-RU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727" y="3360735"/>
            <a:ext cx="6648928" cy="349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82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dirty="0" err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Чому</a:t>
            </a:r>
            <a:r>
              <a:rPr lang="ru-RU" sz="4000" b="1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це</a:t>
            </a:r>
            <a:r>
              <a:rPr lang="ru-RU" sz="4000" b="1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зручно</a:t>
            </a:r>
            <a: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026885" y="911792"/>
            <a:ext cx="10515600" cy="4351338"/>
          </a:xfrm>
        </p:spPr>
        <p:txBody>
          <a:bodyPr/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Або у </a:t>
            </a:r>
            <a:r>
              <a:rPr lang="ru-RU" dirty="0" err="1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такий</a:t>
            </a:r>
            <a:r>
              <a:rPr lang="ru-RU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спосіб</a:t>
            </a:r>
            <a:r>
              <a:rPr lang="ru-RU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бути </a:t>
            </a:r>
            <a:r>
              <a:rPr lang="ru-RU" dirty="0" err="1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закодовано</a:t>
            </a:r>
            <a:r>
              <a:rPr lang="ru-RU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невеличкий</a:t>
            </a:r>
            <a:r>
              <a:rPr lang="ru-RU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текст </a:t>
            </a:r>
            <a:r>
              <a:rPr lang="ru-RU" dirty="0" err="1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номер телефону, </a:t>
            </a:r>
            <a:r>
              <a:rPr lang="ru-RU" dirty="0" err="1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зчитати</a:t>
            </a:r>
            <a:r>
              <a:rPr lang="ru-RU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навіть</a:t>
            </a:r>
            <a:r>
              <a:rPr lang="ru-RU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без доступу до </a:t>
            </a:r>
            <a:r>
              <a:rPr lang="ru-RU" dirty="0" err="1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мережі</a:t>
            </a:r>
            <a:r>
              <a:rPr lang="ru-RU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інтернет</a:t>
            </a:r>
            <a:r>
              <a:rPr lang="ru-RU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066" y="2467429"/>
            <a:ext cx="9378562" cy="439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52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0" dirty="0" smtClean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Як </a:t>
            </a:r>
            <a:r>
              <a:rPr lang="ru-RU" b="1" i="0" dirty="0" err="1" smtClean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це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b="1" i="0" dirty="0" err="1" smtClean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працює</a:t>
            </a:r>
            <a: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026885" y="911792"/>
            <a:ext cx="10515600" cy="4351338"/>
          </a:xfrm>
        </p:spPr>
        <p:txBody>
          <a:bodyPr/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 err="1" smtClean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Зчитування</a:t>
            </a:r>
            <a:r>
              <a:rPr lang="ru-RU" dirty="0" smtClean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QR-коду </a:t>
            </a:r>
            <a:r>
              <a:rPr lang="ru-RU" dirty="0" err="1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відбувається</a:t>
            </a:r>
            <a:r>
              <a:rPr lang="ru-RU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допомогою</a:t>
            </a:r>
            <a:r>
              <a:rPr lang="ru-RU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звичайної</a:t>
            </a:r>
            <a:r>
              <a:rPr lang="ru-RU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камери</a:t>
            </a:r>
            <a:r>
              <a:rPr lang="ru-RU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типового смартфона. Для </a:t>
            </a:r>
            <a:r>
              <a:rPr lang="ru-RU" dirty="0" err="1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цього</a:t>
            </a:r>
            <a:r>
              <a:rPr lang="ru-RU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ньому</a:t>
            </a:r>
            <a:r>
              <a:rPr lang="ru-RU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має</a:t>
            </a:r>
            <a:r>
              <a:rPr lang="ru-RU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бути </a:t>
            </a:r>
            <a:r>
              <a:rPr lang="ru-RU" dirty="0" err="1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попередньо</a:t>
            </a:r>
            <a:r>
              <a:rPr lang="ru-RU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встановлена</a:t>
            </a:r>
            <a:r>
              <a:rPr lang="ru-RU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відповідна</a:t>
            </a:r>
            <a:r>
              <a:rPr lang="ru-RU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програма</a:t>
            </a:r>
            <a:r>
              <a:rPr lang="ru-RU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-сканер.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671" y="2379971"/>
            <a:ext cx="6730546" cy="42519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9333" t="33428" r="32005" b="35890"/>
          <a:stretch/>
        </p:blipFill>
        <p:spPr>
          <a:xfrm>
            <a:off x="8042278" y="4233490"/>
            <a:ext cx="4010890" cy="14218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342" t="14489" r="83861" b="79640"/>
          <a:stretch/>
        </p:blipFill>
        <p:spPr>
          <a:xfrm>
            <a:off x="8042278" y="2631856"/>
            <a:ext cx="4084449" cy="91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2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0" dirty="0" err="1" smtClean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Переваги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b="1" i="0" dirty="0" err="1" smtClean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використання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b="1" i="0" dirty="0" smtClean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QR-</a:t>
            </a:r>
            <a:r>
              <a:rPr lang="ru-RU" b="1" i="0" dirty="0" err="1" smtClean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кодування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:</a:t>
            </a:r>
            <a:r>
              <a:rPr lang="ru-RU" sz="20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026885" y="911791"/>
            <a:ext cx="10515600" cy="5459979"/>
          </a:xfrm>
        </p:spPr>
        <p:txBody>
          <a:bodyPr>
            <a:normAutofit fontScale="92500"/>
          </a:bodyPr>
          <a:lstStyle/>
          <a:p>
            <a:pPr lvl="0">
              <a:lnSpc>
                <a:spcPct val="17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b="1" dirty="0" err="1" smtClean="0">
                <a:latin typeface="Comic Sans MS" panose="030F0702030302020204" pitchFamily="66" charset="0"/>
              </a:rPr>
              <a:t>швидко</a:t>
            </a:r>
            <a:r>
              <a:rPr lang="ru-RU" b="1" dirty="0" smtClean="0">
                <a:latin typeface="Comic Sans MS" panose="030F0702030302020204" pitchFamily="66" charset="0"/>
              </a:rPr>
              <a:t>: </a:t>
            </a:r>
            <a:r>
              <a:rPr lang="ru-RU" dirty="0" err="1" smtClean="0">
                <a:latin typeface="Comic Sans MS" panose="030F0702030302020204" pitchFamily="66" charset="0"/>
              </a:rPr>
              <a:t>дозволяє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отримати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миттєвий</a:t>
            </a:r>
            <a:r>
              <a:rPr lang="ru-RU" dirty="0" smtClean="0">
                <a:latin typeface="Comic Sans MS" panose="030F0702030302020204" pitchFamily="66" charset="0"/>
              </a:rPr>
              <a:t> доступ до </a:t>
            </a:r>
            <a:r>
              <a:rPr lang="ru-RU" dirty="0" err="1" smtClean="0">
                <a:latin typeface="Comic Sans MS" panose="030F0702030302020204" pitchFamily="66" charset="0"/>
              </a:rPr>
              <a:t>закодованої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інформації</a:t>
            </a:r>
            <a:r>
              <a:rPr lang="ru-RU" dirty="0" smtClean="0">
                <a:latin typeface="Comic Sans MS" panose="030F0702030302020204" pitchFamily="66" charset="0"/>
              </a:rPr>
              <a:t>;</a:t>
            </a:r>
          </a:p>
          <a:p>
            <a:pPr lvl="0">
              <a:lnSpc>
                <a:spcPct val="17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b="1" dirty="0" err="1" smtClean="0">
                <a:latin typeface="Comic Sans MS" panose="030F0702030302020204" pitchFamily="66" charset="0"/>
              </a:rPr>
              <a:t>зручно</a:t>
            </a:r>
            <a:r>
              <a:rPr lang="ru-RU" b="1" dirty="0" smtClean="0">
                <a:latin typeface="Comic Sans MS" panose="030F0702030302020204" pitchFamily="66" charset="0"/>
              </a:rPr>
              <a:t>: </a:t>
            </a:r>
            <a:r>
              <a:rPr lang="ru-RU" dirty="0" err="1" smtClean="0">
                <a:latin typeface="Comic Sans MS" panose="030F0702030302020204" pitchFamily="66" charset="0"/>
              </a:rPr>
              <a:t>вміщує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великі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об'єми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відомостей</a:t>
            </a:r>
            <a:r>
              <a:rPr lang="ru-RU" dirty="0" smtClean="0">
                <a:latin typeface="Comic Sans MS" panose="030F0702030302020204" pitchFamily="66" charset="0"/>
              </a:rPr>
              <a:t> у невеликому </a:t>
            </a:r>
            <a:r>
              <a:rPr lang="ru-RU" dirty="0" err="1" smtClean="0">
                <a:latin typeface="Comic Sans MS" panose="030F0702030302020204" pitchFamily="66" charset="0"/>
              </a:rPr>
              <a:t>зображенні</a:t>
            </a:r>
            <a:r>
              <a:rPr lang="ru-RU" dirty="0" smtClean="0">
                <a:latin typeface="Comic Sans MS" panose="030F0702030302020204" pitchFamily="66" charset="0"/>
              </a:rPr>
              <a:t> (4296 </a:t>
            </a:r>
            <a:r>
              <a:rPr lang="ru-RU" dirty="0" err="1" smtClean="0">
                <a:latin typeface="Comic Sans MS" panose="030F0702030302020204" pitchFamily="66" charset="0"/>
              </a:rPr>
              <a:t>символів</a:t>
            </a:r>
            <a:r>
              <a:rPr lang="ru-RU" dirty="0" smtClean="0">
                <a:latin typeface="Comic Sans MS" panose="030F0702030302020204" pitchFamily="66" charset="0"/>
              </a:rPr>
              <a:t>, а </a:t>
            </a:r>
            <a:r>
              <a:rPr lang="ru-RU" dirty="0" err="1" smtClean="0">
                <a:latin typeface="Comic Sans MS" panose="030F0702030302020204" pitchFamily="66" charset="0"/>
              </a:rPr>
              <a:t>це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більше</a:t>
            </a:r>
            <a:r>
              <a:rPr lang="ru-RU" dirty="0" smtClean="0">
                <a:latin typeface="Comic Sans MS" panose="030F0702030302020204" pitchFamily="66" charset="0"/>
              </a:rPr>
              <a:t>, </a:t>
            </a:r>
            <a:r>
              <a:rPr lang="ru-RU" dirty="0" err="1" smtClean="0">
                <a:latin typeface="Comic Sans MS" panose="030F0702030302020204" pitchFamily="66" charset="0"/>
              </a:rPr>
              <a:t>ніж</a:t>
            </a:r>
            <a:r>
              <a:rPr lang="ru-RU" dirty="0" smtClean="0">
                <a:latin typeface="Comic Sans MS" panose="030F0702030302020204" pitchFamily="66" charset="0"/>
              </a:rPr>
              <a:t> 2 </a:t>
            </a:r>
            <a:r>
              <a:rPr lang="ru-RU" dirty="0" err="1" smtClean="0">
                <a:latin typeface="Comic Sans MS" panose="030F0702030302020204" pitchFamily="66" charset="0"/>
              </a:rPr>
              <a:t>аркуші</a:t>
            </a:r>
            <a:r>
              <a:rPr lang="ru-RU" dirty="0" smtClean="0">
                <a:latin typeface="Comic Sans MS" panose="030F0702030302020204" pitchFamily="66" charset="0"/>
              </a:rPr>
              <a:t> машинописного тексту);</a:t>
            </a:r>
          </a:p>
          <a:p>
            <a:pPr lvl="0">
              <a:lnSpc>
                <a:spcPct val="17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Comic Sans MS" panose="030F0702030302020204" pitchFamily="66" charset="0"/>
              </a:rPr>
              <a:t>просто: </a:t>
            </a:r>
            <a:r>
              <a:rPr lang="ru-RU" dirty="0" err="1" smtClean="0">
                <a:latin typeface="Comic Sans MS" panose="030F0702030302020204" pitchFamily="66" charset="0"/>
              </a:rPr>
              <a:t>розміщувати</a:t>
            </a:r>
            <a:r>
              <a:rPr lang="ru-RU" dirty="0" smtClean="0">
                <a:latin typeface="Comic Sans MS" panose="030F0702030302020204" pitchFamily="66" charset="0"/>
              </a:rPr>
              <a:t> код </a:t>
            </a:r>
            <a:r>
              <a:rPr lang="ru-RU" dirty="0" err="1" smtClean="0">
                <a:latin typeface="Comic Sans MS" panose="030F0702030302020204" pitchFamily="66" charset="0"/>
              </a:rPr>
              <a:t>можна</a:t>
            </a:r>
            <a:r>
              <a:rPr lang="ru-RU" dirty="0" smtClean="0">
                <a:latin typeface="Comic Sans MS" panose="030F0702030302020204" pitchFamily="66" charset="0"/>
              </a:rPr>
              <a:t> на будь-</a:t>
            </a:r>
            <a:r>
              <a:rPr lang="ru-RU" dirty="0" err="1" smtClean="0">
                <a:latin typeface="Comic Sans MS" panose="030F0702030302020204" pitchFamily="66" charset="0"/>
              </a:rPr>
              <a:t>якій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рівній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поверхні</a:t>
            </a:r>
            <a:r>
              <a:rPr lang="ru-RU" dirty="0" smtClean="0">
                <a:latin typeface="Comic Sans MS" panose="030F0702030302020204" pitchFamily="66" charset="0"/>
              </a:rPr>
              <a:t> (</a:t>
            </a:r>
            <a:r>
              <a:rPr lang="ru-RU" dirty="0" err="1" smtClean="0">
                <a:latin typeface="Comic Sans MS" panose="030F0702030302020204" pitchFamily="66" charset="0"/>
              </a:rPr>
              <a:t>аркуш</a:t>
            </a:r>
            <a:r>
              <a:rPr lang="ru-RU" dirty="0" smtClean="0">
                <a:latin typeface="Comic Sans MS" panose="030F0702030302020204" pitchFamily="66" charset="0"/>
              </a:rPr>
              <a:t>, </a:t>
            </a:r>
            <a:r>
              <a:rPr lang="ru-RU" dirty="0" err="1" smtClean="0">
                <a:latin typeface="Comic Sans MS" panose="030F0702030302020204" pitchFamily="66" charset="0"/>
              </a:rPr>
              <a:t>стіна</a:t>
            </a:r>
            <a:r>
              <a:rPr lang="ru-RU" dirty="0" smtClean="0">
                <a:latin typeface="Comic Sans MS" panose="030F0702030302020204" pitchFamily="66" charset="0"/>
              </a:rPr>
              <a:t>, </a:t>
            </a:r>
            <a:r>
              <a:rPr lang="ru-RU" dirty="0" err="1" smtClean="0">
                <a:latin typeface="Comic Sans MS" panose="030F0702030302020204" pitchFamily="66" charset="0"/>
              </a:rPr>
              <a:t>підлога</a:t>
            </a:r>
            <a:r>
              <a:rPr lang="ru-RU" dirty="0" smtClean="0">
                <a:latin typeface="Comic Sans MS" panose="030F0702030302020204" pitchFamily="66" charset="0"/>
              </a:rPr>
              <a:t>, </a:t>
            </a:r>
            <a:r>
              <a:rPr lang="ru-RU" dirty="0" err="1" smtClean="0">
                <a:latin typeface="Comic Sans MS" panose="030F0702030302020204" pitchFamily="66" charset="0"/>
              </a:rPr>
              <a:t>бетоноване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шкільне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подвір'я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тощо</a:t>
            </a:r>
            <a:r>
              <a:rPr lang="ru-RU" dirty="0" smtClean="0">
                <a:latin typeface="Comic Sans MS" panose="030F0702030302020204" pitchFamily="66" charset="0"/>
              </a:rPr>
              <a:t>).</a:t>
            </a:r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75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1984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b="1" i="0" dirty="0" smtClean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Як </a:t>
            </a:r>
            <a:r>
              <a:rPr lang="ru-RU" b="1" i="0" dirty="0" err="1" smtClean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це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b="1" i="0" dirty="0" err="1" smtClean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можна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b="1" i="0" dirty="0" err="1" smtClean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використати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 у </a:t>
            </a:r>
            <a:r>
              <a:rPr lang="ru-RU" b="1" i="0" dirty="0" err="1" smtClean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навчальному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b="1" i="0" dirty="0" err="1" smtClean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процесі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63236" y="1413597"/>
            <a:ext cx="11665526" cy="3526970"/>
          </a:xfrm>
        </p:spPr>
        <p:txBody>
          <a:bodyPr>
            <a:normAutofit/>
          </a:bodyPr>
          <a:lstStyle/>
          <a:p>
            <a:pPr marL="0" lvl="0" indent="0">
              <a:lnSpc>
                <a:spcPct val="170000"/>
              </a:lnSpc>
              <a:spcAft>
                <a:spcPts val="800"/>
              </a:spcAft>
              <a:buNone/>
            </a:pPr>
            <a:r>
              <a:rPr lang="ru-RU" dirty="0" err="1" smtClean="0">
                <a:latin typeface="Comic Sans MS" panose="030F0702030302020204" pitchFamily="66" charset="0"/>
              </a:rPr>
              <a:t>Сучасні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учні</a:t>
            </a:r>
            <a:r>
              <a:rPr lang="ru-RU" dirty="0" smtClean="0">
                <a:latin typeface="Comic Sans MS" panose="030F0702030302020204" pitchFamily="66" charset="0"/>
              </a:rPr>
              <a:t> практично не </a:t>
            </a:r>
            <a:r>
              <a:rPr lang="ru-RU" dirty="0" err="1" smtClean="0">
                <a:latin typeface="Comic Sans MS" panose="030F0702030302020204" pitchFamily="66" charset="0"/>
              </a:rPr>
              <a:t>уявляють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життя</a:t>
            </a:r>
            <a:r>
              <a:rPr lang="ru-RU" dirty="0" smtClean="0">
                <a:latin typeface="Comic Sans MS" panose="030F0702030302020204" pitchFamily="66" charset="0"/>
              </a:rPr>
              <a:t> без смартфона. Тому </a:t>
            </a:r>
            <a:r>
              <a:rPr lang="ru-RU" dirty="0" err="1" smtClean="0">
                <a:latin typeface="Comic Sans MS" panose="030F0702030302020204" pitchFamily="66" charset="0"/>
              </a:rPr>
              <a:t>залучення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технологій</a:t>
            </a:r>
            <a:r>
              <a:rPr lang="ru-RU" dirty="0" smtClean="0">
                <a:latin typeface="Comic Sans MS" panose="030F0702030302020204" pitchFamily="66" charset="0"/>
              </a:rPr>
              <a:t> з </a:t>
            </a:r>
            <a:r>
              <a:rPr lang="ru-RU" dirty="0" err="1" smtClean="0">
                <a:latin typeface="Comic Sans MS" panose="030F0702030302020204" pitchFamily="66" charset="0"/>
              </a:rPr>
              <a:t>використанням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мобільного</a:t>
            </a:r>
            <a:r>
              <a:rPr lang="ru-RU" dirty="0" smtClean="0">
                <a:latin typeface="Comic Sans MS" panose="030F0702030302020204" pitchFamily="66" charset="0"/>
              </a:rPr>
              <a:t> телефону на уроках </a:t>
            </a:r>
            <a:r>
              <a:rPr lang="ru-RU" dirty="0" err="1" smtClean="0">
                <a:latin typeface="Comic Sans MS" panose="030F0702030302020204" pitchFamily="66" charset="0"/>
              </a:rPr>
              <a:t>додатково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заохотить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школярів</a:t>
            </a:r>
            <a:r>
              <a:rPr lang="ru-RU" dirty="0" smtClean="0">
                <a:latin typeface="Comic Sans MS" panose="030F0702030302020204" pitchFamily="66" charset="0"/>
              </a:rPr>
              <a:t> до </a:t>
            </a:r>
            <a:r>
              <a:rPr lang="ru-RU" dirty="0" err="1" smtClean="0">
                <a:latin typeface="Comic Sans MS" panose="030F0702030302020204" pitchFamily="66" charset="0"/>
              </a:rPr>
              <a:t>вивчення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вашого</a:t>
            </a:r>
            <a:r>
              <a:rPr lang="ru-RU" dirty="0" smtClean="0">
                <a:latin typeface="Comic Sans MS" panose="030F0702030302020204" pitchFamily="66" charset="0"/>
              </a:rPr>
              <a:t> предмету!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993571" y="3629892"/>
            <a:ext cx="5928756" cy="322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79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143" y="263525"/>
            <a:ext cx="1204685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Comic Sans MS" panose="030F0702030302020204" pitchFamily="66" charset="0"/>
              </a:rPr>
              <a:t>За </a:t>
            </a:r>
            <a:r>
              <a:rPr lang="ru-RU" dirty="0" err="1">
                <a:latin typeface="Comic Sans MS" panose="030F0702030302020204" pitchFamily="66" charset="0"/>
              </a:rPr>
              <a:t>допомогою</a:t>
            </a:r>
            <a:r>
              <a:rPr lang="ru-RU" dirty="0">
                <a:latin typeface="Comic Sans MS" panose="030F0702030302020204" pitchFamily="66" charset="0"/>
              </a:rPr>
              <a:t> QR-</a:t>
            </a:r>
            <a:r>
              <a:rPr lang="ru-RU" dirty="0" err="1">
                <a:latin typeface="Comic Sans MS" panose="030F0702030302020204" pitchFamily="66" charset="0"/>
              </a:rPr>
              <a:t>кодів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можна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урізноманітнити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навчальний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процес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наступним</a:t>
            </a:r>
            <a:r>
              <a:rPr lang="ru-RU" dirty="0">
                <a:latin typeface="Comic Sans MS" panose="030F0702030302020204" pitchFamily="66" charset="0"/>
              </a:rPr>
              <a:t> чином: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015009" y="1714439"/>
            <a:ext cx="10515600" cy="468108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7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dirty="0" smtClean="0">
                <a:latin typeface="Comic Sans MS" panose="030F0702030302020204" pitchFamily="66" charset="0"/>
              </a:rPr>
              <a:t>QR-</a:t>
            </a:r>
            <a:r>
              <a:rPr lang="ru-RU" dirty="0" smtClean="0">
                <a:latin typeface="Comic Sans MS" panose="030F0702030302020204" pitchFamily="66" charset="0"/>
              </a:rPr>
              <a:t>код як </a:t>
            </a:r>
            <a:r>
              <a:rPr lang="ru-RU" dirty="0" err="1" smtClean="0">
                <a:latin typeface="Comic Sans MS" panose="030F0702030302020204" pitchFamily="66" charset="0"/>
              </a:rPr>
              <a:t>елемент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квест</a:t>
            </a:r>
            <a:r>
              <a:rPr lang="ru-RU" dirty="0" smtClean="0">
                <a:latin typeface="Comic Sans MS" panose="030F0702030302020204" pitchFamily="66" charset="0"/>
              </a:rPr>
              <a:t>-уроку</a:t>
            </a:r>
          </a:p>
          <a:p>
            <a:pPr>
              <a:lnSpc>
                <a:spcPct val="17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latin typeface="Comic Sans MS" panose="030F0702030302020204" pitchFamily="66" charset="0"/>
              </a:rPr>
              <a:t>QR-</a:t>
            </a:r>
            <a:r>
              <a:rPr lang="ru-RU" dirty="0" err="1" smtClean="0">
                <a:latin typeface="Comic Sans MS" panose="030F0702030302020204" pitchFamily="66" charset="0"/>
              </a:rPr>
              <a:t>коди</a:t>
            </a:r>
            <a:r>
              <a:rPr lang="ru-RU" dirty="0" smtClean="0">
                <a:latin typeface="Comic Sans MS" panose="030F0702030302020204" pitchFamily="66" charset="0"/>
              </a:rPr>
              <a:t> в </a:t>
            </a:r>
            <a:r>
              <a:rPr lang="ru-RU" dirty="0" err="1" smtClean="0">
                <a:latin typeface="Comic Sans MS" panose="030F0702030302020204" pitchFamily="66" charset="0"/>
              </a:rPr>
              <a:t>ігровому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форматі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роботи</a:t>
            </a:r>
            <a:endParaRPr lang="ru-RU" dirty="0" smtClean="0">
              <a:latin typeface="Comic Sans MS" panose="030F0702030302020204" pitchFamily="66" charset="0"/>
            </a:endParaRPr>
          </a:p>
          <a:p>
            <a:pPr>
              <a:lnSpc>
                <a:spcPct val="17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dirty="0" err="1" smtClean="0">
                <a:latin typeface="Comic Sans MS" panose="030F0702030302020204" pitchFamily="66" charset="0"/>
              </a:rPr>
              <a:t>Інструмент</a:t>
            </a:r>
            <a:r>
              <a:rPr lang="ru-RU" dirty="0" smtClean="0">
                <a:latin typeface="Comic Sans MS" panose="030F0702030302020204" pitchFamily="66" charset="0"/>
              </a:rPr>
              <a:t> для </a:t>
            </a:r>
            <a:r>
              <a:rPr lang="ru-RU" dirty="0" err="1" smtClean="0">
                <a:latin typeface="Comic Sans MS" panose="030F0702030302020204" pitchFamily="66" charset="0"/>
              </a:rPr>
              <a:t>прискорення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поширення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інформації</a:t>
            </a:r>
            <a:endParaRPr lang="ru-RU" dirty="0" smtClean="0">
              <a:latin typeface="Comic Sans MS" panose="030F0702030302020204" pitchFamily="66" charset="0"/>
            </a:endParaRPr>
          </a:p>
          <a:p>
            <a:pPr>
              <a:lnSpc>
                <a:spcPct val="17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dirty="0" err="1" smtClean="0">
                <a:latin typeface="Comic Sans MS" panose="030F0702030302020204" pitchFamily="66" charset="0"/>
              </a:rPr>
              <a:t>Елемент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домашнього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завдання</a:t>
            </a:r>
            <a:endParaRPr lang="ru-RU" dirty="0" smtClean="0">
              <a:latin typeface="Comic Sans MS" panose="030F0702030302020204" pitchFamily="66" charset="0"/>
            </a:endParaRPr>
          </a:p>
          <a:p>
            <a:pPr>
              <a:lnSpc>
                <a:spcPct val="17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dirty="0" err="1" smtClean="0">
                <a:latin typeface="Comic Sans MS" panose="030F0702030302020204" pitchFamily="66" charset="0"/>
              </a:rPr>
              <a:t>Організація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виставки</a:t>
            </a:r>
            <a:r>
              <a:rPr lang="ru-RU" dirty="0" smtClean="0">
                <a:latin typeface="Comic Sans MS" panose="030F0702030302020204" pitchFamily="66" charset="0"/>
              </a:rPr>
              <a:t> у </a:t>
            </a:r>
            <a:r>
              <a:rPr lang="ru-RU" dirty="0" err="1" smtClean="0">
                <a:latin typeface="Comic Sans MS" panose="030F0702030302020204" pitchFamily="66" charset="0"/>
              </a:rPr>
              <a:t>класі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</a:p>
          <a:p>
            <a:pPr>
              <a:lnSpc>
                <a:spcPct val="17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dirty="0" err="1" smtClean="0">
                <a:latin typeface="Comic Sans MS" panose="030F0702030302020204" pitchFamily="66" charset="0"/>
              </a:rPr>
              <a:t>Розміщення</a:t>
            </a:r>
            <a:r>
              <a:rPr lang="ru-RU" dirty="0" smtClean="0">
                <a:latin typeface="Comic Sans MS" panose="030F0702030302020204" pitchFamily="66" charset="0"/>
              </a:rPr>
              <a:t> коридорами </a:t>
            </a:r>
            <a:r>
              <a:rPr lang="ru-RU" dirty="0" err="1" smtClean="0">
                <a:latin typeface="Comic Sans MS" panose="030F0702030302020204" pitchFamily="66" charset="0"/>
              </a:rPr>
              <a:t>школи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відповідних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кодів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9795" y="4293051"/>
            <a:ext cx="2296433" cy="229643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531854" y="1520476"/>
            <a:ext cx="2660143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https://uk.soringpcrepair.com/how-to-create-qr-codes-online/#_1_Creambee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24666" y="3468649"/>
            <a:ext cx="2191562" cy="64633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en-US" dirty="0" smtClean="0"/>
              <a:t>QR-</a:t>
            </a:r>
            <a:r>
              <a:rPr lang="ru-RU" dirty="0" err="1" smtClean="0"/>
              <a:t>кодів</a:t>
            </a:r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онлайн</a:t>
            </a:r>
            <a:endParaRPr lang="ru-RU" dirty="0"/>
          </a:p>
        </p:txBody>
      </p:sp>
      <p:sp>
        <p:nvSpPr>
          <p:cNvPr id="6" name="Стрелка вверх 5"/>
          <p:cNvSpPr/>
          <p:nvPr/>
        </p:nvSpPr>
        <p:spPr>
          <a:xfrm>
            <a:off x="10543272" y="2730022"/>
            <a:ext cx="637309" cy="725399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99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143" y="263525"/>
            <a:ext cx="12046857" cy="1325563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>
                <a:latin typeface="Comic Sans MS" panose="030F0702030302020204" pitchFamily="66" charset="0"/>
              </a:rPr>
              <a:t>Корисні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посилання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070428" y="1908402"/>
            <a:ext cx="10515600" cy="468108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7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dirty="0" smtClean="0">
                <a:hlinkClick r:id="rId2"/>
              </a:rPr>
              <a:t>http://teach-hub.com/scho-take-qr-kod-ta-yak-joho-vykorystovuvaty-vchytelyu/</a:t>
            </a:r>
            <a:endParaRPr lang="uk-UA" dirty="0" smtClean="0"/>
          </a:p>
          <a:p>
            <a:pPr>
              <a:lnSpc>
                <a:spcPct val="17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dirty="0" smtClean="0">
                <a:hlinkClick r:id="rId3"/>
              </a:rPr>
              <a:t>https://naurok.com.ua/post/trendi-osviti-yak-vikoristovuvati-qr-kodi-u-navchanni</a:t>
            </a:r>
            <a:endParaRPr lang="uk-UA" dirty="0" smtClean="0"/>
          </a:p>
          <a:p>
            <a:pPr>
              <a:lnSpc>
                <a:spcPct val="17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dirty="0" smtClean="0">
                <a:hlinkClick r:id="rId4"/>
              </a:rPr>
              <a:t>https://naurok.com.ua/post/6-sposobiv-vikoristannya-qr-kodiv-na-urokah</a:t>
            </a:r>
            <a:endParaRPr lang="uk-UA" dirty="0" smtClean="0"/>
          </a:p>
          <a:p>
            <a:pPr>
              <a:lnSpc>
                <a:spcPct val="17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dirty="0" smtClean="0">
                <a:hlinkClick r:id="rId5"/>
              </a:rPr>
              <a:t>http://popsm1.blogspot.com/2015/09/qr.html</a:t>
            </a:r>
            <a:endParaRPr lang="uk-UA" dirty="0" smtClean="0"/>
          </a:p>
          <a:p>
            <a:pPr>
              <a:lnSpc>
                <a:spcPct val="17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19795" y="4293051"/>
            <a:ext cx="2296433" cy="229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29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228</Words>
  <Application>Microsoft Office PowerPoint</Application>
  <PresentationFormat>Произвольный</PresentationFormat>
  <Paragraphs>32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QR-коди у навчанні</vt:lpstr>
      <vt:lpstr>Що таке QR-код </vt:lpstr>
      <vt:lpstr>Чому це зручно  </vt:lpstr>
      <vt:lpstr>Чому це зручно  </vt:lpstr>
      <vt:lpstr>Як це працює  </vt:lpstr>
      <vt:lpstr>Переваги використання QR-кодування:  </vt:lpstr>
      <vt:lpstr>Як це можна використати у навчальному процесі</vt:lpstr>
      <vt:lpstr>За допомогою QR-кодів можна урізноманітнити навчальний процес наступним чином:</vt:lpstr>
      <vt:lpstr>Корисні посилання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QR-коди у навчанні</dc:title>
  <dc:creator>Пользователь Windows;Людмила Добряк</dc:creator>
  <cp:lastModifiedBy>1</cp:lastModifiedBy>
  <cp:revision>11</cp:revision>
  <dcterms:created xsi:type="dcterms:W3CDTF">2019-12-10T21:32:32Z</dcterms:created>
  <dcterms:modified xsi:type="dcterms:W3CDTF">2023-04-13T18:19:49Z</dcterms:modified>
</cp:coreProperties>
</file>