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56" r:id="rId4"/>
    <p:sldId id="258" r:id="rId5"/>
    <p:sldId id="261" r:id="rId6"/>
    <p:sldId id="259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3.wmf"/><Relationship Id="rId4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4/6/2023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7" Type="http://schemas.openxmlformats.org/officeDocument/2006/relationships/image" Target="../media/image9.jpe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1763" y="228600"/>
            <a:ext cx="835581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ОКРУГЛЕННЯ ДЕСЯТКОВИХ </a:t>
            </a:r>
          </a:p>
          <a:p>
            <a:pPr algn="ctr"/>
            <a:r>
              <a:rPr lang="uk-UA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ДРОБІВ</a:t>
            </a:r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endParaRPr lang="ru-RU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5361" name="Picture 1" descr="C:\Users\user\Desktop\Картинки ШКОЛЬНЫЕ\mini_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3238500"/>
            <a:ext cx="4857750" cy="3619500"/>
          </a:xfrm>
          <a:prstGeom prst="rect">
            <a:avLst/>
          </a:prstGeom>
          <a:noFill/>
        </p:spPr>
      </p:pic>
      <p:pic>
        <p:nvPicPr>
          <p:cNvPr id="15362" name="Picture 2" descr="C:\Users\user\Desktop\Картинки ШКОЛЬНЫЕ\0_jTJiPseXQHxVIo7A_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276600"/>
            <a:ext cx="3581400" cy="3581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>
                <a:solidFill>
                  <a:srgbClr val="FF0000"/>
                </a:solidFill>
              </a:rPr>
              <a:t>Запам</a:t>
            </a:r>
            <a:r>
              <a:rPr lang="en-US" dirty="0" smtClean="0">
                <a:solidFill>
                  <a:srgbClr val="FF0000"/>
                </a:solidFill>
              </a:rPr>
              <a:t>`</a:t>
            </a:r>
            <a:r>
              <a:rPr lang="uk-UA" dirty="0" err="1" smtClean="0">
                <a:solidFill>
                  <a:srgbClr val="FF0000"/>
                </a:solidFill>
              </a:rPr>
              <a:t>ятай</a:t>
            </a:r>
            <a:r>
              <a:rPr lang="uk-UA" dirty="0" smtClean="0">
                <a:solidFill>
                  <a:srgbClr val="FF0000"/>
                </a:solidFill>
              </a:rPr>
              <a:t>!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знайти</a:t>
            </a:r>
            <a:r>
              <a:rPr lang="ru-RU" dirty="0" smtClean="0"/>
              <a:t> </a:t>
            </a:r>
            <a:r>
              <a:rPr lang="ru-RU" b="1" dirty="0" err="1" smtClean="0"/>
              <a:t>десяткове</a:t>
            </a:r>
            <a:r>
              <a:rPr lang="ru-RU" b="1" dirty="0" smtClean="0"/>
              <a:t> </a:t>
            </a:r>
            <a:r>
              <a:rPr lang="ru-RU" b="1" dirty="0" err="1" smtClean="0"/>
              <a:t>наближення</a:t>
            </a:r>
            <a:r>
              <a:rPr lang="ru-RU" b="1" dirty="0" smtClean="0"/>
              <a:t> </a:t>
            </a:r>
            <a:r>
              <a:rPr lang="ru-RU" b="1" dirty="0" err="1" smtClean="0"/>
              <a:t>звичайного</a:t>
            </a:r>
            <a:r>
              <a:rPr lang="ru-RU" b="1" dirty="0" smtClean="0"/>
              <a:t> </a:t>
            </a:r>
            <a:r>
              <a:rPr lang="ru-RU" b="1" dirty="0" err="1" smtClean="0"/>
              <a:t>дробу</a:t>
            </a:r>
            <a:r>
              <a:rPr lang="ru-RU" dirty="0" smtClean="0"/>
              <a:t> до </a:t>
            </a:r>
            <a:r>
              <a:rPr lang="ru-RU" dirty="0" err="1" smtClean="0"/>
              <a:t>потрібного</a:t>
            </a:r>
            <a:r>
              <a:rPr lang="ru-RU" dirty="0" smtClean="0"/>
              <a:t> </a:t>
            </a:r>
            <a:r>
              <a:rPr lang="ru-RU" dirty="0" err="1" smtClean="0"/>
              <a:t>розряду</a:t>
            </a:r>
            <a:r>
              <a:rPr lang="ru-RU" dirty="0" smtClean="0"/>
              <a:t>, треба: 1) </a:t>
            </a:r>
            <a:r>
              <a:rPr lang="ru-RU" dirty="0" err="1" smtClean="0"/>
              <a:t>виконати</a:t>
            </a:r>
            <a:r>
              <a:rPr lang="ru-RU" dirty="0" smtClean="0"/>
              <a:t> </a:t>
            </a:r>
            <a:r>
              <a:rPr lang="ru-RU" dirty="0" err="1" smtClean="0"/>
              <a:t>ділення</a:t>
            </a:r>
            <a:r>
              <a:rPr lang="ru-RU" dirty="0" smtClean="0"/>
              <a:t> до </a:t>
            </a:r>
            <a:r>
              <a:rPr lang="ru-RU" dirty="0" err="1" smtClean="0"/>
              <a:t>наступного</a:t>
            </a:r>
            <a:r>
              <a:rPr lang="ru-RU" dirty="0" smtClean="0"/>
              <a:t> </a:t>
            </a:r>
            <a:r>
              <a:rPr lang="ru-RU" dirty="0" err="1" smtClean="0"/>
              <a:t>розряду</a:t>
            </a:r>
            <a:r>
              <a:rPr lang="ru-RU" dirty="0" smtClean="0"/>
              <a:t>; 2) </a:t>
            </a:r>
            <a:r>
              <a:rPr lang="ru-RU" dirty="0" err="1" smtClean="0"/>
              <a:t>отриманий</a:t>
            </a:r>
            <a:r>
              <a:rPr lang="ru-RU" dirty="0" smtClean="0"/>
              <a:t> </a:t>
            </a:r>
            <a:r>
              <a:rPr lang="ru-RU" dirty="0" err="1" smtClean="0"/>
              <a:t>десятковий</a:t>
            </a:r>
            <a:r>
              <a:rPr lang="ru-RU" dirty="0" smtClean="0"/>
              <a:t> </a:t>
            </a:r>
            <a:r>
              <a:rPr lang="ru-RU" dirty="0" err="1" smtClean="0"/>
              <a:t>дріб</a:t>
            </a:r>
            <a:r>
              <a:rPr lang="ru-RU" dirty="0" smtClean="0"/>
              <a:t> </a:t>
            </a:r>
            <a:r>
              <a:rPr lang="ru-RU" dirty="0" err="1" smtClean="0"/>
              <a:t>округлити</a:t>
            </a:r>
            <a:r>
              <a:rPr lang="ru-RU" dirty="0" smtClean="0"/>
              <a:t> до </a:t>
            </a:r>
            <a:r>
              <a:rPr lang="ru-RU" dirty="0" err="1" smtClean="0"/>
              <a:t>потрібного</a:t>
            </a:r>
            <a:r>
              <a:rPr lang="ru-RU" dirty="0" smtClean="0"/>
              <a:t> </a:t>
            </a:r>
            <a:r>
              <a:rPr lang="ru-RU" dirty="0" err="1" smtClean="0"/>
              <a:t>розряду</a:t>
            </a:r>
            <a:r>
              <a:rPr lang="ru-RU" dirty="0" smtClean="0"/>
              <a:t>.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наступна</a:t>
            </a:r>
            <a:r>
              <a:rPr lang="ru-RU" dirty="0" smtClean="0"/>
              <a:t> цифра за </a:t>
            </a:r>
            <a:r>
              <a:rPr lang="ru-RU" dirty="0" err="1" smtClean="0"/>
              <a:t>розрядом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залишається</a:t>
            </a:r>
            <a:r>
              <a:rPr lang="ru-RU" dirty="0" smtClean="0"/>
              <a:t>, </a:t>
            </a:r>
            <a:r>
              <a:rPr lang="ru-RU" dirty="0" err="1" smtClean="0"/>
              <a:t>дорівнює</a:t>
            </a:r>
            <a:r>
              <a:rPr lang="ru-RU" dirty="0" smtClean="0"/>
              <a:t> 5, 6, 7, 8 </a:t>
            </a:r>
            <a:r>
              <a:rPr lang="ru-RU" dirty="0" err="1" smtClean="0"/>
              <a:t>або</a:t>
            </a:r>
            <a:r>
              <a:rPr lang="ru-RU" dirty="0" smtClean="0"/>
              <a:t> 9, то </a:t>
            </a:r>
            <a:r>
              <a:rPr lang="ru-RU" dirty="0" err="1" smtClean="0"/>
              <a:t>розряд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залишається</a:t>
            </a:r>
            <a:r>
              <a:rPr lang="ru-RU" dirty="0" smtClean="0"/>
              <a:t>, </a:t>
            </a:r>
            <a:r>
              <a:rPr lang="ru-RU" dirty="0" err="1" smtClean="0"/>
              <a:t>збільшують</a:t>
            </a:r>
            <a:r>
              <a:rPr lang="ru-RU" dirty="0" smtClean="0"/>
              <a:t> на 1.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№ 1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600" y="1447800"/>
            <a:ext cx="44418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Округлити </a:t>
            </a:r>
            <a: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до десятих</a:t>
            </a: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4400" y="2362200"/>
            <a:ext cx="1828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0,</a:t>
            </a:r>
            <a:r>
              <a:rPr lang="uk-UA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952</a:t>
            </a:r>
            <a:r>
              <a:rPr lang="uk-UA" sz="4000" b="1" dirty="0" smtClean="0">
                <a:latin typeface="Times New Roman"/>
                <a:cs typeface="Times New Roman"/>
              </a:rPr>
              <a:t> </a:t>
            </a:r>
            <a:r>
              <a:rPr lang="uk-UA" sz="4000" b="1" dirty="0" smtClean="0">
                <a:latin typeface="Times New Roman"/>
                <a:cs typeface="Times New Roman"/>
              </a:rPr>
              <a:t>͌   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1026" name="Формула" r:id="rId3" imgW="114120" imgH="215640" progId="Equation.3">
              <p:embed/>
            </p:oleObj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2895600" y="2362200"/>
            <a:ext cx="82586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b="1" dirty="0" smtClean="0">
                <a:latin typeface="Times New Roman"/>
                <a:cs typeface="Times New Roman"/>
              </a:rPr>
              <a:t>0,</a:t>
            </a:r>
            <a:r>
              <a:rPr lang="uk-UA" sz="40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5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38200" y="3352800"/>
            <a:ext cx="402270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Округлити </a:t>
            </a:r>
            <a: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до сотих</a:t>
            </a: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14400" y="4191000"/>
            <a:ext cx="1828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0,8</a:t>
            </a:r>
            <a:r>
              <a:rPr lang="uk-UA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sz="4000" b="1" dirty="0" smtClean="0">
                <a:latin typeface="Times New Roman"/>
                <a:cs typeface="Times New Roman"/>
              </a:rPr>
              <a:t>7 </a:t>
            </a:r>
            <a:r>
              <a:rPr lang="uk-UA" sz="4000" b="1" dirty="0" smtClean="0">
                <a:latin typeface="Times New Roman"/>
                <a:cs typeface="Times New Roman"/>
              </a:rPr>
              <a:t>͌   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895600" y="4191000"/>
            <a:ext cx="108234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b="1" dirty="0" smtClean="0">
                <a:latin typeface="Times New Roman"/>
                <a:cs typeface="Times New Roman"/>
              </a:rPr>
              <a:t>0,8</a:t>
            </a:r>
            <a:r>
              <a:rPr lang="uk-UA" sz="40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6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62000" y="5105400"/>
            <a:ext cx="475104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Округлити </a:t>
            </a:r>
            <a: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до тисячних</a:t>
            </a: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14400" y="5791200"/>
            <a:ext cx="1828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0,82</a:t>
            </a:r>
            <a:r>
              <a:rPr lang="uk-UA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uk-UA" sz="4000" b="1" dirty="0" smtClean="0">
                <a:latin typeface="Times New Roman"/>
                <a:cs typeface="Times New Roman"/>
              </a:rPr>
              <a:t>7 </a:t>
            </a:r>
            <a:r>
              <a:rPr lang="uk-UA" sz="4000" b="1" dirty="0" smtClean="0">
                <a:latin typeface="Times New Roman"/>
                <a:cs typeface="Times New Roman"/>
              </a:rPr>
              <a:t>͌   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743200" y="5791200"/>
            <a:ext cx="133882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b="1" dirty="0" smtClean="0">
                <a:latin typeface="Times New Roman"/>
                <a:cs typeface="Times New Roman"/>
              </a:rPr>
              <a:t>0,82</a:t>
            </a:r>
            <a:r>
              <a:rPr lang="uk-UA" sz="40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5</a:t>
            </a:r>
            <a:endParaRPr lang="ru-RU" sz="4000" dirty="0">
              <a:solidFill>
                <a:srgbClr val="FF0000"/>
              </a:solidFill>
            </a:endParaRPr>
          </a:p>
        </p:txBody>
      </p:sp>
      <p:pic>
        <p:nvPicPr>
          <p:cNvPr id="15" name="Picture 3" descr="C:\Users\user\Desktop\Картинки ШКОЛЬНЫЕ\19487949-cartoon-of-pointing-wise-ow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39103" y="2667000"/>
            <a:ext cx="3704897" cy="3581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7" grpId="0"/>
      <p:bldP spid="8" grpId="0"/>
      <p:bldP spid="9" grpId="0"/>
      <p:bldP spid="10" grpId="0"/>
      <p:bldP spid="12" grpId="0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№ 2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600" y="1447800"/>
            <a:ext cx="44418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Округлити </a:t>
            </a:r>
            <a: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до десятих</a:t>
            </a: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4400" y="2362200"/>
            <a:ext cx="4114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,(</a:t>
            </a:r>
            <a:r>
              <a:rPr lang="uk-UA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= 0, </a:t>
            </a:r>
            <a:r>
              <a:rPr lang="uk-UA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666</a:t>
            </a:r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uk-UA" sz="4000" b="1" dirty="0" smtClean="0">
                <a:latin typeface="Times New Roman"/>
                <a:cs typeface="Times New Roman"/>
              </a:rPr>
              <a:t> </a:t>
            </a:r>
            <a:r>
              <a:rPr lang="uk-UA" sz="4000" b="1" dirty="0" smtClean="0">
                <a:latin typeface="Times New Roman"/>
                <a:cs typeface="Times New Roman"/>
              </a:rPr>
              <a:t>͌   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2050" name="Формула" r:id="rId3" imgW="114120" imgH="215640" progId="Equation.3">
              <p:embed/>
            </p:oleObj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4953000" y="2362200"/>
            <a:ext cx="82586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b="1" dirty="0" smtClean="0">
                <a:latin typeface="Times New Roman"/>
                <a:cs typeface="Times New Roman"/>
              </a:rPr>
              <a:t>0,</a:t>
            </a:r>
            <a:r>
              <a:rPr lang="uk-UA" sz="40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7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38200" y="3276600"/>
            <a:ext cx="402270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Округлити </a:t>
            </a:r>
            <a: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до сотих</a:t>
            </a: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14400" y="3962400"/>
            <a:ext cx="449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1,8(</a:t>
            </a:r>
            <a:r>
              <a:rPr lang="uk-UA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uk-UA" sz="4000" b="1" dirty="0" smtClean="0">
                <a:latin typeface="Times New Roman"/>
                <a:cs typeface="Times New Roman"/>
              </a:rPr>
              <a:t>1,8</a:t>
            </a:r>
            <a:r>
              <a:rPr lang="uk-UA" sz="40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3</a:t>
            </a:r>
            <a:r>
              <a:rPr lang="uk-UA" sz="4000" b="1" dirty="0" smtClean="0">
                <a:latin typeface="Times New Roman"/>
                <a:cs typeface="Times New Roman"/>
              </a:rPr>
              <a:t>333</a:t>
            </a:r>
            <a:r>
              <a:rPr lang="uk-UA" sz="4000" b="1" dirty="0" smtClean="0">
                <a:latin typeface="Times New Roman"/>
                <a:cs typeface="Times New Roman"/>
              </a:rPr>
              <a:t>… </a:t>
            </a:r>
            <a:r>
              <a:rPr lang="uk-UA" sz="4000" b="1" dirty="0" smtClean="0">
                <a:latin typeface="Times New Roman"/>
                <a:cs typeface="Times New Roman"/>
              </a:rPr>
              <a:t>͌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334000" y="3962400"/>
            <a:ext cx="108234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b="1" dirty="0" smtClean="0">
                <a:latin typeface="Times New Roman"/>
                <a:cs typeface="Times New Roman"/>
              </a:rPr>
              <a:t>1,8</a:t>
            </a:r>
            <a:r>
              <a:rPr lang="uk-UA" sz="40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3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62000" y="4876800"/>
            <a:ext cx="475104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Округлити </a:t>
            </a:r>
            <a: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до тисячних</a:t>
            </a: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14400" y="5638800"/>
            <a:ext cx="457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,(</a:t>
            </a:r>
            <a:r>
              <a:rPr lang="uk-UA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23</a:t>
            </a:r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7,23</a:t>
            </a:r>
            <a:r>
              <a:rPr lang="uk-UA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323…</a:t>
            </a:r>
            <a:r>
              <a:rPr lang="uk-UA" sz="4000" b="1" dirty="0" smtClean="0">
                <a:latin typeface="Times New Roman"/>
                <a:cs typeface="Times New Roman"/>
              </a:rPr>
              <a:t> </a:t>
            </a:r>
            <a:r>
              <a:rPr lang="uk-UA" sz="4000" b="1" dirty="0" smtClean="0">
                <a:latin typeface="Times New Roman"/>
                <a:cs typeface="Times New Roman"/>
              </a:rPr>
              <a:t>͌   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486400" y="5638800"/>
            <a:ext cx="133882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b="1" dirty="0" smtClean="0">
                <a:latin typeface="Times New Roman"/>
                <a:cs typeface="Times New Roman"/>
              </a:rPr>
              <a:t>7,23</a:t>
            </a:r>
            <a:r>
              <a:rPr lang="uk-UA" sz="40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2</a:t>
            </a:r>
            <a:endParaRPr lang="ru-RU" sz="4000" dirty="0">
              <a:solidFill>
                <a:srgbClr val="FF0000"/>
              </a:solidFill>
            </a:endParaRPr>
          </a:p>
        </p:txBody>
      </p:sp>
      <p:pic>
        <p:nvPicPr>
          <p:cNvPr id="15" name="Picture 3" descr="C:\Users\user\Desktop\Картинки ШКОЛЬНЫЕ\13189520-illustration-of-an-old-wise-ow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3600" y="609600"/>
            <a:ext cx="3200400" cy="338865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7" grpId="0"/>
      <p:bldP spid="8" grpId="0"/>
      <p:bldP spid="9" grpId="0"/>
      <p:bldP spid="10" grpId="0"/>
      <p:bldP spid="12" grpId="0"/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uk-UA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№ 3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" y="914400"/>
            <a:ext cx="8991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Перетворити  </a:t>
            </a:r>
            <a: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звичайний  дріб </a:t>
            </a: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 у  </a:t>
            </a:r>
            <a: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періодичний</a:t>
            </a:r>
          </a:p>
          <a:p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і  періодичний  дріб  округлити  </a:t>
            </a:r>
            <a:r>
              <a:rPr lang="uk-UA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  сотих </a:t>
            </a: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62200" y="2514600"/>
            <a:ext cx="2438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0, 5</a:t>
            </a:r>
            <a:r>
              <a:rPr lang="uk-UA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77…</a:t>
            </a:r>
            <a:r>
              <a:rPr lang="uk-UA" sz="4000" b="1" dirty="0" smtClean="0">
                <a:latin typeface="Times New Roman"/>
                <a:cs typeface="Times New Roman"/>
              </a:rPr>
              <a:t> ͌   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4098" name="Формула" r:id="rId3" imgW="114120" imgH="215640" progId="Equation.3">
              <p:embed/>
            </p:oleObj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4953000" y="2514600"/>
            <a:ext cx="108234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b="1" dirty="0" smtClean="0">
                <a:latin typeface="Times New Roman"/>
                <a:cs typeface="Times New Roman"/>
              </a:rPr>
              <a:t>0,5</a:t>
            </a:r>
            <a:r>
              <a:rPr lang="uk-UA" sz="40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8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1219200" y="2286000"/>
          <a:ext cx="1066800" cy="1207994"/>
        </p:xfrm>
        <a:graphic>
          <a:graphicData uri="http://schemas.openxmlformats.org/presentationml/2006/ole">
            <p:oleObj spid="_x0000_s4099" name="Формула" r:id="rId4" imgW="342751" imgH="393529" progId="Equation.3">
              <p:embed/>
            </p:oleObj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0" y="4114800"/>
            <a:ext cx="76733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Десяткове  наближення  до  сотих  дробу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6" name="Object 3"/>
          <p:cNvGraphicFramePr>
            <a:graphicFrameLocks noChangeAspect="1"/>
          </p:cNvGraphicFramePr>
          <p:nvPr/>
        </p:nvGraphicFramePr>
        <p:xfrm>
          <a:off x="7797800" y="3733800"/>
          <a:ext cx="711200" cy="1208088"/>
        </p:xfrm>
        <a:graphic>
          <a:graphicData uri="http://schemas.openxmlformats.org/presentationml/2006/ole">
            <p:oleObj spid="_x0000_s4101" name="Формула" r:id="rId5" imgW="228600" imgH="393480" progId="Equation.3">
              <p:embed/>
            </p:oleObj>
          </a:graphicData>
        </a:graphic>
      </p:graphicFrame>
      <p:sp>
        <p:nvSpPr>
          <p:cNvPr id="17" name="Стрелка вниз 16"/>
          <p:cNvSpPr/>
          <p:nvPr/>
        </p:nvSpPr>
        <p:spPr>
          <a:xfrm rot="844209">
            <a:off x="5067697" y="3231853"/>
            <a:ext cx="381000" cy="990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8" name="Object 3"/>
          <p:cNvGraphicFramePr>
            <a:graphicFrameLocks noChangeAspect="1"/>
          </p:cNvGraphicFramePr>
          <p:nvPr/>
        </p:nvGraphicFramePr>
        <p:xfrm>
          <a:off x="1473200" y="5105400"/>
          <a:ext cx="711200" cy="1208088"/>
        </p:xfrm>
        <a:graphic>
          <a:graphicData uri="http://schemas.openxmlformats.org/presentationml/2006/ole">
            <p:oleObj spid="_x0000_s4102" name="Формула" r:id="rId6" imgW="228600" imgH="393480" progId="Equation.3">
              <p:embed/>
            </p:oleObj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2438400" y="5486400"/>
            <a:ext cx="838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/>
                <a:cs typeface="Times New Roman"/>
              </a:rPr>
              <a:t>͌</a:t>
            </a:r>
            <a:endParaRPr lang="ru-RU" sz="44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3048000" y="5334000"/>
            <a:ext cx="108234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b="1" dirty="0" smtClean="0">
                <a:latin typeface="Times New Roman"/>
                <a:cs typeface="Times New Roman"/>
              </a:rPr>
              <a:t>0,5</a:t>
            </a:r>
            <a:r>
              <a:rPr lang="uk-UA" sz="40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8</a:t>
            </a:r>
            <a:endParaRPr lang="ru-RU" sz="4000" dirty="0">
              <a:solidFill>
                <a:srgbClr val="FF0000"/>
              </a:solidFill>
            </a:endParaRPr>
          </a:p>
        </p:txBody>
      </p:sp>
      <p:pic>
        <p:nvPicPr>
          <p:cNvPr id="4103" name="Picture 7" descr="C:\Users\user\Desktop\Картинки ШКОЛЬНЫЕ\school030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410200" y="4762500"/>
            <a:ext cx="2095500" cy="2095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7" grpId="0"/>
      <p:bldP spid="15" grpId="0"/>
      <p:bldP spid="17" grpId="0" animBg="1"/>
      <p:bldP spid="19" grpId="0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/>
          </a:bodyPr>
          <a:lstStyle/>
          <a:p>
            <a:r>
              <a:rPr lang="uk-UA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Завдання для самостійного опрацювання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685800"/>
            <a:ext cx="8839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Знайдіть  </a:t>
            </a:r>
            <a:r>
              <a:rPr lang="uk-UA" sz="32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десяткове  наближення</a:t>
            </a:r>
            <a: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 до  </a:t>
            </a:r>
            <a:r>
              <a:rPr lang="uk-UA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сотих  </a:t>
            </a:r>
          </a:p>
          <a:p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дробу: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4400" y="1752600"/>
            <a:ext cx="2819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1)  </a:t>
            </a:r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0,0</a:t>
            </a:r>
            <a:r>
              <a:rPr lang="uk-UA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25 </a:t>
            </a:r>
            <a:r>
              <a:rPr lang="uk-UA" sz="4000" b="1" dirty="0" smtClean="0">
                <a:latin typeface="Times New Roman"/>
                <a:cs typeface="Times New Roman"/>
              </a:rPr>
              <a:t> ͌   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3074" name="Формула" r:id="rId3" imgW="114120" imgH="215640" progId="Equation.3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914400" y="2438400"/>
            <a:ext cx="4114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2)  </a:t>
            </a:r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0,3</a:t>
            </a:r>
            <a:r>
              <a:rPr lang="uk-UA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294118… </a:t>
            </a:r>
            <a:r>
              <a:rPr lang="uk-UA" sz="4000" b="1" dirty="0" smtClean="0">
                <a:latin typeface="Times New Roman"/>
                <a:cs typeface="Times New Roman"/>
              </a:rPr>
              <a:t> ͌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14400" y="3124200"/>
            <a:ext cx="2286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 0,2</a:t>
            </a:r>
            <a:r>
              <a:rPr lang="uk-UA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uk-UA" sz="4000" b="1" dirty="0" smtClean="0">
                <a:latin typeface="Times New Roman"/>
                <a:cs typeface="Times New Roman"/>
              </a:rPr>
              <a:t> ͌   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14400" y="3810000"/>
            <a:ext cx="449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4)</a:t>
            </a:r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  2,(</a:t>
            </a:r>
            <a:r>
              <a:rPr lang="uk-UA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) = 2,3</a:t>
            </a:r>
            <a:r>
              <a:rPr lang="uk-UA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33…</a:t>
            </a:r>
            <a:r>
              <a:rPr lang="uk-UA" sz="4000" b="1" dirty="0" smtClean="0">
                <a:latin typeface="Times New Roman"/>
                <a:cs typeface="Times New Roman"/>
              </a:rPr>
              <a:t> ͌   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14400" y="4572000"/>
            <a:ext cx="533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5)</a:t>
            </a:r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  5,(</a:t>
            </a:r>
            <a:r>
              <a:rPr lang="uk-UA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36</a:t>
            </a:r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) = 5,3</a:t>
            </a:r>
            <a:r>
              <a:rPr lang="uk-UA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3636…</a:t>
            </a:r>
            <a:r>
              <a:rPr lang="uk-UA" sz="4000" b="1" dirty="0" smtClean="0">
                <a:latin typeface="Times New Roman"/>
                <a:cs typeface="Times New Roman"/>
              </a:rPr>
              <a:t> ͌   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14400" y="5486400"/>
            <a:ext cx="2362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6)</a:t>
            </a:r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  1,0</a:t>
            </a:r>
            <a:r>
              <a:rPr lang="uk-UA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5  </a:t>
            </a:r>
            <a:r>
              <a:rPr lang="uk-UA" sz="4000" b="1" dirty="0" smtClean="0">
                <a:latin typeface="Times New Roman"/>
                <a:cs typeface="Times New Roman"/>
              </a:rPr>
              <a:t>͌   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6" name="Picture 4" descr="C:\Users\user\Desktop\Картинки ШКОЛЬНЫЕ\imag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53200" y="1219200"/>
            <a:ext cx="2590800" cy="34278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9" grpId="0"/>
      <p:bldP spid="13" grpId="0"/>
      <p:bldP spid="15" grpId="0"/>
      <p:bldP spid="17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772400" cy="1470025"/>
          </a:xfrm>
        </p:spPr>
        <p:txBody>
          <a:bodyPr/>
          <a:lstStyle/>
          <a:p>
            <a:r>
              <a:rPr lang="uk-UA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Д/З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43200" y="2133600"/>
            <a:ext cx="6400800" cy="3733800"/>
          </a:xfrm>
        </p:spPr>
        <p:txBody>
          <a:bodyPr>
            <a:noAutofit/>
          </a:bodyPr>
          <a:lstStyle/>
          <a:p>
            <a:endParaRPr lang="uk-UA" sz="4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uk-UA" sz="1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C:\Users\user\Desktop\Картинки ШКОЛЬНЫЕ\33200927-owl-reading-a-book-vector-cartoon-illustra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90600"/>
            <a:ext cx="3276600" cy="4327072"/>
          </a:xfrm>
          <a:prstGeom prst="rect">
            <a:avLst/>
          </a:prstGeom>
          <a:noFill/>
        </p:spPr>
      </p:pic>
      <p:pic>
        <p:nvPicPr>
          <p:cNvPr id="18434" name="Picture 2" descr="C:\Users\mngr11\Pictures\Наближення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43200" y="2590800"/>
            <a:ext cx="6096000" cy="3124200"/>
          </a:xfrm>
          <a:prstGeom prst="rect">
            <a:avLst/>
          </a:prstGeom>
          <a:noFill/>
        </p:spPr>
      </p:pic>
      <p:sp>
        <p:nvSpPr>
          <p:cNvPr id="6" name="Пятно 1 5"/>
          <p:cNvSpPr/>
          <p:nvPr/>
        </p:nvSpPr>
        <p:spPr>
          <a:xfrm>
            <a:off x="2667000" y="2667000"/>
            <a:ext cx="914400" cy="914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149</Words>
  <Application>Microsoft Office PowerPoint</Application>
  <PresentationFormat>Экран (4:3)</PresentationFormat>
  <Paragraphs>43</Paragraphs>
  <Slides>7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Office Theme</vt:lpstr>
      <vt:lpstr>Формула</vt:lpstr>
      <vt:lpstr>Слайд 1</vt:lpstr>
      <vt:lpstr>Запам`ятай!</vt:lpstr>
      <vt:lpstr>№ 1</vt:lpstr>
      <vt:lpstr>№ 2</vt:lpstr>
      <vt:lpstr>№ 3</vt:lpstr>
      <vt:lpstr>Завдання для самостійного опрацювання</vt:lpstr>
      <vt:lpstr>Д/З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mngr11</cp:lastModifiedBy>
  <cp:revision>79</cp:revision>
  <dcterms:created xsi:type="dcterms:W3CDTF">2017-11-22T04:53:14Z</dcterms:created>
  <dcterms:modified xsi:type="dcterms:W3CDTF">2023-04-06T16:20:25Z</dcterms:modified>
</cp:coreProperties>
</file>