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763" y="228600"/>
            <a:ext cx="83558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ОКРУГЛЕННЯ ДЕСЯТКОВИХ </a:t>
            </a:r>
          </a:p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ДРОБІВ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361" name="Picture 1" descr="C:\Users\user\Desktop\Картинки ШКОЛЬНЫЕ\min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238500"/>
            <a:ext cx="4857750" cy="3619500"/>
          </a:xfrm>
          <a:prstGeom prst="rect">
            <a:avLst/>
          </a:prstGeom>
          <a:noFill/>
        </p:spPr>
      </p:pic>
      <p:pic>
        <p:nvPicPr>
          <p:cNvPr id="15362" name="Picture 2" descr="C:\Users\user\Desktop\Картинки ШКОЛЬНЫЕ\0_jTJiPseXQHxVIo7A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FF0000"/>
                </a:solidFill>
              </a:rPr>
              <a:t>Запам</a:t>
            </a:r>
            <a:r>
              <a:rPr lang="en-US" dirty="0" smtClean="0">
                <a:solidFill>
                  <a:srgbClr val="FF0000"/>
                </a:solidFill>
              </a:rPr>
              <a:t>`</a:t>
            </a:r>
            <a:r>
              <a:rPr lang="uk-UA" dirty="0" err="1" smtClean="0">
                <a:solidFill>
                  <a:srgbClr val="FF0000"/>
                </a:solidFill>
              </a:rPr>
              <a:t>ятай</a:t>
            </a:r>
            <a:r>
              <a:rPr lang="uk-UA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 </a:t>
            </a:r>
            <a:r>
              <a:rPr lang="ru-RU" b="1" dirty="0" err="1" smtClean="0"/>
              <a:t>десяткове</a:t>
            </a:r>
            <a:r>
              <a:rPr lang="ru-RU" b="1" dirty="0" smtClean="0"/>
              <a:t> </a:t>
            </a:r>
            <a:r>
              <a:rPr lang="ru-RU" b="1" dirty="0" err="1" smtClean="0"/>
              <a:t>наближення</a:t>
            </a:r>
            <a:r>
              <a:rPr lang="ru-RU" b="1" dirty="0" smtClean="0"/>
              <a:t> </a:t>
            </a:r>
            <a:r>
              <a:rPr lang="ru-RU" b="1" dirty="0" err="1" smtClean="0"/>
              <a:t>звичайного</a:t>
            </a:r>
            <a:r>
              <a:rPr lang="ru-RU" b="1" dirty="0" smtClean="0"/>
              <a:t> </a:t>
            </a:r>
            <a:r>
              <a:rPr lang="ru-RU" b="1" dirty="0" err="1" smtClean="0"/>
              <a:t>дробу</a:t>
            </a:r>
            <a:r>
              <a:rPr lang="ru-RU" dirty="0" smtClean="0"/>
              <a:t> до </a:t>
            </a:r>
            <a:r>
              <a:rPr lang="ru-RU" dirty="0" err="1" smtClean="0"/>
              <a:t>потрібного</a:t>
            </a:r>
            <a:r>
              <a:rPr lang="ru-RU" dirty="0" smtClean="0"/>
              <a:t> </a:t>
            </a:r>
            <a:r>
              <a:rPr lang="ru-RU" dirty="0" err="1" smtClean="0"/>
              <a:t>розряду</a:t>
            </a:r>
            <a:r>
              <a:rPr lang="ru-RU" dirty="0" smtClean="0"/>
              <a:t>, треба: 1) </a:t>
            </a:r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ділення</a:t>
            </a:r>
            <a:r>
              <a:rPr lang="ru-RU" dirty="0" smtClean="0"/>
              <a:t> до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розряду</a:t>
            </a:r>
            <a:r>
              <a:rPr lang="ru-RU" dirty="0" smtClean="0"/>
              <a:t>; 2)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десятковий</a:t>
            </a:r>
            <a:r>
              <a:rPr lang="ru-RU" dirty="0" smtClean="0"/>
              <a:t> </a:t>
            </a:r>
            <a:r>
              <a:rPr lang="ru-RU" dirty="0" err="1" smtClean="0"/>
              <a:t>дріб</a:t>
            </a:r>
            <a:r>
              <a:rPr lang="ru-RU" dirty="0" smtClean="0"/>
              <a:t> </a:t>
            </a:r>
            <a:r>
              <a:rPr lang="ru-RU" dirty="0" err="1" smtClean="0"/>
              <a:t>округлити</a:t>
            </a:r>
            <a:r>
              <a:rPr lang="ru-RU" dirty="0" smtClean="0"/>
              <a:t> до </a:t>
            </a:r>
            <a:r>
              <a:rPr lang="ru-RU" dirty="0" err="1" smtClean="0"/>
              <a:t>потрібного</a:t>
            </a:r>
            <a:r>
              <a:rPr lang="ru-RU" dirty="0" smtClean="0"/>
              <a:t> </a:t>
            </a:r>
            <a:r>
              <a:rPr lang="ru-RU" dirty="0" err="1" smtClean="0"/>
              <a:t>розряду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наступна</a:t>
            </a:r>
            <a:r>
              <a:rPr lang="ru-RU" dirty="0" smtClean="0"/>
              <a:t> цифра за </a:t>
            </a:r>
            <a:r>
              <a:rPr lang="ru-RU" dirty="0" err="1" smtClean="0"/>
              <a:t>розрядом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, </a:t>
            </a:r>
            <a:r>
              <a:rPr lang="ru-RU" dirty="0" err="1" smtClean="0"/>
              <a:t>дорівнює</a:t>
            </a:r>
            <a:r>
              <a:rPr lang="ru-RU" dirty="0" smtClean="0"/>
              <a:t> 5, 6, 7, 8 </a:t>
            </a:r>
            <a:r>
              <a:rPr lang="ru-RU" dirty="0" err="1" smtClean="0"/>
              <a:t>або</a:t>
            </a:r>
            <a:r>
              <a:rPr lang="ru-RU" dirty="0" smtClean="0"/>
              <a:t> 9, то </a:t>
            </a:r>
            <a:r>
              <a:rPr lang="ru-RU" dirty="0" err="1" smtClean="0"/>
              <a:t>розряд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, </a:t>
            </a:r>
            <a:r>
              <a:rPr lang="ru-RU" dirty="0" err="1" smtClean="0"/>
              <a:t>збільшують</a:t>
            </a:r>
            <a:r>
              <a:rPr lang="ru-RU" dirty="0" smtClean="0"/>
              <a:t> на 1.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1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4441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Округлити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десятих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952</a:t>
            </a:r>
            <a:r>
              <a:rPr lang="uk-UA" sz="4000" b="1" dirty="0" smtClean="0">
                <a:latin typeface="Times New Roman"/>
                <a:cs typeface="Times New Roman"/>
              </a:rPr>
              <a:t> </a:t>
            </a:r>
            <a:r>
              <a:rPr lang="uk-UA" sz="4000" b="1" dirty="0" smtClean="0">
                <a:latin typeface="Times New Roman"/>
                <a:cs typeface="Times New Roman"/>
              </a:rPr>
              <a:t>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95600" y="2362200"/>
            <a:ext cx="825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0,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352800"/>
            <a:ext cx="4022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Округлити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сотих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191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0,8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000" b="1" dirty="0" smtClean="0">
                <a:latin typeface="Times New Roman"/>
                <a:cs typeface="Times New Roman"/>
              </a:rPr>
              <a:t>7 </a:t>
            </a:r>
            <a:r>
              <a:rPr lang="uk-UA" sz="4000" b="1" dirty="0" smtClean="0">
                <a:latin typeface="Times New Roman"/>
                <a:cs typeface="Times New Roman"/>
              </a:rPr>
              <a:t>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5600" y="4191000"/>
            <a:ext cx="1082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0,8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000" y="5105400"/>
            <a:ext cx="4751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Округлити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тисячних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791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0,82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4000" b="1" dirty="0" smtClean="0">
                <a:latin typeface="Times New Roman"/>
                <a:cs typeface="Times New Roman"/>
              </a:rPr>
              <a:t>7 </a:t>
            </a:r>
            <a:r>
              <a:rPr lang="uk-UA" sz="4000" b="1" dirty="0" smtClean="0">
                <a:latin typeface="Times New Roman"/>
                <a:cs typeface="Times New Roman"/>
              </a:rPr>
              <a:t>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43200" y="5791200"/>
            <a:ext cx="13388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0,82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5" name="Picture 3" descr="C:\Users\user\Desktop\Картинки ШКОЛЬНЫЕ\19487949-cartoon-of-pointing-wise-o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9103" y="2667000"/>
            <a:ext cx="3704897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4441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Округлити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десятих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,(</a:t>
            </a:r>
            <a:r>
              <a:rPr lang="uk-UA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666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4000" b="1" dirty="0" smtClean="0">
                <a:latin typeface="Times New Roman"/>
                <a:cs typeface="Times New Roman"/>
              </a:rPr>
              <a:t> </a:t>
            </a:r>
            <a:r>
              <a:rPr lang="uk-UA" sz="4000" b="1" dirty="0" smtClean="0">
                <a:latin typeface="Times New Roman"/>
                <a:cs typeface="Times New Roman"/>
              </a:rPr>
              <a:t>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53000" y="2362200"/>
            <a:ext cx="825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0,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276600"/>
            <a:ext cx="4022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Округлити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сотих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9624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1,8(</a:t>
            </a:r>
            <a:r>
              <a:rPr lang="uk-UA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4000" b="1" dirty="0" smtClean="0">
                <a:latin typeface="Times New Roman"/>
                <a:cs typeface="Times New Roman"/>
              </a:rPr>
              <a:t>1,8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lang="uk-UA" sz="4000" b="1" dirty="0" smtClean="0">
                <a:latin typeface="Times New Roman"/>
                <a:cs typeface="Times New Roman"/>
              </a:rPr>
              <a:t>333</a:t>
            </a:r>
            <a:r>
              <a:rPr lang="uk-UA" sz="4000" b="1" dirty="0" smtClean="0">
                <a:latin typeface="Times New Roman"/>
                <a:cs typeface="Times New Roman"/>
              </a:rPr>
              <a:t>… </a:t>
            </a:r>
            <a:r>
              <a:rPr lang="uk-UA" sz="4000" b="1" dirty="0" smtClean="0">
                <a:latin typeface="Times New Roman"/>
                <a:cs typeface="Times New Roman"/>
              </a:rPr>
              <a:t>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34000" y="3962400"/>
            <a:ext cx="1082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1,8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000" y="4876800"/>
            <a:ext cx="4751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Округлити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тисячних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638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,(</a:t>
            </a:r>
            <a:r>
              <a:rPr lang="uk-UA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7,23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323…</a:t>
            </a:r>
            <a:r>
              <a:rPr lang="uk-UA" sz="4000" b="1" dirty="0" smtClean="0">
                <a:latin typeface="Times New Roman"/>
                <a:cs typeface="Times New Roman"/>
              </a:rPr>
              <a:t> </a:t>
            </a:r>
            <a:r>
              <a:rPr lang="uk-UA" sz="4000" b="1" dirty="0" smtClean="0">
                <a:latin typeface="Times New Roman"/>
                <a:cs typeface="Times New Roman"/>
              </a:rPr>
              <a:t>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86400" y="5638800"/>
            <a:ext cx="13388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7,23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5" name="Picture 3" descr="C:\Users\user\Desktop\Картинки ШКОЛЬНЫЕ\13189520-illustration-of-an-old-wise-o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609600"/>
            <a:ext cx="3200400" cy="3388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Перетворити 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звичайний  дріб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періодичний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  періодичний  дріб  округлити 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 сотих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514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0, 5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77…</a:t>
            </a:r>
            <a:r>
              <a:rPr lang="uk-UA" sz="4000" b="1" dirty="0" smtClean="0">
                <a:latin typeface="Times New Roman"/>
                <a:cs typeface="Times New Roman"/>
              </a:rPr>
              <a:t> 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Формула" r:id="rId3" imgW="114120" imgH="2156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53000" y="2514600"/>
            <a:ext cx="1082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0,5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219200" y="2286000"/>
          <a:ext cx="1066800" cy="1207994"/>
        </p:xfrm>
        <a:graphic>
          <a:graphicData uri="http://schemas.openxmlformats.org/presentationml/2006/ole">
            <p:oleObj spid="_x0000_s4099" name="Формула" r:id="rId4" imgW="342751" imgH="393529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4114800"/>
            <a:ext cx="7673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Десяткове  наближення  до  сотих  дробу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7797800" y="3733800"/>
          <a:ext cx="711200" cy="1208088"/>
        </p:xfrm>
        <a:graphic>
          <a:graphicData uri="http://schemas.openxmlformats.org/presentationml/2006/ole">
            <p:oleObj spid="_x0000_s4101" name="Формула" r:id="rId5" imgW="228600" imgH="393480" progId="Equation.3">
              <p:embed/>
            </p:oleObj>
          </a:graphicData>
        </a:graphic>
      </p:graphicFrame>
      <p:sp>
        <p:nvSpPr>
          <p:cNvPr id="17" name="Стрелка вниз 16"/>
          <p:cNvSpPr/>
          <p:nvPr/>
        </p:nvSpPr>
        <p:spPr>
          <a:xfrm rot="844209">
            <a:off x="5067697" y="3231853"/>
            <a:ext cx="3810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473200" y="5105400"/>
          <a:ext cx="711200" cy="1208088"/>
        </p:xfrm>
        <a:graphic>
          <a:graphicData uri="http://schemas.openxmlformats.org/presentationml/2006/ole">
            <p:oleObj spid="_x0000_s4102" name="Формула" r:id="rId6" imgW="22860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438400" y="54864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/>
                <a:cs typeface="Times New Roman"/>
              </a:rPr>
              <a:t>͌</a:t>
            </a:r>
            <a:endParaRPr lang="ru-RU" sz="4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48000" y="5334000"/>
            <a:ext cx="1082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0,5</a:t>
            </a:r>
            <a:r>
              <a:rPr lang="uk-UA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103" name="Picture 7" descr="C:\Users\user\Desktop\Картинки ШКОЛЬНЫЕ\school03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4762500"/>
            <a:ext cx="2095500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5" grpId="0"/>
      <p:bldP spid="17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для самостійного опрацювання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858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Знайдіть  </a:t>
            </a:r>
            <a:r>
              <a:rPr lang="uk-UA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десяткове  наближення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сотих  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дробу: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uk-UA" sz="4000" b="1" dirty="0" smtClean="0">
                <a:latin typeface="Times New Roman"/>
                <a:cs typeface="Times New Roman"/>
              </a:rPr>
              <a:t> 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2438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0,3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294118… </a:t>
            </a:r>
            <a:r>
              <a:rPr lang="uk-UA" sz="4000" b="1" dirty="0" smtClean="0">
                <a:latin typeface="Times New Roman"/>
                <a:cs typeface="Times New Roman"/>
              </a:rPr>
              <a:t> 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124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0,2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4000" b="1" dirty="0" smtClean="0">
                <a:latin typeface="Times New Roman"/>
                <a:cs typeface="Times New Roman"/>
              </a:rPr>
              <a:t> 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810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2,(</a:t>
            </a:r>
            <a:r>
              <a:rPr lang="uk-UA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) = 2,3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33…</a:t>
            </a:r>
            <a:r>
              <a:rPr lang="uk-UA" sz="4000" b="1" dirty="0" smtClean="0">
                <a:latin typeface="Times New Roman"/>
                <a:cs typeface="Times New Roman"/>
              </a:rPr>
              <a:t> 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5720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5,(</a:t>
            </a:r>
            <a:r>
              <a:rPr lang="uk-UA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) = 5,3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3636…</a:t>
            </a:r>
            <a:r>
              <a:rPr lang="uk-UA" sz="4000" b="1" dirty="0" smtClean="0">
                <a:latin typeface="Times New Roman"/>
                <a:cs typeface="Times New Roman"/>
              </a:rPr>
              <a:t> 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486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1,0</a:t>
            </a:r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uk-UA" sz="4000" b="1" dirty="0" smtClean="0">
                <a:latin typeface="Times New Roman"/>
                <a:cs typeface="Times New Roman"/>
              </a:rPr>
              <a:t>͌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user\Desktop\Картинки ШКОЛЬНЫЕ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219200"/>
            <a:ext cx="2590800" cy="3427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3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Д/З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133600"/>
            <a:ext cx="6400800" cy="3733800"/>
          </a:xfrm>
        </p:spPr>
        <p:txBody>
          <a:bodyPr>
            <a:noAutofit/>
          </a:bodyPr>
          <a:lstStyle/>
          <a:p>
            <a:endParaRPr lang="uk-UA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Картинки ШКОЛЬНЫЕ\33200927-owl-reading-a-book-vector-cartoon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3276600" cy="4327072"/>
          </a:xfrm>
          <a:prstGeom prst="rect">
            <a:avLst/>
          </a:prstGeom>
          <a:noFill/>
        </p:spPr>
      </p:pic>
      <p:pic>
        <p:nvPicPr>
          <p:cNvPr id="18434" name="Picture 2" descr="C:\Users\mngr11\Pictures\Наближенн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90800"/>
            <a:ext cx="6096000" cy="3124200"/>
          </a:xfrm>
          <a:prstGeom prst="rect">
            <a:avLst/>
          </a:prstGeom>
          <a:noFill/>
        </p:spPr>
      </p:pic>
      <p:sp>
        <p:nvSpPr>
          <p:cNvPr id="6" name="Пятно 1 5"/>
          <p:cNvSpPr/>
          <p:nvPr/>
        </p:nvSpPr>
        <p:spPr>
          <a:xfrm>
            <a:off x="2667000" y="266700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Формула</vt:lpstr>
      <vt:lpstr>Слайд 1</vt:lpstr>
      <vt:lpstr>Запам`ятай!</vt:lpstr>
      <vt:lpstr>№ 1</vt:lpstr>
      <vt:lpstr>№ 2</vt:lpstr>
      <vt:lpstr>№ 3</vt:lpstr>
      <vt:lpstr>Завдання для самостійного опрацювання</vt:lpstr>
      <vt:lpstr>Д/З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mngr11</cp:lastModifiedBy>
  <cp:revision>79</cp:revision>
  <dcterms:created xsi:type="dcterms:W3CDTF">2017-11-22T04:53:14Z</dcterms:created>
  <dcterms:modified xsi:type="dcterms:W3CDTF">2023-04-06T16:20:25Z</dcterms:modified>
</cp:coreProperties>
</file>