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3" r:id="rId22"/>
    <p:sldId id="277" r:id="rId23"/>
    <p:sldId id="278" r:id="rId24"/>
    <p:sldId id="279" r:id="rId25"/>
    <p:sldId id="282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7E2-4277-4EE7-A05B-18F3BFE82C94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EBC-C3E0-4B02-B4EF-AD9135B1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8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7E2-4277-4EE7-A05B-18F3BFE82C94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EBC-C3E0-4B02-B4EF-AD9135B1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6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7E2-4277-4EE7-A05B-18F3BFE82C94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EBC-C3E0-4B02-B4EF-AD9135B1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7E2-4277-4EE7-A05B-18F3BFE82C94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EBC-C3E0-4B02-B4EF-AD9135B1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6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7E2-4277-4EE7-A05B-18F3BFE82C94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EBC-C3E0-4B02-B4EF-AD9135B1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7E2-4277-4EE7-A05B-18F3BFE82C94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EBC-C3E0-4B02-B4EF-AD9135B1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7E2-4277-4EE7-A05B-18F3BFE82C94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EBC-C3E0-4B02-B4EF-AD9135B1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7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7E2-4277-4EE7-A05B-18F3BFE82C94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EBC-C3E0-4B02-B4EF-AD9135B1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7E2-4277-4EE7-A05B-18F3BFE82C94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EBC-C3E0-4B02-B4EF-AD9135B1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0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7E2-4277-4EE7-A05B-18F3BFE82C94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EBC-C3E0-4B02-B4EF-AD9135B1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37E2-4277-4EE7-A05B-18F3BFE82C94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1EBC-C3E0-4B02-B4EF-AD9135B1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6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C37E2-4277-4EE7-A05B-18F3BFE82C94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1EBC-C3E0-4B02-B4EF-AD9135B14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6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84784"/>
            <a:ext cx="84969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Хто</a:t>
            </a:r>
            <a:r>
              <a:rPr lang="ru-RU" sz="11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15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швидше</a:t>
            </a:r>
            <a:r>
              <a:rPr lang="ru-RU" sz="11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?</a:t>
            </a:r>
            <a:endParaRPr lang="ru-RU" sz="115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0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563494"/>
            <a:ext cx="288032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8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78811" y="2785232"/>
            <a:ext cx="3148096" cy="3402012"/>
            <a:chOff x="2778811" y="2785232"/>
            <a:chExt cx="3148096" cy="340201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811" y="2785232"/>
              <a:ext cx="1858185" cy="340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67944" y="2785232"/>
              <a:ext cx="1858963" cy="3402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956094" y="260648"/>
            <a:ext cx="288032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28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0648"/>
            <a:ext cx="885698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Яким символом позначають силу?</a:t>
            </a:r>
            <a:endParaRPr lang="ru-RU" sz="40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8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3146425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www.playcast.ru/uploads/2016/04/22/183642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8" y="1268760"/>
            <a:ext cx="2985688" cy="29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ngimg.com/uploads/moon/moon_PNG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787216" cy="27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якій планеті ми живемо ?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якому напрямку падає тіло?</a:t>
            </a:r>
            <a:endParaRPr lang="ru-RU" sz="40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3146425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539552" y="2204864"/>
            <a:ext cx="2160240" cy="3488343"/>
            <a:chOff x="539552" y="2204864"/>
            <a:chExt cx="2160240" cy="3488343"/>
          </a:xfrm>
        </p:grpSpPr>
        <p:sp>
          <p:nvSpPr>
            <p:cNvPr id="4" name="32-конечная звезда 3"/>
            <p:cNvSpPr/>
            <p:nvPr/>
          </p:nvSpPr>
          <p:spPr>
            <a:xfrm>
              <a:off x="539552" y="2204864"/>
              <a:ext cx="2160240" cy="2232248"/>
            </a:xfrm>
            <a:prstGeom prst="star3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1223628" y="3352947"/>
              <a:ext cx="792088" cy="234026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444208" y="1052736"/>
            <a:ext cx="2160240" cy="3384376"/>
            <a:chOff x="6444208" y="1052736"/>
            <a:chExt cx="2160240" cy="3384376"/>
          </a:xfrm>
        </p:grpSpPr>
        <p:sp>
          <p:nvSpPr>
            <p:cNvPr id="5" name="32-конечная звезда 4"/>
            <p:cNvSpPr/>
            <p:nvPr/>
          </p:nvSpPr>
          <p:spPr>
            <a:xfrm>
              <a:off x="6444208" y="2204864"/>
              <a:ext cx="2160240" cy="2232248"/>
            </a:xfrm>
            <a:prstGeom prst="star3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 вниз 6"/>
            <p:cNvSpPr/>
            <p:nvPr/>
          </p:nvSpPr>
          <p:spPr>
            <a:xfrm rot="10800000">
              <a:off x="7128284" y="1052736"/>
              <a:ext cx="792088" cy="234026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0934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62" y="2812789"/>
            <a:ext cx="3146425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ae01.alicdn.com/kf/UT8q7GAXGJXXXagOFbX4/-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33" y="260648"/>
            <a:ext cx="381398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2" y="186863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Тіло 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1864925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Речовина 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9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3146425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«Фізична величина, що є мірою інертності тіла </a:t>
            </a:r>
            <a:r>
              <a:rPr lang="uk-UA" sz="4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маса»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239" y="2498993"/>
            <a:ext cx="313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Називається 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4656" y="2501529"/>
            <a:ext cx="313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Існує   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3146425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«Тіло падає на поверхню Землі, бо на нього діє </a:t>
            </a:r>
            <a:r>
              <a:rPr lang="uk-UA" sz="4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239" y="2498993"/>
            <a:ext cx="313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Сила тяжіння 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4656" y="2501529"/>
            <a:ext cx="313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Сила пружності  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7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Из Кирилла и Мефодия\Рисунки по физике\03-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5783"/>
            <a:ext cx="5616624" cy="5817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ятиугольник 10"/>
          <p:cNvSpPr>
            <a:spLocks noChangeArrowheads="1"/>
          </p:cNvSpPr>
          <p:nvPr/>
        </p:nvSpPr>
        <p:spPr bwMode="auto">
          <a:xfrm rot="10800000">
            <a:off x="4960778" y="840127"/>
            <a:ext cx="4165486" cy="2412639"/>
          </a:xfrm>
          <a:prstGeom prst="homePlate">
            <a:avLst>
              <a:gd name="adj" fmla="val 2910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1080000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 algn="ctr" eaLnBrk="1" hangingPunct="1"/>
            <a:r>
              <a:rPr lang="ru-RU" altLang="uk-UA" sz="24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СИЛУ, </a:t>
            </a:r>
            <a:r>
              <a:rPr lang="ru-RU" altLang="uk-UA" sz="24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З ЯКОЮ ЗЕМЛЯ ПРИТЯГУЄ ДО СЕБЕ ТІЛО, НАЗИВАЮТЬ СИЛОЮ ТЯЖІННЯ</a:t>
            </a:r>
            <a:endParaRPr lang="ru-RU" altLang="uk-UA" sz="2400" b="1" i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76470" y="475499"/>
            <a:ext cx="8229600" cy="5181600"/>
            <a:chOff x="304800" y="214738"/>
            <a:chExt cx="8229600" cy="5181600"/>
          </a:xfrm>
        </p:grpSpPr>
        <p:sp>
          <p:nvSpPr>
            <p:cNvPr id="3" name="Місце для вмісту 2"/>
            <p:cNvSpPr txBox="1">
              <a:spLocks/>
            </p:cNvSpPr>
            <p:nvPr/>
          </p:nvSpPr>
          <p:spPr>
            <a:xfrm>
              <a:off x="304800" y="214738"/>
              <a:ext cx="8229600" cy="51816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uk-UA" sz="5400" b="1" i="1" dirty="0" smtClean="0">
                  <a:ln>
                    <a:solidFill>
                      <a:srgbClr val="0066FF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j-ea"/>
                  <a:cs typeface="Arial"/>
                </a:rPr>
                <a:t>             </a:t>
              </a:r>
              <a:r>
                <a:rPr lang="uk-UA" sz="5400" b="1" i="1" dirty="0" smtClean="0">
                  <a:ln>
                    <a:solidFill>
                      <a:srgbClr val="0066FF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j-ea"/>
                  <a:cs typeface="Arial"/>
                </a:rPr>
                <a:t>Позначення</a:t>
              </a:r>
            </a:p>
            <a:p>
              <a:pPr marL="0" indent="0">
                <a:buFont typeface="Arial" pitchFamily="34" charset="0"/>
                <a:buNone/>
              </a:pPr>
              <a:endParaRPr lang="uk-UA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/>
              </a:endParaRPr>
            </a:p>
            <a:p>
              <a:pPr marL="0" indent="0" algn="ctr">
                <a:buFont typeface="Arial" pitchFamily="34" charset="0"/>
                <a:buNone/>
              </a:pPr>
              <a:endParaRPr lang="uk-UA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/>
              </a:endParaRPr>
            </a:p>
            <a:p>
              <a:pPr marL="0" indent="0" algn="ctr">
                <a:buFont typeface="Arial" pitchFamily="34" charset="0"/>
                <a:buNone/>
              </a:pPr>
              <a:r>
                <a:rPr lang="uk-UA" sz="5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j-ea"/>
                  <a:cs typeface="Arial"/>
                </a:rPr>
                <a:t> </a:t>
              </a:r>
              <a:r>
                <a:rPr lang="uk-UA" sz="4800" b="1" i="1" dirty="0" smtClean="0">
                  <a:ln>
                    <a:solidFill>
                      <a:srgbClr val="0066FF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j-ea"/>
                  <a:cs typeface="Arial"/>
                </a:rPr>
                <a:t>Одиниці вимірювання</a:t>
              </a:r>
              <a:endParaRPr lang="uk-UA" dirty="0" smtClean="0">
                <a:ln>
                  <a:solidFill>
                    <a:srgbClr val="0066FF"/>
                  </a:solidFill>
                </a:ln>
                <a:solidFill>
                  <a:schemeClr val="bg1"/>
                </a:solidFill>
              </a:endParaRPr>
            </a:p>
            <a:p>
              <a:pPr marL="0" indent="0">
                <a:buFont typeface="Arial" pitchFamily="34" charset="0"/>
                <a:buNone/>
              </a:pPr>
              <a:endParaRPr lang="uk-UA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/>
              </a:endParaRPr>
            </a:p>
          </p:txBody>
        </p:sp>
        <p:sp>
          <p:nvSpPr>
            <p:cNvPr id="4" name="Прямокутник 3"/>
            <p:cNvSpPr/>
            <p:nvPr/>
          </p:nvSpPr>
          <p:spPr>
            <a:xfrm>
              <a:off x="1195912" y="1469027"/>
              <a:ext cx="7239000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0" eaLnBrk="1" hangingPunct="1">
                <a:spcBef>
                  <a:spcPct val="20000"/>
                </a:spcBef>
              </a:pPr>
              <a:r>
                <a:rPr lang="en-US" sz="6600" b="1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uk-UA" sz="2400" b="1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тяж </a:t>
              </a:r>
              <a:r>
                <a:rPr lang="uk-UA" sz="6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</a:t>
              </a:r>
              <a:r>
                <a:rPr lang="uk-UA" sz="6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</a:rPr>
                <a:t>сила тяжіння</a:t>
              </a:r>
              <a:endParaRPr lang="uk-UA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Прямокутник 22"/>
            <p:cNvSpPr/>
            <p:nvPr/>
          </p:nvSpPr>
          <p:spPr>
            <a:xfrm>
              <a:off x="990600" y="3831311"/>
              <a:ext cx="716280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 </a:t>
              </a:r>
              <a:r>
                <a:rPr lang="uk-UA" sz="4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тяж</a:t>
              </a:r>
              <a:r>
                <a:rPr lang="uk-UA" sz="8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1 </a:t>
              </a:r>
              <a:r>
                <a:rPr lang="en-US" sz="8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uk-UA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3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99672" y="404664"/>
            <a:ext cx="8092808" cy="8382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r>
              <a:rPr lang="uk-UA" alt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тяжіння</a:t>
            </a:r>
            <a:endParaRPr lang="ru-RU" alt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7014" y="3068960"/>
            <a:ext cx="2463427" cy="11802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67014" y="3076372"/>
            <a:ext cx="2435718" cy="114202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967014" y="3068960"/>
            <a:ext cx="2463427" cy="114944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064289" y="2736750"/>
            <a:ext cx="1600200" cy="1447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stCxn id="10" idx="0"/>
          </p:cNvCxnSpPr>
          <p:nvPr/>
        </p:nvCxnSpPr>
        <p:spPr>
          <a:xfrm>
            <a:off x="6864389" y="2736750"/>
            <a:ext cx="0" cy="144780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0" idx="2"/>
          </p:cNvCxnSpPr>
          <p:nvPr/>
        </p:nvCxnSpPr>
        <p:spPr>
          <a:xfrm>
            <a:off x="6064289" y="3460650"/>
            <a:ext cx="1600200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028700" y="1340768"/>
            <a:ext cx="7144822" cy="170883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  <a:defRPr/>
            </a:pPr>
            <a:r>
              <a:rPr lang="ru-RU" sz="9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8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тяжіння</a:t>
            </a:r>
            <a:r>
              <a:rPr lang="ru-RU" sz="9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точка </a:t>
            </a:r>
            <a:r>
              <a:rPr lang="ru-RU" sz="9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прикладання</a:t>
            </a:r>
            <a:r>
              <a:rPr lang="ru-RU" sz="9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9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тяжіння, що діє на </a:t>
            </a:r>
            <a:r>
              <a:rPr lang="ru-RU" sz="9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9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FontTx/>
              <a:buNone/>
              <a:defRPr/>
            </a:pPr>
            <a:r>
              <a:rPr lang="uk-UA" dirty="0" smtClean="0"/>
              <a:t>                                             </a:t>
            </a:r>
          </a:p>
          <a:p>
            <a:pPr marL="0" indent="0" algn="ctr">
              <a:buFontTx/>
              <a:buNone/>
              <a:defRPr/>
            </a:pPr>
            <a:r>
              <a:rPr lang="uk-UA" dirty="0" smtClean="0"/>
              <a:t>                                                                          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989798" y="2955882"/>
            <a:ext cx="4178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292269" y="4005064"/>
            <a:ext cx="2438400" cy="1371600"/>
            <a:chOff x="3632200" y="4972957"/>
            <a:chExt cx="2438400" cy="1371600"/>
          </a:xfrm>
        </p:grpSpPr>
        <p:sp>
          <p:nvSpPr>
            <p:cNvPr id="15" name="Равнобедренный треугольник 14"/>
            <p:cNvSpPr/>
            <p:nvPr/>
          </p:nvSpPr>
          <p:spPr>
            <a:xfrm>
              <a:off x="3632200" y="4972957"/>
              <a:ext cx="2438400" cy="1371600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>
              <a:stCxn id="15" idx="0"/>
            </p:cNvCxnSpPr>
            <p:nvPr/>
          </p:nvCxnSpPr>
          <p:spPr>
            <a:xfrm>
              <a:off x="4851400" y="4972957"/>
              <a:ext cx="0" cy="137160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9" name="Прямая соединительная линия 18"/>
            <p:cNvCxnSpPr>
              <a:stCxn id="15" idx="4"/>
              <a:endCxn id="15" idx="1"/>
            </p:cNvCxnSpPr>
            <p:nvPr/>
          </p:nvCxnSpPr>
          <p:spPr>
            <a:xfrm flipH="1" flipV="1">
              <a:off x="4241800" y="5658757"/>
              <a:ext cx="1828800" cy="68580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1" name="Прямая соединительная линия 20"/>
            <p:cNvCxnSpPr>
              <a:stCxn id="15" idx="2"/>
              <a:endCxn id="15" idx="5"/>
            </p:cNvCxnSpPr>
            <p:nvPr/>
          </p:nvCxnSpPr>
          <p:spPr>
            <a:xfrm flipV="1">
              <a:off x="3632200" y="5658757"/>
              <a:ext cx="1828800" cy="68580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4511469" y="5232216"/>
              <a:ext cx="417858" cy="7694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cap="none" spc="0" dirty="0" smtClean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400" cap="none" spc="0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471349" y="2860029"/>
            <a:ext cx="4178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7087" cy="1379056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r>
              <a:rPr lang="uk-UA" alt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Формула</a:t>
            </a:r>
            <a:endParaRPr lang="ru-RU" alt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9021" y="2209800"/>
            <a:ext cx="4091250" cy="9717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92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4956" y="2013355"/>
            <a:ext cx="3494088" cy="1450975"/>
          </a:xfrm>
          <a:noFill/>
        </p:spPr>
      </p:pic>
      <p:sp>
        <p:nvSpPr>
          <p:cNvPr id="9223" name="Заголовок 1"/>
          <p:cNvSpPr txBox="1">
            <a:spLocks/>
          </p:cNvSpPr>
          <p:nvPr/>
        </p:nvSpPr>
        <p:spPr bwMode="auto">
          <a:xfrm>
            <a:off x="1714500" y="3181506"/>
            <a:ext cx="5715000" cy="56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 сили тяжіння</a:t>
            </a:r>
            <a:endParaRPr lang="ru-RU" alt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19" descr="Широкий диагональный 2"/>
          <p:cNvSpPr>
            <a:spLocks noChangeArrowheads="1"/>
          </p:cNvSpPr>
          <p:nvPr/>
        </p:nvSpPr>
        <p:spPr bwMode="auto">
          <a:xfrm>
            <a:off x="1053282" y="4749385"/>
            <a:ext cx="2232025" cy="217488"/>
          </a:xfrm>
          <a:prstGeom prst="rect">
            <a:avLst/>
          </a:prstGeom>
          <a:pattFill prst="wdUpDiag">
            <a:fgClr>
              <a:srgbClr val="9933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12" descr="Широкий диагональный 2"/>
          <p:cNvSpPr>
            <a:spLocks noChangeArrowheads="1"/>
          </p:cNvSpPr>
          <p:nvPr/>
        </p:nvSpPr>
        <p:spPr bwMode="auto">
          <a:xfrm>
            <a:off x="4903787" y="3898530"/>
            <a:ext cx="2232025" cy="217487"/>
          </a:xfrm>
          <a:prstGeom prst="rect">
            <a:avLst/>
          </a:prstGeom>
          <a:pattFill prst="wdUpDiag">
            <a:fgClr>
              <a:srgbClr val="9933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555931" y="4791765"/>
            <a:ext cx="1027432" cy="997817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1656597" y="3724444"/>
            <a:ext cx="1002151" cy="1044575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6019800" y="4116017"/>
            <a:ext cx="26988" cy="706306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2156766" y="4185468"/>
            <a:ext cx="90" cy="1657350"/>
            <a:chOff x="1565" y="1389"/>
            <a:chExt cx="90" cy="1044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1610" y="1435"/>
              <a:ext cx="0" cy="99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1565" y="1389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6046788" y="5276944"/>
            <a:ext cx="45719" cy="956771"/>
            <a:chOff x="1565" y="1389"/>
            <a:chExt cx="90" cy="1044"/>
          </a:xfrm>
        </p:grpSpPr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1610" y="1435"/>
              <a:ext cx="0" cy="99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1565" y="1389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Прямокутник 1"/>
          <p:cNvSpPr/>
          <p:nvPr/>
        </p:nvSpPr>
        <p:spPr>
          <a:xfrm>
            <a:off x="2304014" y="5603513"/>
            <a:ext cx="707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US" alt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g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121158" y="5603512"/>
            <a:ext cx="707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US" alt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g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4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gdz4you.com/files/slides/3b2/fcff889b9e2b90eb2c44a9e14aab1005.jpe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7" r="40839"/>
          <a:stretch/>
        </p:blipFill>
        <p:spPr bwMode="auto">
          <a:xfrm>
            <a:off x="10570" y="0"/>
            <a:ext cx="7009702" cy="689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581128"/>
            <a:ext cx="5040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Закон Гука</a:t>
            </a:r>
            <a:endParaRPr lang="ru-RU" sz="7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6" t="17914" r="32655" b="18060"/>
          <a:stretch>
            <a:fillRect/>
          </a:stretch>
        </p:blipFill>
        <p:spPr bwMode="auto">
          <a:xfrm>
            <a:off x="467544" y="415635"/>
            <a:ext cx="3101758" cy="510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3923928" y="688890"/>
            <a:ext cx="4343399" cy="4028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uk-UA" altLang="uk-UA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 </a:t>
            </a:r>
            <a:r>
              <a:rPr lang="uk-UA" alt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altLang="uk-UA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тіло масою 1 кг з боку Землі на її поверхні діє сила 9,8 Н. Цю величину </a:t>
            </a:r>
            <a:r>
              <a:rPr lang="uk-UA" alt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позначають </a:t>
            </a:r>
            <a:r>
              <a:rPr lang="uk-UA" altLang="uk-UA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літерою </a:t>
            </a:r>
            <a:r>
              <a:rPr lang="en-US" altLang="uk-UA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altLang="uk-UA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(же) і </a:t>
            </a:r>
            <a:r>
              <a:rPr lang="uk-UA" altLang="uk-UA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записують так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751685"/>
            <a:ext cx="2493818" cy="1607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672074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2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708920"/>
            <a:ext cx="3851920" cy="40380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856"/>
            <a:ext cx="8784976" cy="1296144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r>
              <a:rPr lang="uk-UA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Вага тіла</a:t>
            </a:r>
            <a:endParaRPr lang="uk-UA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59" y="908720"/>
            <a:ext cx="7278678" cy="4754563"/>
          </a:xfrm>
        </p:spPr>
        <p:txBody>
          <a:bodyPr/>
          <a:lstStyle/>
          <a:p>
            <a:pPr lvl="0" eaLnBrk="1" hangingPunct="1"/>
            <a:endParaRPr lang="uk-UA" altLang="uk-UA" sz="38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lvl="0" indent="0" eaLnBrk="1" hangingPunct="1">
              <a:buNone/>
            </a:pPr>
            <a:r>
              <a:rPr lang="uk-UA" altLang="uk-UA" sz="3800" i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ВАГА </a:t>
            </a:r>
            <a:r>
              <a:rPr lang="uk-UA" altLang="uk-UA" sz="3800" i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сила, з якою тіло діє на горизонтальну опору </a:t>
            </a:r>
            <a:endParaRPr lang="uk-UA" altLang="uk-UA" sz="3800" i="1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buNone/>
            </a:pPr>
            <a:r>
              <a:rPr lang="uk-UA" altLang="uk-UA" sz="3800" i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altLang="uk-UA" sz="3800" i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вертикальний підвіс </a:t>
            </a:r>
            <a:endParaRPr lang="uk-UA" altLang="uk-UA" sz="3800" i="1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buNone/>
            </a:pPr>
            <a:r>
              <a:rPr lang="uk-UA" altLang="uk-UA" sz="3800" i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внаслідок існування</a:t>
            </a:r>
          </a:p>
          <a:p>
            <a:pPr marL="0" lvl="0" indent="0" eaLnBrk="1" hangingPunct="1">
              <a:buNone/>
            </a:pPr>
            <a:r>
              <a:rPr lang="uk-UA" altLang="uk-UA" sz="3800" i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сили </a:t>
            </a:r>
            <a:r>
              <a:rPr lang="uk-UA" altLang="uk-UA" sz="3800" i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тяжіння.</a:t>
            </a:r>
          </a:p>
          <a:p>
            <a:pPr algn="ctr"/>
            <a:endParaRPr lang="uk-UA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941168"/>
            <a:ext cx="21194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P=mg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5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136904" cy="133387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r>
              <a:rPr lang="uk-UA" alt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Невагомість</a:t>
            </a:r>
            <a:endParaRPr lang="ru-RU" alt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762000"/>
          </a:xfrm>
        </p:spPr>
        <p:txBody>
          <a:bodyPr>
            <a:noAutofit/>
          </a:bodyPr>
          <a:lstStyle/>
          <a:p>
            <a:r>
              <a:rPr lang="uk-UA" altLang="uk-UA" sz="5400" dirty="0" smtClean="0">
                <a:solidFill>
                  <a:schemeClr val="bg1"/>
                </a:solidFill>
              </a:rPr>
              <a:t>Р=0</a:t>
            </a:r>
            <a:endParaRPr lang="ru-RU" altLang="uk-UA" sz="5400" dirty="0" smtClean="0">
              <a:solidFill>
                <a:schemeClr val="bg1"/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2466020"/>
            <a:ext cx="3015742" cy="2346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4847"/>
            <a:ext cx="3188071" cy="23910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781175"/>
            <a:ext cx="259228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58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1872208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49492"/>
              </a:avLst>
            </a:prstTxWarp>
          </a:bodyPr>
          <a:lstStyle/>
          <a:p>
            <a:pPr marL="0" lvl="0" indent="0" algn="just" eaLnBrk="1" hangingPunct="1">
              <a:buNone/>
            </a:pPr>
            <a:r>
              <a:rPr lang="uk-UA" altLang="uk-UA" sz="3600" i="1" u="sng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Невагомість</a:t>
            </a:r>
            <a:r>
              <a:rPr lang="uk-UA" altLang="uk-UA" sz="3600" i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3600" i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стан, </a:t>
            </a:r>
            <a:r>
              <a:rPr lang="uk-UA" altLang="uk-UA" sz="3600" i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 час якого, </a:t>
            </a:r>
          </a:p>
          <a:p>
            <a:pPr marL="0" lvl="0" indent="0" algn="just" eaLnBrk="1" hangingPunct="1">
              <a:buNone/>
            </a:pPr>
            <a:r>
              <a:rPr lang="uk-UA" altLang="uk-UA" sz="3600" i="1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вага тіла дорівнює нулю</a:t>
            </a:r>
            <a:endParaRPr lang="uk-UA" altLang="uk-UA" sz="3600" i="1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3600"/>
            <a:ext cx="3404804" cy="27432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3305400" cy="2203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133600"/>
            <a:ext cx="3748387" cy="26313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4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966414"/>
            <a:ext cx="471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uk-UA" sz="6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«Чи злетить куля?»</a:t>
            </a:r>
            <a:endParaRPr lang="uk-UA" altLang="uk-UA" sz="6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https://avatars.mds.yandex.net/get-pdb/1220164/cb002ff2-173c-4043-8590-f326123d758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7" name="Picture 7" descr="https://feerie.com.ua/sites/default/files/sharu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4" y="476672"/>
            <a:ext cx="590698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4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162800" cy="1143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Inflate">
              <a:avLst/>
            </a:prstTxWarp>
          </a:bodyPr>
          <a:lstStyle/>
          <a:p>
            <a:r>
              <a:rPr lang="uk-UA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Закріплення</a:t>
            </a:r>
            <a:endParaRPr lang="ru-RU" altLang="uk-UA" i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27448"/>
            <a:ext cx="7391400" cy="4114800"/>
          </a:xfrm>
          <a:noFill/>
          <a:ln>
            <a:noFill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uk-UA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ми  </a:t>
            </a:r>
            <a:r>
              <a:rPr lang="ru-RU" altLang="uk-UA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uk-UA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вивчили</a:t>
            </a: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Font typeface="Wingdings" pitchFamily="2" charset="2"/>
              <a:buChar char="Ø"/>
            </a:pP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 вони  </a:t>
            </a:r>
            <a:r>
              <a:rPr lang="ru-RU" altLang="uk-UA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напрямлені</a:t>
            </a: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Точки  </a:t>
            </a:r>
            <a:r>
              <a:rPr lang="ru-RU" altLang="uk-UA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прикладання</a:t>
            </a: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сил?</a:t>
            </a:r>
          </a:p>
          <a:p>
            <a:pPr>
              <a:buFont typeface="Wingdings" pitchFamily="2" charset="2"/>
              <a:buChar char="Ø"/>
            </a:pP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Позначення</a:t>
            </a: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uk-UA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uk-UA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вимірювання</a:t>
            </a: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 </a:t>
            </a:r>
            <a:r>
              <a:rPr lang="ru-RU" altLang="uk-UA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uk-UA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невагомість</a:t>
            </a: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Яка сила тяжіння діє на </a:t>
            </a:r>
            <a:r>
              <a:rPr lang="ru-RU" altLang="uk-UA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м’яч</a:t>
            </a: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масою</a:t>
            </a:r>
            <a:r>
              <a:rPr lang="ru-RU" altLang="uk-UA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200 г?</a:t>
            </a:r>
          </a:p>
          <a:p>
            <a:endParaRPr lang="ru-RU" altLang="uk-UA" i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altLang="uk-UA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8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086600" cy="792162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r>
              <a:rPr lang="uk-UA" alt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altLang="uk-UA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5704"/>
            <a:ext cx="7010400" cy="1651248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uk-UA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Вивчити параграф </a:t>
            </a: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lvl="0"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Вправа 20 №1,3,5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altLang="uk-UA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s://2019year.net/wp-content/uploads/2018/09/physictest_1484745928-1140x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6451551" cy="3225776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95350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80107" y="2756558"/>
            <a:ext cx="648072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8682" y="2756563"/>
            <a:ext cx="648072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6754" y="2773377"/>
            <a:ext cx="648072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4826" y="2756561"/>
            <a:ext cx="648072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5037" y="2756560"/>
            <a:ext cx="648072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3109" y="2756559"/>
            <a:ext cx="648072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1181" y="2773377"/>
            <a:ext cx="648072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75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vatars.mds.yandex.net/get-pdb/988718/091e2114-1d8b-4589-bb32-2de35e16a050/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vatars.mds.yandex.net/get-pdb/988718/091e2114-1d8b-4589-bb32-2de35e16a050/ori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avatars.mds.yandex.net/get-pdb/988718/091e2114-1d8b-4589-bb32-2de35e16a050/ori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avatars.mds.yandex.net/get-pdb/988718/091e2114-1d8b-4589-bb32-2de35e16a050/ori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C:\Users\nnn777\Desktop\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3832"/>
            <a:ext cx="8988424" cy="65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8460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11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Сила тяжіння. </a:t>
            </a:r>
            <a:br>
              <a:rPr lang="uk-UA" altLang="uk-UA" sz="11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uk-UA" altLang="uk-UA" sz="11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Вага тіла. </a:t>
            </a:r>
            <a:r>
              <a:rPr lang="uk-UA" altLang="uk-UA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3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884600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11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Дослід </a:t>
            </a:r>
            <a:r>
              <a:rPr lang="uk-UA" altLang="uk-UA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21647"/>
              </p:ext>
            </p:extLst>
          </p:nvPr>
        </p:nvGraphicFramePr>
        <p:xfrm>
          <a:off x="107504" y="1700808"/>
          <a:ext cx="8846004" cy="309634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078981"/>
                <a:gridCol w="2995827"/>
                <a:gridCol w="1692215"/>
                <a:gridCol w="2078981"/>
              </a:tblGrid>
              <a:tr h="1255698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Фізичне тіло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Сила яку виміряли динамометром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Маса тіла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Відношення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F/m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3549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solidFill>
                            <a:schemeClr val="bg1"/>
                          </a:solidFill>
                          <a:effectLst/>
                        </a:rPr>
                        <a:t>Яблуко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3549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uk-UA" sz="2400" dirty="0" smtClean="0">
                          <a:solidFill>
                            <a:schemeClr val="bg1"/>
                          </a:solidFill>
                          <a:effectLst/>
                        </a:rPr>
                        <a:t>Брусок 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3549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uk-UA" sz="2400" dirty="0" smtClean="0">
                          <a:solidFill>
                            <a:schemeClr val="bg1"/>
                          </a:solidFill>
                          <a:effectLst/>
                        </a:rPr>
                        <a:t>Гирька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4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Лариса\Рабочий стол\e40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5318711" cy="4088432"/>
          </a:xfrm>
          <a:prstGeom prst="ellipse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Місце для вмісту 2"/>
          <p:cNvSpPr txBox="1">
            <a:spLocks/>
          </p:cNvSpPr>
          <p:nvPr/>
        </p:nvSpPr>
        <p:spPr>
          <a:xfrm>
            <a:off x="467544" y="324272"/>
            <a:ext cx="4464496" cy="1520552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Ісаак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Ньютон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Arial"/>
              </a:rPr>
              <a:t/>
            </a:r>
            <a:b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Arial"/>
              </a:rPr>
            </a:b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(1643 – 1727)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Лариса\Рабочий стол\t1_new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82" y="476672"/>
            <a:ext cx="4624081" cy="4343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4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663825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кутник 7"/>
          <p:cNvSpPr/>
          <p:nvPr/>
        </p:nvSpPr>
        <p:spPr>
          <a:xfrm>
            <a:off x="2843337" y="428139"/>
            <a:ext cx="3960911" cy="5377125"/>
          </a:xfrm>
          <a:prstGeom prst="rect">
            <a:avLst/>
          </a:prstGeom>
        </p:spPr>
        <p:txBody>
          <a:bodyPr>
            <a:prstTxWarp prst="textPlain">
              <a:avLst>
                <a:gd name="adj" fmla="val 49634"/>
              </a:avLst>
            </a:prstTxWarp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ru-RU" altLang="uk-UA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Галіле́о</a:t>
            </a:r>
            <a:r>
              <a:rPr lang="ru-RU" altLang="uk-UA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Галіле́й</a:t>
            </a:r>
            <a:r>
              <a:rPr lang="ru-RU" altLang="uk-UA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ru-RU" altLang="uk-UA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1564 - 1642) </a:t>
            </a:r>
            <a:r>
              <a:rPr lang="ru-RU" alt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видатний</a:t>
            </a: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італійський</a:t>
            </a: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мислитель</a:t>
            </a: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ru-RU" alt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ru-RU" alt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засновник</a:t>
            </a: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класичної</a:t>
            </a: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ru-RU" alt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механіки</a:t>
            </a: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фізик</a:t>
            </a: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астроном,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математик, 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alt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засновників</a:t>
            </a: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ru-RU" alt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експериментально</a:t>
            </a: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теоретичного </a:t>
            </a:r>
            <a:r>
              <a:rPr lang="ru-RU" alt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природознавства</a:t>
            </a: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поет і </a:t>
            </a:r>
            <a:r>
              <a:rPr lang="ru-RU" alt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літературний</a:t>
            </a:r>
            <a:r>
              <a:rPr lang="ru-RU" alt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критик.</a:t>
            </a:r>
            <a:endParaRPr lang="ru-RU" alt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50" y="231775"/>
            <a:ext cx="24812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44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ід час </a:t>
            </a:r>
            <a:r>
              <a:rPr lang="uk-UA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вільного падіння всі тіла падають однаково.</a:t>
            </a:r>
            <a:endParaRPr lang="ru-RU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329833"/>
              </p:ext>
            </p:extLst>
          </p:nvPr>
        </p:nvGraphicFramePr>
        <p:xfrm>
          <a:off x="611560" y="1772816"/>
          <a:ext cx="5688632" cy="3673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3" imgW="609480" imgH="393480" progId="Equation.3">
                  <p:embed/>
                </p:oleObj>
              </mc:Choice>
              <mc:Fallback>
                <p:oleObj name="Формула" r:id="rId3" imgW="609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772816"/>
                        <a:ext cx="5688632" cy="3673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4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267</Words>
  <Application>Microsoft Office PowerPoint</Application>
  <PresentationFormat>Экран (4:3)</PresentationFormat>
  <Paragraphs>93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тяжіння</vt:lpstr>
      <vt:lpstr>Формула</vt:lpstr>
      <vt:lpstr>Презентация PowerPoint</vt:lpstr>
      <vt:lpstr>Презентация PowerPoint</vt:lpstr>
      <vt:lpstr>Вага тіла</vt:lpstr>
      <vt:lpstr>Невагомість</vt:lpstr>
      <vt:lpstr>Презентация PowerPoint</vt:lpstr>
      <vt:lpstr>Презентация PowerPoint</vt:lpstr>
      <vt:lpstr>Закріплення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16</cp:revision>
  <dcterms:created xsi:type="dcterms:W3CDTF">2019-02-16T14:44:05Z</dcterms:created>
  <dcterms:modified xsi:type="dcterms:W3CDTF">2019-02-20T22:13:26Z</dcterms:modified>
</cp:coreProperties>
</file>