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257" r:id="rId3"/>
    <p:sldId id="350" r:id="rId4"/>
    <p:sldId id="349" r:id="rId5"/>
    <p:sldId id="348" r:id="rId6"/>
    <p:sldId id="347" r:id="rId7"/>
    <p:sldId id="346" r:id="rId8"/>
    <p:sldId id="345" r:id="rId9"/>
    <p:sldId id="352" r:id="rId10"/>
    <p:sldId id="351" r:id="rId11"/>
    <p:sldId id="344" r:id="rId12"/>
    <p:sldId id="343" r:id="rId13"/>
    <p:sldId id="263" r:id="rId14"/>
    <p:sldId id="287" r:id="rId15"/>
    <p:sldId id="283" r:id="rId16"/>
    <p:sldId id="285" r:id="rId17"/>
    <p:sldId id="295" r:id="rId18"/>
    <p:sldId id="339" r:id="rId19"/>
    <p:sldId id="294" r:id="rId20"/>
    <p:sldId id="299" r:id="rId21"/>
    <p:sldId id="304" r:id="rId22"/>
    <p:sldId id="334" r:id="rId23"/>
    <p:sldId id="335" r:id="rId24"/>
    <p:sldId id="336" r:id="rId25"/>
    <p:sldId id="337" r:id="rId26"/>
    <p:sldId id="305" r:id="rId27"/>
    <p:sldId id="306" r:id="rId28"/>
    <p:sldId id="320" r:id="rId29"/>
    <p:sldId id="307" r:id="rId30"/>
    <p:sldId id="308" r:id="rId31"/>
    <p:sldId id="309" r:id="rId32"/>
    <p:sldId id="340" r:id="rId33"/>
    <p:sldId id="311" r:id="rId34"/>
    <p:sldId id="321" r:id="rId35"/>
    <p:sldId id="324" r:id="rId36"/>
    <p:sldId id="338" r:id="rId37"/>
    <p:sldId id="353" r:id="rId38"/>
    <p:sldId id="330" r:id="rId39"/>
    <p:sldId id="328" r:id="rId40"/>
    <p:sldId id="327" r:id="rId41"/>
    <p:sldId id="326" r:id="rId42"/>
    <p:sldId id="302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9933"/>
    <a:srgbClr val="FFFF00"/>
    <a:srgbClr val="CC00CC"/>
    <a:srgbClr val="009900"/>
    <a:srgbClr val="0000FF"/>
    <a:srgbClr val="800080"/>
    <a:srgbClr val="CC0000"/>
    <a:srgbClr val="FF0066"/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60"/>
  </p:normalViewPr>
  <p:slideViewPr>
    <p:cSldViewPr>
      <p:cViewPr>
        <p:scale>
          <a:sx n="80" d="100"/>
          <a:sy n="80" d="100"/>
        </p:scale>
        <p:origin x="-1002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74131F-E2B1-47E6-96F7-CBA8837BC138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30D95EA-F307-472A-A39B-9055067A60CC}">
      <dgm:prSet custT="1"/>
      <dgm:spPr>
        <a:noFill/>
      </dgm:spPr>
      <dgm:t>
        <a:bodyPr/>
        <a:lstStyle/>
        <a:p>
          <a:pPr algn="ctr" rtl="0"/>
          <a:r>
            <a:rPr lang="uk-UA" sz="3200" b="1" i="1" baseline="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Гра  “ Доміно ” </a:t>
          </a:r>
          <a:endParaRPr lang="uk-UA" sz="3200" b="1" i="1" baseline="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076364F-7D68-4CAE-ACA9-7D5B3696FFA0}" type="parTrans" cxnId="{BB54B591-827F-4471-AA37-9C99DCBE10A8}">
      <dgm:prSet/>
      <dgm:spPr/>
      <dgm:t>
        <a:bodyPr/>
        <a:lstStyle/>
        <a:p>
          <a:endParaRPr lang="ru-RU">
            <a:solidFill>
              <a:srgbClr val="CC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C8E8E9-6691-41E9-B1F7-2D4D2E8BF94B}" type="sibTrans" cxnId="{BB54B591-827F-4471-AA37-9C99DCBE10A8}">
      <dgm:prSet/>
      <dgm:spPr/>
      <dgm:t>
        <a:bodyPr/>
        <a:lstStyle/>
        <a:p>
          <a:endParaRPr lang="ru-RU">
            <a:solidFill>
              <a:srgbClr val="CC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DB1843-8CAF-4654-A510-D2046D28C765}" type="pres">
      <dgm:prSet presAssocID="{D774131F-E2B1-47E6-96F7-CBA8837BC13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A1A6CA-FC55-458C-ADFC-54F0CA20BDFE}" type="pres">
      <dgm:prSet presAssocID="{E30D95EA-F307-472A-A39B-9055067A60C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DFCD1B-A565-4801-A9A2-2E4EE92E9329}" type="presOf" srcId="{D774131F-E2B1-47E6-96F7-CBA8837BC138}" destId="{87DB1843-8CAF-4654-A510-D2046D28C765}" srcOrd="0" destOrd="0" presId="urn:microsoft.com/office/officeart/2005/8/layout/vList2"/>
    <dgm:cxn modelId="{8F148E96-654A-4145-8A3F-1AD7F3D30C5D}" type="presOf" srcId="{E30D95EA-F307-472A-A39B-9055067A60CC}" destId="{43A1A6CA-FC55-458C-ADFC-54F0CA20BDFE}" srcOrd="0" destOrd="0" presId="urn:microsoft.com/office/officeart/2005/8/layout/vList2"/>
    <dgm:cxn modelId="{BB54B591-827F-4471-AA37-9C99DCBE10A8}" srcId="{D774131F-E2B1-47E6-96F7-CBA8837BC138}" destId="{E30D95EA-F307-472A-A39B-9055067A60CC}" srcOrd="0" destOrd="0" parTransId="{B076364F-7D68-4CAE-ACA9-7D5B3696FFA0}" sibTransId="{EBC8E8E9-6691-41E9-B1F7-2D4D2E8BF94B}"/>
    <dgm:cxn modelId="{8CA28162-8FE9-499B-97C9-57ED149646B0}" type="presParOf" srcId="{87DB1843-8CAF-4654-A510-D2046D28C765}" destId="{43A1A6CA-FC55-458C-ADFC-54F0CA20BDFE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74131F-E2B1-47E6-96F7-CBA8837BC138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30D95EA-F307-472A-A39B-9055067A60CC}">
      <dgm:prSet custT="1"/>
      <dgm:spPr>
        <a:noFill/>
      </dgm:spPr>
      <dgm:t>
        <a:bodyPr/>
        <a:lstStyle/>
        <a:p>
          <a:pPr algn="ctr" rtl="0"/>
          <a:r>
            <a:rPr lang="uk-UA" sz="3200" b="1" i="1" baseline="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Гра  “ Доміно ” </a:t>
          </a:r>
          <a:endParaRPr lang="uk-UA" sz="3200" b="1" i="1" baseline="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076364F-7D68-4CAE-ACA9-7D5B3696FFA0}" type="parTrans" cxnId="{BB54B591-827F-4471-AA37-9C99DCBE10A8}">
      <dgm:prSet/>
      <dgm:spPr/>
      <dgm:t>
        <a:bodyPr/>
        <a:lstStyle/>
        <a:p>
          <a:endParaRPr lang="ru-RU">
            <a:solidFill>
              <a:srgbClr val="CC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C8E8E9-6691-41E9-B1F7-2D4D2E8BF94B}" type="sibTrans" cxnId="{BB54B591-827F-4471-AA37-9C99DCBE10A8}">
      <dgm:prSet/>
      <dgm:spPr/>
      <dgm:t>
        <a:bodyPr/>
        <a:lstStyle/>
        <a:p>
          <a:endParaRPr lang="ru-RU">
            <a:solidFill>
              <a:srgbClr val="CC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DB1843-8CAF-4654-A510-D2046D28C765}" type="pres">
      <dgm:prSet presAssocID="{D774131F-E2B1-47E6-96F7-CBA8837BC13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A1A6CA-FC55-458C-ADFC-54F0CA20BDFE}" type="pres">
      <dgm:prSet presAssocID="{E30D95EA-F307-472A-A39B-9055067A60C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9605ED-A241-4BB8-9C2E-2BDB007DA591}" type="presOf" srcId="{D774131F-E2B1-47E6-96F7-CBA8837BC138}" destId="{87DB1843-8CAF-4654-A510-D2046D28C765}" srcOrd="0" destOrd="0" presId="urn:microsoft.com/office/officeart/2005/8/layout/vList2"/>
    <dgm:cxn modelId="{27301668-9D60-4ABA-A8F0-289C78B19F1D}" type="presOf" srcId="{E30D95EA-F307-472A-A39B-9055067A60CC}" destId="{43A1A6CA-FC55-458C-ADFC-54F0CA20BDFE}" srcOrd="0" destOrd="0" presId="urn:microsoft.com/office/officeart/2005/8/layout/vList2"/>
    <dgm:cxn modelId="{BB54B591-827F-4471-AA37-9C99DCBE10A8}" srcId="{D774131F-E2B1-47E6-96F7-CBA8837BC138}" destId="{E30D95EA-F307-472A-A39B-9055067A60CC}" srcOrd="0" destOrd="0" parTransId="{B076364F-7D68-4CAE-ACA9-7D5B3696FFA0}" sibTransId="{EBC8E8E9-6691-41E9-B1F7-2D4D2E8BF94B}"/>
    <dgm:cxn modelId="{3B02F02C-E3B2-4830-8585-C167A8C6F5C1}" type="presParOf" srcId="{87DB1843-8CAF-4654-A510-D2046D28C765}" destId="{43A1A6CA-FC55-458C-ADFC-54F0CA20BDFE}" srcOrd="0" destOrd="0" presId="urn:microsoft.com/office/officeart/2005/8/layout/vList2"/>
  </dgm:cxnLst>
  <dgm:bg/>
  <dgm:whole/>
</dgm:dataModel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A1A6CA-FC55-458C-ADFC-54F0CA20BDFE}">
      <dsp:nvSpPr>
        <dsp:cNvPr id="0" name=""/>
        <dsp:cNvSpPr/>
      </dsp:nvSpPr>
      <dsp:spPr>
        <a:xfrm>
          <a:off x="0" y="138"/>
          <a:ext cx="5214973" cy="58449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1" kern="1200" baseline="0" dirty="0" smtClean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Гра  “ Пасьянс ” </a:t>
          </a:r>
          <a:endParaRPr lang="uk-UA" sz="3200" b="1" i="1" kern="1200" baseline="0" dirty="0">
            <a:solidFill>
              <a:srgbClr val="CC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8533" y="28671"/>
        <a:ext cx="5157907" cy="5274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4D0BB-83BC-4D67-8287-C2B640CE959F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734CE-6D67-4F49-9AA4-CF54CD1700F5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6656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0.jpeg"/><Relationship Id="rId7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20.jpeg"/><Relationship Id="rId7" Type="http://schemas.openxmlformats.org/officeDocument/2006/relationships/image" Target="../media/image3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428652"/>
            <a:ext cx="7215206" cy="20005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4400" b="1" i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b="1" i="1" dirty="0" smtClean="0">
              <a:ln w="10541" cmpd="sng">
                <a:solidFill>
                  <a:schemeClr val="tx1"/>
                </a:solidFill>
                <a:prstDash val="solid"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6000" b="1" i="1" u="none" strike="noStrike" cap="none" spc="0" normalizeH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КИСЛОТИ</a:t>
            </a:r>
            <a:r>
              <a:rPr kumimoji="0" lang="uk-UA" sz="6000" b="1" i="1" u="none" strike="noStrike" cap="none" spc="0" normalizeH="0" baseline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6000" b="1" i="1" u="none" strike="noStrike" cap="none" spc="0" normalizeH="0" baseline="0" dirty="0" smtClean="0">
              <a:ln w="10541" cmpd="sng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Picture 3" descr="D:\Мои рисунки\4905912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142852"/>
            <a:ext cx="2214546" cy="2312683"/>
          </a:xfrm>
          <a:prstGeom prst="rect">
            <a:avLst/>
          </a:prstGeom>
          <a:noFill/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214678" y="4286256"/>
            <a:ext cx="571497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Добре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мати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природний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дар,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але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тренувальні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вправи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дають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більше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80975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                                            Конфуцій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8" name="Picture 14" descr="Картинки по запросу шлунок с кислото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643050"/>
            <a:ext cx="2167393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 l="2896" t="5389" r="1773" b="9185"/>
          <a:stretch>
            <a:fillRect/>
          </a:stretch>
        </p:blipFill>
        <p:spPr bwMode="auto">
          <a:xfrm>
            <a:off x="214282" y="4714884"/>
            <a:ext cx="2963526" cy="187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8" descr="Похожее изображение"/>
          <p:cNvPicPr>
            <a:picLocks noChangeAspect="1" noChangeArrowheads="1"/>
          </p:cNvPicPr>
          <p:nvPr/>
        </p:nvPicPr>
        <p:blipFill>
          <a:blip r:embed="rId5"/>
          <a:srcRect l="15232" r="8607"/>
          <a:stretch>
            <a:fillRect/>
          </a:stretch>
        </p:blipFill>
        <p:spPr bwMode="auto">
          <a:xfrm>
            <a:off x="428596" y="1928802"/>
            <a:ext cx="1814045" cy="2087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я 7"/>
          <p:cNvGraphicFramePr>
            <a:graphicFrameLocks noGrp="1"/>
          </p:cNvGraphicFramePr>
          <p:nvPr/>
        </p:nvGraphicFramePr>
        <p:xfrm>
          <a:off x="1571604" y="1571612"/>
          <a:ext cx="6858048" cy="4451773"/>
        </p:xfrm>
        <a:graphic>
          <a:graphicData uri="http://schemas.openxmlformats.org/drawingml/2006/table">
            <a:tbl>
              <a:tblPr/>
              <a:tblGrid>
                <a:gridCol w="6034125"/>
                <a:gridCol w="823923"/>
              </a:tblGrid>
              <a:tr h="363143">
                <a:tc>
                  <a:txBody>
                    <a:bodyPr/>
                    <a:lstStyle/>
                    <a:p>
                      <a:pPr marR="83185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Вода –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найпоширеніш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й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на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землі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оксид.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3185" algn="ctr"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так</a:t>
                      </a:r>
                      <a:endParaRPr lang="uk-UA" sz="16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43">
                <a:tc>
                  <a:txBody>
                    <a:bodyPr/>
                    <a:lstStyle/>
                    <a:p>
                      <a:pPr marR="83185"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кислоти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містять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у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своєму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</a:t>
                      </a:r>
                      <a:r>
                        <a:rPr lang="uk-UA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кла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ксиген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3185" algn="ctr"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ні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43">
                <a:tc>
                  <a:txBody>
                    <a:bodyPr/>
                    <a:lstStyle/>
                    <a:p>
                      <a:pPr marR="83185"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Оксиди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складні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речовини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до складу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яких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входить 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ідроген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3185" algn="ctr"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ні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286">
                <a:tc>
                  <a:txBody>
                    <a:bodyPr/>
                    <a:lstStyle/>
                    <a:p>
                      <a:pPr marR="83185"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Валентність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кислотного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залишку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визначається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за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кількістю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атомів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ідрогену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3185" algn="ctr"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83185" algn="ctr"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так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43">
                <a:tc>
                  <a:txBody>
                    <a:bodyPr/>
                    <a:lstStyle/>
                    <a:p>
                      <a:pPr marR="83185"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Оксиди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поділяють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на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основні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кислотні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3185" algn="ctr"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так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43">
                <a:tc>
                  <a:txBody>
                    <a:bodyPr/>
                    <a:lstStyle/>
                    <a:p>
                      <a:pPr marR="83185"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Кислоти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–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тверді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речовини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83185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err="1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ні</a:t>
                      </a:r>
                      <a:endParaRPr lang="ru-RU" sz="1600" b="1" dirty="0" smtClean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286">
                <a:tc>
                  <a:txBody>
                    <a:bodyPr/>
                    <a:lstStyle/>
                    <a:p>
                      <a:pPr marR="83185"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Кислоти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–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складні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речовини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які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містять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атоми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Гідро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гену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кислотного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залишку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3185" algn="ctr"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83185" algn="ctr"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так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43">
                <a:tc>
                  <a:txBody>
                    <a:bodyPr/>
                    <a:lstStyle/>
                    <a:p>
                      <a:pPr marR="83185"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Оксигеновмісні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кислоти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не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містять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своєму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складі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кси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ену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83185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err="1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ні</a:t>
                      </a:r>
                      <a:endParaRPr lang="ru-RU" sz="1600" b="1" dirty="0" smtClean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83185"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43">
                <a:tc>
                  <a:txBody>
                    <a:bodyPr/>
                    <a:lstStyle/>
                    <a:p>
                      <a:pPr marR="83185"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Основність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кислот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визначається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за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кількістю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атомів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ідрогену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43">
                <a:tc>
                  <a:txBody>
                    <a:bodyPr/>
                    <a:lstStyle/>
                    <a:p>
                      <a:pPr marR="83185" algn="just">
                        <a:spcAft>
                          <a:spcPts val="0"/>
                        </a:spcAft>
                      </a:pP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Прямокутник 8"/>
          <p:cNvSpPr/>
          <p:nvPr/>
        </p:nvSpPr>
        <p:spPr>
          <a:xfrm>
            <a:off x="4429124" y="857232"/>
            <a:ext cx="285950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975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3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  </a:t>
            </a:r>
            <a:r>
              <a:rPr lang="uk-UA" sz="32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“Так-ні”</a:t>
            </a:r>
            <a:r>
              <a:rPr lang="uk-UA" sz="3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indent="180975" algn="just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6"/>
          <p:cNvSpPr/>
          <p:nvPr/>
        </p:nvSpPr>
        <p:spPr>
          <a:xfrm>
            <a:off x="0" y="142852"/>
            <a:ext cx="4214810" cy="769441"/>
          </a:xfrm>
          <a:prstGeom prst="rect">
            <a:avLst/>
          </a:prstGeom>
          <a:solidFill>
            <a:srgbClr val="00B05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4400" b="1" i="1" cap="none" spc="0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ПРИГАДАЄМО</a:t>
            </a:r>
            <a:endParaRPr lang="ru-RU" sz="4400" b="1" i="1" cap="none" spc="0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Як гіалуронова кислота покращує стан шкіри - Еко Технології 21"/>
          <p:cNvPicPr/>
          <p:nvPr/>
        </p:nvPicPr>
        <p:blipFill>
          <a:blip r:embed="rId2" cstate="print"/>
          <a:srcRect r="36591"/>
          <a:stretch>
            <a:fillRect/>
          </a:stretch>
        </p:blipFill>
        <p:spPr bwMode="auto">
          <a:xfrm>
            <a:off x="7643834" y="1"/>
            <a:ext cx="1500166" cy="142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://profesorjrc.es/images/quimic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6747"/>
            <a:ext cx="2051750" cy="137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я 7"/>
          <p:cNvGraphicFramePr>
            <a:graphicFrameLocks noGrp="1"/>
          </p:cNvGraphicFramePr>
          <p:nvPr/>
        </p:nvGraphicFramePr>
        <p:xfrm>
          <a:off x="1571604" y="1571612"/>
          <a:ext cx="6858048" cy="4451773"/>
        </p:xfrm>
        <a:graphic>
          <a:graphicData uri="http://schemas.openxmlformats.org/drawingml/2006/table">
            <a:tbl>
              <a:tblPr/>
              <a:tblGrid>
                <a:gridCol w="6034125"/>
                <a:gridCol w="823923"/>
              </a:tblGrid>
              <a:tr h="363143">
                <a:tc>
                  <a:txBody>
                    <a:bodyPr/>
                    <a:lstStyle/>
                    <a:p>
                      <a:pPr marR="83185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Вода –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найпоширеніш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й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на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землі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оксид.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3185" algn="ctr"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так</a:t>
                      </a:r>
                      <a:endParaRPr lang="uk-UA" sz="16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43">
                <a:tc>
                  <a:txBody>
                    <a:bodyPr/>
                    <a:lstStyle/>
                    <a:p>
                      <a:pPr marR="83185"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кислоти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містять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у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своєму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</a:t>
                      </a:r>
                      <a:r>
                        <a:rPr lang="uk-UA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кла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ксиген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3185" algn="ctr"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ні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43">
                <a:tc>
                  <a:txBody>
                    <a:bodyPr/>
                    <a:lstStyle/>
                    <a:p>
                      <a:pPr marR="83185"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Оксиди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складні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речовини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до складу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яких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входить 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ідроген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3185" algn="ctr"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ні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286">
                <a:tc>
                  <a:txBody>
                    <a:bodyPr/>
                    <a:lstStyle/>
                    <a:p>
                      <a:pPr marR="83185"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Валентність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кислотного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залишку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визначається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за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кількістю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атомів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ідрогену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3185" algn="ctr"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83185" algn="ctr"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так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43">
                <a:tc>
                  <a:txBody>
                    <a:bodyPr/>
                    <a:lstStyle/>
                    <a:p>
                      <a:pPr marR="83185"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Оксиди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поділяють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на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основні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кислотні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3185" algn="ctr"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так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43">
                <a:tc>
                  <a:txBody>
                    <a:bodyPr/>
                    <a:lstStyle/>
                    <a:p>
                      <a:pPr marR="83185"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Кислоти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–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тверді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речовини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83185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err="1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ні</a:t>
                      </a:r>
                      <a:endParaRPr lang="ru-RU" sz="1600" b="1" dirty="0" smtClean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286">
                <a:tc>
                  <a:txBody>
                    <a:bodyPr/>
                    <a:lstStyle/>
                    <a:p>
                      <a:pPr marR="83185"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Кислоти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–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складні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речовини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які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містять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атоми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Гідро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гену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кислотного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залишку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3185" algn="ctr"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83185" algn="ctr"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так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43">
                <a:tc>
                  <a:txBody>
                    <a:bodyPr/>
                    <a:lstStyle/>
                    <a:p>
                      <a:pPr marR="83185"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Оксигеновмісні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кислоти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не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містять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своєму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складі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кси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ену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83185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err="1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ні</a:t>
                      </a:r>
                      <a:endParaRPr lang="ru-RU" sz="1600" b="1" dirty="0" smtClean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83185"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43">
                <a:tc>
                  <a:txBody>
                    <a:bodyPr/>
                    <a:lstStyle/>
                    <a:p>
                      <a:pPr marR="83185"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Основність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кислот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визначається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за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кількістю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атомів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ідрогену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3185" algn="ctr"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так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43">
                <a:tc>
                  <a:txBody>
                    <a:bodyPr/>
                    <a:lstStyle/>
                    <a:p>
                      <a:pPr marR="83185"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Безоксигеновмісні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кислоти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не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містять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своєму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складі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кси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ену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3185" algn="ctr"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Прямокутник 8"/>
          <p:cNvSpPr/>
          <p:nvPr/>
        </p:nvSpPr>
        <p:spPr>
          <a:xfrm>
            <a:off x="4429124" y="857232"/>
            <a:ext cx="285950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975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3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  </a:t>
            </a:r>
            <a:r>
              <a:rPr lang="uk-UA" sz="32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“Так-ні”</a:t>
            </a:r>
            <a:r>
              <a:rPr lang="uk-UA" sz="3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indent="180975" algn="just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4" descr="http://profesorjrc.es/images/quimic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6747"/>
            <a:ext cx="2051750" cy="137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6"/>
          <p:cNvSpPr/>
          <p:nvPr/>
        </p:nvSpPr>
        <p:spPr>
          <a:xfrm>
            <a:off x="0" y="142852"/>
            <a:ext cx="4214810" cy="769441"/>
          </a:xfrm>
          <a:prstGeom prst="rect">
            <a:avLst/>
          </a:prstGeom>
          <a:solidFill>
            <a:srgbClr val="00B05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4400" b="1" i="1" cap="none" spc="0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ПРИГАДАЄМО</a:t>
            </a:r>
            <a:endParaRPr lang="ru-RU" sz="4400" b="1" i="1" cap="none" spc="0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Як гіалуронова кислота покращує стан шкіри - Еко Технології 21"/>
          <p:cNvPicPr/>
          <p:nvPr/>
        </p:nvPicPr>
        <p:blipFill>
          <a:blip r:embed="rId3" cstate="print"/>
          <a:srcRect r="36591"/>
          <a:stretch>
            <a:fillRect/>
          </a:stretch>
        </p:blipFill>
        <p:spPr bwMode="auto">
          <a:xfrm>
            <a:off x="7643834" y="1"/>
            <a:ext cx="1500166" cy="142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я 7"/>
          <p:cNvGraphicFramePr>
            <a:graphicFrameLocks noGrp="1"/>
          </p:cNvGraphicFramePr>
          <p:nvPr/>
        </p:nvGraphicFramePr>
        <p:xfrm>
          <a:off x="1571604" y="1571612"/>
          <a:ext cx="6858048" cy="4451773"/>
        </p:xfrm>
        <a:graphic>
          <a:graphicData uri="http://schemas.openxmlformats.org/drawingml/2006/table">
            <a:tbl>
              <a:tblPr/>
              <a:tblGrid>
                <a:gridCol w="6034125"/>
                <a:gridCol w="823923"/>
              </a:tblGrid>
              <a:tr h="363143">
                <a:tc>
                  <a:txBody>
                    <a:bodyPr/>
                    <a:lstStyle/>
                    <a:p>
                      <a:pPr marR="83185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Вода –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найпоширеніш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й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на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землі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оксид.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3185" algn="ctr"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так</a:t>
                      </a:r>
                      <a:endParaRPr lang="uk-UA" sz="16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43">
                <a:tc>
                  <a:txBody>
                    <a:bodyPr/>
                    <a:lstStyle/>
                    <a:p>
                      <a:pPr marR="83185"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кислоти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містять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у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своєму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</a:t>
                      </a:r>
                      <a:r>
                        <a:rPr lang="uk-UA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кла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ксиген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3185" algn="ctr"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ні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43">
                <a:tc>
                  <a:txBody>
                    <a:bodyPr/>
                    <a:lstStyle/>
                    <a:p>
                      <a:pPr marR="83185"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Оксиди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складні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речовини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до складу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яких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входить 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ідроген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3185" algn="ctr"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ні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286">
                <a:tc>
                  <a:txBody>
                    <a:bodyPr/>
                    <a:lstStyle/>
                    <a:p>
                      <a:pPr marR="83185"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Валентність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кислотного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залишку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визначається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за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кількістю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атомів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ідрогену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3185" algn="ctr"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83185" algn="ctr"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так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43">
                <a:tc>
                  <a:txBody>
                    <a:bodyPr/>
                    <a:lstStyle/>
                    <a:p>
                      <a:pPr marR="83185"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Оксиди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поділяють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на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основні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кислотні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3185" algn="ctr"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так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43">
                <a:tc>
                  <a:txBody>
                    <a:bodyPr/>
                    <a:lstStyle/>
                    <a:p>
                      <a:pPr marR="83185"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Кислоти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–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тверді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речовини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83185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err="1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ні</a:t>
                      </a:r>
                      <a:endParaRPr lang="ru-RU" sz="1600" b="1" dirty="0" smtClean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286">
                <a:tc>
                  <a:txBody>
                    <a:bodyPr/>
                    <a:lstStyle/>
                    <a:p>
                      <a:pPr marR="83185"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Кислоти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–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складні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речовини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які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містять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атоми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Гідро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гену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кислотного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залишку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3185" algn="ctr"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83185" algn="ctr"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так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43">
                <a:tc>
                  <a:txBody>
                    <a:bodyPr/>
                    <a:lstStyle/>
                    <a:p>
                      <a:pPr marR="83185"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Оксигеновмісні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кислоти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не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містять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своєму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складі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кси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ену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83185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err="1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ні</a:t>
                      </a:r>
                      <a:endParaRPr lang="ru-RU" sz="1600" b="1" dirty="0" smtClean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83185"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43">
                <a:tc>
                  <a:txBody>
                    <a:bodyPr/>
                    <a:lstStyle/>
                    <a:p>
                      <a:pPr marR="83185"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Основність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кислот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визначається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за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кількістю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атомів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ідрогену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3185" algn="ctr"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так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43">
                <a:tc>
                  <a:txBody>
                    <a:bodyPr/>
                    <a:lstStyle/>
                    <a:p>
                      <a:pPr marR="83185"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Безоксигеновмісні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кислоти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не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містять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своєму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складі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кси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ену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3185" algn="ctr"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так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Прямокутник 8"/>
          <p:cNvSpPr/>
          <p:nvPr/>
        </p:nvSpPr>
        <p:spPr>
          <a:xfrm>
            <a:off x="4429124" y="857232"/>
            <a:ext cx="285950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975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3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  </a:t>
            </a:r>
            <a:r>
              <a:rPr lang="uk-UA" sz="32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“Так-ні”</a:t>
            </a:r>
            <a:r>
              <a:rPr lang="uk-UA" sz="3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indent="180975" algn="just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4" descr="http://profesorjrc.es/images/quimic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6747"/>
            <a:ext cx="2051750" cy="137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6"/>
          <p:cNvSpPr/>
          <p:nvPr/>
        </p:nvSpPr>
        <p:spPr>
          <a:xfrm>
            <a:off x="0" y="142852"/>
            <a:ext cx="4214810" cy="769441"/>
          </a:xfrm>
          <a:prstGeom prst="rect">
            <a:avLst/>
          </a:prstGeom>
          <a:solidFill>
            <a:srgbClr val="00B05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4400" b="1" i="1" cap="none" spc="0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ПРИГАДАЄМО</a:t>
            </a:r>
            <a:endParaRPr lang="ru-RU" sz="4400" b="1" i="1" cap="none" spc="0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Як гіалуронова кислота покращує стан шкіри - Еко Технології 21"/>
          <p:cNvPicPr/>
          <p:nvPr/>
        </p:nvPicPr>
        <p:blipFill>
          <a:blip r:embed="rId3" cstate="print"/>
          <a:srcRect r="36591"/>
          <a:stretch>
            <a:fillRect/>
          </a:stretch>
        </p:blipFill>
        <p:spPr bwMode="auto">
          <a:xfrm>
            <a:off x="7643834" y="1"/>
            <a:ext cx="1500166" cy="142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" name="Схема 88"/>
          <p:cNvGraphicFramePr/>
          <p:nvPr>
            <p:extLst>
              <p:ext uri="{D42A27DB-BD31-4B8C-83A1-F6EECF244321}">
                <p14:modId xmlns="" xmlns:p14="http://schemas.microsoft.com/office/powerpoint/2010/main" val="4134943947"/>
              </p:ext>
            </p:extLst>
          </p:nvPr>
        </p:nvGraphicFramePr>
        <p:xfrm>
          <a:off x="3428992" y="857232"/>
          <a:ext cx="5214974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228184" y="2060848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 </a:t>
            </a:r>
            <a:endParaRPr lang="ru-RU" b="1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683568" y="4661847"/>
            <a:ext cx="23042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</a:t>
            </a:r>
            <a:endParaRPr kumimoji="0" lang="uk-UA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1484784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З’єднайте  складові частини кислот і дайте їм назви.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418030" y="2071678"/>
            <a:ext cx="1225276" cy="6429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3200" b="1" dirty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H</a:t>
            </a:r>
            <a:r>
              <a:rPr lang="en-US" sz="3200" b="1" baseline="-25000" dirty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endParaRPr lang="ru-RU" sz="32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357686" y="3071810"/>
            <a:ext cx="1584176" cy="6258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3200" b="1" dirty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H</a:t>
            </a:r>
            <a:r>
              <a:rPr lang="en-US" sz="3200" b="1" baseline="-25000" dirty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3</a:t>
            </a:r>
            <a:endParaRPr lang="ru-RU" sz="32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952328" y="5408099"/>
            <a:ext cx="1479029" cy="7071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3200" b="1" dirty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NO</a:t>
            </a:r>
            <a:r>
              <a:rPr lang="en-US" sz="3200" b="1" baseline="-25000" dirty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3</a:t>
            </a:r>
            <a:endParaRPr lang="ru-RU" sz="32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572132" y="5214950"/>
            <a:ext cx="1229866" cy="68717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3200" b="1" dirty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H</a:t>
            </a:r>
            <a:r>
              <a:rPr lang="en-US" sz="3200" b="1" baseline="-25000" dirty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endParaRPr lang="ru-RU" sz="32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85786" y="3429000"/>
            <a:ext cx="1285884" cy="64294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3200" b="1" dirty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S</a:t>
            </a:r>
            <a:endParaRPr lang="ru-RU" sz="32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572000" y="2000240"/>
            <a:ext cx="1362422" cy="73950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3200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CO</a:t>
            </a:r>
            <a:r>
              <a:rPr lang="en-US" sz="3200" b="1" baseline="-25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3</a:t>
            </a:r>
            <a:endParaRPr lang="ru-RU" sz="32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143768" y="4572008"/>
            <a:ext cx="1403724" cy="68422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3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H</a:t>
            </a:r>
            <a:r>
              <a:rPr lang="en-US" sz="3200" b="1" baseline="-25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endParaRPr lang="ru-RU" sz="32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786577" y="3114581"/>
            <a:ext cx="1333399" cy="67160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3200" b="1" dirty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Br</a:t>
            </a:r>
            <a:endParaRPr lang="ru-RU" sz="32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55594" y="4815735"/>
            <a:ext cx="1740142" cy="68153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3200" b="1" dirty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SO</a:t>
            </a:r>
            <a:r>
              <a:rPr lang="en-US" sz="3200" b="1" baseline="-25000" dirty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4</a:t>
            </a:r>
            <a:endParaRPr lang="ru-RU" sz="32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786050" y="4286256"/>
            <a:ext cx="1571636" cy="73707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3200" b="1" dirty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H</a:t>
            </a:r>
            <a:endParaRPr lang="ru-RU" sz="32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714612" y="3214686"/>
            <a:ext cx="1401291" cy="73034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3200" b="1" dirty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PO</a:t>
            </a:r>
            <a:r>
              <a:rPr lang="en-US" sz="3200" b="1" baseline="-25000" dirty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4</a:t>
            </a:r>
            <a:endParaRPr lang="ru-RU" sz="32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00034" y="1928803"/>
            <a:ext cx="1428760" cy="57150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3200" b="1" dirty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H</a:t>
            </a:r>
            <a:endParaRPr lang="ru-RU" sz="32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500826" y="1714488"/>
            <a:ext cx="1309439" cy="62937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3200" b="1" dirty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H</a:t>
            </a:r>
            <a:endParaRPr lang="ru-RU" sz="32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786315" y="4071942"/>
            <a:ext cx="1285884" cy="69976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3200" b="1" dirty="0" err="1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Cl</a:t>
            </a:r>
            <a:endParaRPr lang="ru-RU" sz="3200" b="1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24" name="Picture 4" descr="http://profesorjrc.es/images/quimica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6747"/>
            <a:ext cx="2051750" cy="137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6"/>
          <p:cNvSpPr/>
          <p:nvPr/>
        </p:nvSpPr>
        <p:spPr>
          <a:xfrm>
            <a:off x="-32" y="142852"/>
            <a:ext cx="4214810" cy="769441"/>
          </a:xfrm>
          <a:prstGeom prst="rect">
            <a:avLst/>
          </a:prstGeom>
          <a:solidFill>
            <a:srgbClr val="00B05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4400" b="1" i="1" cap="none" spc="0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ПРИГАДАЄМО</a:t>
            </a:r>
            <a:endParaRPr lang="ru-RU" sz="4400" b="1" i="1" cap="none" spc="0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Як гіалуронова кислота покращує стан шкіри - Еко Технології 21"/>
          <p:cNvPicPr/>
          <p:nvPr/>
        </p:nvPicPr>
        <p:blipFill>
          <a:blip r:embed="rId7" cstate="print"/>
          <a:srcRect r="36591"/>
          <a:stretch>
            <a:fillRect/>
          </a:stretch>
        </p:blipFill>
        <p:spPr bwMode="auto">
          <a:xfrm>
            <a:off x="7429520" y="1"/>
            <a:ext cx="1714480" cy="1571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" name="Схема 88"/>
          <p:cNvGraphicFramePr/>
          <p:nvPr>
            <p:extLst>
              <p:ext uri="{D42A27DB-BD31-4B8C-83A1-F6EECF244321}">
                <p14:modId xmlns="" xmlns:p14="http://schemas.microsoft.com/office/powerpoint/2010/main" val="4134943947"/>
              </p:ext>
            </p:extLst>
          </p:nvPr>
        </p:nvGraphicFramePr>
        <p:xfrm>
          <a:off x="3143240" y="857232"/>
          <a:ext cx="5214974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228184" y="2060848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 </a:t>
            </a:r>
            <a:endParaRPr lang="ru-RU" b="1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683568" y="4661847"/>
            <a:ext cx="23042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</a:t>
            </a:r>
            <a:endParaRPr kumimoji="0" lang="uk-UA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1484784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З’єднайте  складові частини кислот і дайте їм назви.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214414" y="4143380"/>
            <a:ext cx="2000264" cy="78581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H</a:t>
            </a:r>
            <a:r>
              <a:rPr lang="en-US" sz="4400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NO</a:t>
            </a:r>
            <a:r>
              <a:rPr lang="en-US" sz="4400" b="1" baseline="-25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3</a:t>
            </a:r>
            <a:endParaRPr lang="ru-RU" sz="44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928926" y="3000372"/>
            <a:ext cx="1785950" cy="78927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H</a:t>
            </a:r>
            <a:r>
              <a:rPr lang="en-US" sz="4400" b="1" baseline="-25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r>
              <a:rPr lang="en-US" sz="4400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S</a:t>
            </a:r>
            <a:endParaRPr lang="ru-RU" sz="44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429124" y="1928802"/>
            <a:ext cx="2143140" cy="73950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H</a:t>
            </a:r>
            <a:r>
              <a:rPr lang="en-US" sz="4400" b="1" baseline="-25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r>
              <a:rPr lang="en-US" sz="4400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CO</a:t>
            </a:r>
            <a:r>
              <a:rPr lang="en-US" sz="4400" b="1" baseline="-25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3</a:t>
            </a:r>
            <a:endParaRPr lang="ru-RU" sz="44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500694" y="4714884"/>
            <a:ext cx="1714512" cy="78581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b="1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H</a:t>
            </a:r>
            <a:r>
              <a:rPr lang="en-US" sz="4400" b="1" dirty="0" err="1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Br</a:t>
            </a:r>
            <a:endParaRPr lang="ru-RU" sz="44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714612" y="5357826"/>
            <a:ext cx="2000264" cy="82440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H</a:t>
            </a:r>
            <a:r>
              <a:rPr lang="en-US" sz="4400" b="1" baseline="-25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r>
              <a:rPr lang="en-US" sz="4400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SO</a:t>
            </a:r>
            <a:r>
              <a:rPr lang="en-US" sz="4400" b="1" baseline="-25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4</a:t>
            </a:r>
            <a:endParaRPr lang="ru-RU" sz="44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072198" y="3357562"/>
            <a:ext cx="2143140" cy="78581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H</a:t>
            </a:r>
            <a:r>
              <a:rPr lang="en-US" sz="4400" b="1" baseline="-25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3</a:t>
            </a:r>
            <a:r>
              <a:rPr lang="en-US" sz="4400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PO</a:t>
            </a:r>
            <a:r>
              <a:rPr lang="en-US" sz="4400" b="1" baseline="-25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4</a:t>
            </a:r>
            <a:endParaRPr lang="ru-RU" sz="44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14348" y="2214554"/>
            <a:ext cx="1714512" cy="76248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b="1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HCl</a:t>
            </a:r>
            <a:endParaRPr lang="ru-RU" sz="4400" b="1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24" name="Picture 4" descr="http://profesorjrc.es/images/quimica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6747"/>
            <a:ext cx="2051750" cy="137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6"/>
          <p:cNvSpPr/>
          <p:nvPr/>
        </p:nvSpPr>
        <p:spPr>
          <a:xfrm>
            <a:off x="0" y="142852"/>
            <a:ext cx="4214810" cy="769441"/>
          </a:xfrm>
          <a:prstGeom prst="rect">
            <a:avLst/>
          </a:prstGeom>
          <a:solidFill>
            <a:srgbClr val="00B05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4400" b="1" i="1" cap="none" spc="0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ПРИГАДАЄМО</a:t>
            </a:r>
            <a:endParaRPr lang="ru-RU" sz="4400" b="1" i="1" cap="none" spc="0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Як гіалуронова кислота покращує стан шкіри - Еко Технології 21"/>
          <p:cNvPicPr/>
          <p:nvPr/>
        </p:nvPicPr>
        <p:blipFill>
          <a:blip r:embed="rId7" cstate="print"/>
          <a:srcRect r="36591"/>
          <a:stretch>
            <a:fillRect/>
          </a:stretch>
        </p:blipFill>
        <p:spPr bwMode="auto">
          <a:xfrm>
            <a:off x="7429520" y="1"/>
            <a:ext cx="1714480" cy="1571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8"/>
          <p:cNvSpPr/>
          <p:nvPr/>
        </p:nvSpPr>
        <p:spPr>
          <a:xfrm>
            <a:off x="2500298" y="285728"/>
            <a:ext cx="59723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2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“Втрачені</a:t>
            </a:r>
            <a:r>
              <a:rPr lang="uk-UA" sz="3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записи”</a:t>
            </a:r>
            <a:r>
              <a:rPr lang="uk-UA" sz="3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indent="180975" algn="just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4" descr="http://profesorjrc.es/images/quimic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6747"/>
            <a:ext cx="2051750" cy="137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18375261"/>
              </p:ext>
            </p:extLst>
          </p:nvPr>
        </p:nvGraphicFramePr>
        <p:xfrm>
          <a:off x="1043608" y="1772816"/>
          <a:ext cx="7416823" cy="427628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469825"/>
                <a:gridCol w="2473499"/>
                <a:gridCol w="2473499"/>
              </a:tblGrid>
              <a:tr h="11662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0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Формула </a:t>
                      </a:r>
                      <a:r>
                        <a:rPr lang="uk-UA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кислоти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0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 </a:t>
                      </a:r>
                      <a:r>
                        <a:rPr lang="uk-UA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кислоти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0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 </a:t>
                      </a:r>
                      <a:r>
                        <a:rPr lang="uk-UA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відповідної солі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887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2400" b="1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</a:t>
                      </a:r>
                      <a:r>
                        <a:rPr lang="en-US" sz="2400" b="1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887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хлоридна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887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карбонат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887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2400" b="1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SiO</a:t>
                      </a:r>
                      <a:r>
                        <a:rPr lang="en-US" sz="2400" b="1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887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ортофосфатна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887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нітрат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887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HBr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887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йодидна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57158" y="1142984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Назвіть пропущені формули та назви кислот.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6"/>
          <p:cNvSpPr/>
          <p:nvPr/>
        </p:nvSpPr>
        <p:spPr>
          <a:xfrm>
            <a:off x="0" y="1"/>
            <a:ext cx="3643306" cy="646331"/>
          </a:xfrm>
          <a:prstGeom prst="rect">
            <a:avLst/>
          </a:prstGeom>
          <a:solidFill>
            <a:srgbClr val="00B05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600" b="1" i="1" cap="none" spc="0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ПРИГАДАЄМО</a:t>
            </a:r>
            <a:endParaRPr lang="ru-RU" sz="3600" b="1" i="1" cap="none" spc="0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Як гіалуронова кислота покращує стан шкіри - Еко Технології 21"/>
          <p:cNvPicPr/>
          <p:nvPr/>
        </p:nvPicPr>
        <p:blipFill>
          <a:blip r:embed="rId3" cstate="print"/>
          <a:srcRect r="36591"/>
          <a:stretch>
            <a:fillRect/>
          </a:stretch>
        </p:blipFill>
        <p:spPr bwMode="auto">
          <a:xfrm>
            <a:off x="7429520" y="1"/>
            <a:ext cx="1714480" cy="1571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://profesorjrc.es/images/quimic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6747"/>
            <a:ext cx="2051750" cy="137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Як гіалуронова кислота покращує стан шкіри - Еко Технології 21"/>
          <p:cNvPicPr/>
          <p:nvPr/>
        </p:nvPicPr>
        <p:blipFill>
          <a:blip r:embed="rId3" cstate="print"/>
          <a:srcRect r="36591"/>
          <a:stretch>
            <a:fillRect/>
          </a:stretch>
        </p:blipFill>
        <p:spPr bwMode="auto">
          <a:xfrm>
            <a:off x="7786710" y="1"/>
            <a:ext cx="1357290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785918" y="1285860"/>
            <a:ext cx="52864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1. Що спільного між лимоном, першими зеленими яблуками, щавлем, квашеною капустою, кефіром? </a:t>
            </a:r>
            <a:endParaRPr lang="uk-UA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AutoNum type="arabicPeriod"/>
            </a:pPr>
            <a:endParaRPr lang="uk-UA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2. Чому кропива подразнює шкіру? </a:t>
            </a:r>
            <a:endParaRPr lang="uk-UA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uk-UA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3. Чому кефір, сметана належать до кисло - молочних продуктів? </a:t>
            </a:r>
          </a:p>
          <a:p>
            <a:pPr lvl="0"/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lvl="0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4. Якщо покласти паличку на великий мурашник, а потім попробувати на смак, то ця паличка теж буде кисла. Чому?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2071670" y="214290"/>
            <a:ext cx="47676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“Мозковий</a:t>
            </a:r>
            <a:r>
              <a:rPr lang="uk-UA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4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штурм”</a:t>
            </a:r>
            <a:endParaRPr lang="uk-UA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Лимон Еврика контейнер 1 л - купити з доставкою по Україні, ціна в —  Яскрава Клумб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857356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Квашеная капуста по старинному рецепту - рецепт приготовления с фото и видео"/>
          <p:cNvPicPr/>
          <p:nvPr/>
        </p:nvPicPr>
        <p:blipFill>
          <a:blip r:embed="rId5"/>
          <a:srcRect l="12312"/>
          <a:stretch>
            <a:fillRect/>
          </a:stretch>
        </p:blipFill>
        <p:spPr bwMode="auto">
          <a:xfrm>
            <a:off x="7143768" y="2428868"/>
            <a:ext cx="1824354" cy="135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Щавель Широколистный (Semo) - купить семена в Украине: отзывы, цена,  описание ᐉ Agriks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214290"/>
            <a:ext cx="135729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Перелік найперспективніших зелених сортів яблук | ІАС &quot;Аграрії разом&quot;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2000240"/>
            <a:ext cx="1643074" cy="1290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Чому жалить кропива? – ЗВІДУСІЛЬ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34" y="4286256"/>
            <a:ext cx="350046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Презентація «Про мурах з мурашника» » Сайт вчителя біології Павленко Тетяни  Іванівни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14810" y="4786322"/>
            <a:ext cx="2357454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Сир домашній з кефіру і сметани. Рецепт з фото | ЗЕЛЕНА САДИБА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58016" y="4500570"/>
            <a:ext cx="2143140" cy="1757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Які органічні кислоти необхідні нашому організм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142852"/>
            <a:ext cx="2441582" cy="154633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228184" y="2060848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 </a:t>
            </a:r>
            <a:endParaRPr lang="ru-RU" b="1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683568" y="4661847"/>
            <a:ext cx="23042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</a:t>
            </a:r>
            <a:endParaRPr kumimoji="0" lang="uk-UA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4" descr="http://profesorjrc.es/images/quimic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6747"/>
            <a:ext cx="2051750" cy="137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кутник 7"/>
          <p:cNvSpPr/>
          <p:nvPr/>
        </p:nvSpPr>
        <p:spPr>
          <a:xfrm>
            <a:off x="642910" y="357166"/>
            <a:ext cx="79296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ХІМІЧНІ</a:t>
            </a:r>
            <a:endParaRPr lang="en-US" sz="4400" b="1" i="1" dirty="0" smtClean="0">
              <a:ln w="10541" cmpd="sng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5572132" y="2285992"/>
            <a:ext cx="25864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КИСЛОТ</a:t>
            </a:r>
            <a:r>
              <a:rPr lang="uk-UA" b="1" i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en-US" b="1" i="1" dirty="0" smtClean="0">
              <a:ln w="10541" cmpd="sng">
                <a:solidFill>
                  <a:schemeClr val="tx1"/>
                </a:solidFill>
                <a:prstDash val="solid"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2357422" y="1214422"/>
            <a:ext cx="41692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ВЛАСТИВОСТІ</a:t>
            </a:r>
            <a:endParaRPr lang="en-US" sz="4400" b="1" i="1" dirty="0" smtClean="0">
              <a:ln w="10541" cmpd="sng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000232" y="5143512"/>
            <a:ext cx="71437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587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„Успіх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це тільки 10% таланту і 90% щоденної  наполегливої праці."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1" name="Picture 7" descr="Гіалуронова кислота ✓ ін'єкції в Івано-Франківську | Салон SAVANNA"/>
          <p:cNvPicPr>
            <a:picLocks noChangeAspect="1" noChangeArrowheads="1"/>
          </p:cNvPicPr>
          <p:nvPr/>
        </p:nvPicPr>
        <p:blipFill>
          <a:blip r:embed="rId4"/>
          <a:srcRect b="10001"/>
          <a:stretch>
            <a:fillRect/>
          </a:stretch>
        </p:blipFill>
        <p:spPr bwMode="auto">
          <a:xfrm>
            <a:off x="571472" y="2393136"/>
            <a:ext cx="4786346" cy="239315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228184" y="2060848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 </a:t>
            </a:r>
            <a:endParaRPr lang="ru-RU" b="1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683568" y="4661847"/>
            <a:ext cx="23042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</a:t>
            </a:r>
            <a:endParaRPr kumimoji="0" lang="uk-UA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4" descr="http://profesorjrc.es/images/quimic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6747"/>
            <a:ext cx="2051750" cy="137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6"/>
          <p:cNvSpPr/>
          <p:nvPr/>
        </p:nvSpPr>
        <p:spPr>
          <a:xfrm>
            <a:off x="4500562" y="642918"/>
            <a:ext cx="2928958" cy="769441"/>
          </a:xfrm>
          <a:prstGeom prst="rect">
            <a:avLst/>
          </a:prstGeom>
          <a:solidFill>
            <a:srgbClr val="00B05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4400" b="1" i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ЗНАТИ</a:t>
            </a:r>
            <a:r>
              <a:rPr lang="uk-UA" sz="4400" b="1" i="1" cap="none" spc="0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i="1" cap="none" spc="0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6"/>
          <p:cNvSpPr/>
          <p:nvPr/>
        </p:nvSpPr>
        <p:spPr>
          <a:xfrm>
            <a:off x="1214414" y="214290"/>
            <a:ext cx="2705088" cy="769441"/>
          </a:xfrm>
          <a:prstGeom prst="rect">
            <a:avLst/>
          </a:prstGeom>
          <a:solidFill>
            <a:srgbClr val="00B05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4400" b="1" i="1" cap="none" spc="0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ЦІКАВО </a:t>
            </a:r>
            <a:endParaRPr lang="ru-RU" sz="4400" b="1" i="1" cap="none" spc="0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1000100" y="1785926"/>
            <a:ext cx="707233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b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Хімічна</a:t>
            </a:r>
            <a:r>
              <a:rPr lang="ru-RU" sz="44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зброя</a:t>
            </a:r>
            <a:r>
              <a:rPr lang="ru-RU" sz="44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400" b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природі</a:t>
            </a:r>
            <a:r>
              <a:rPr lang="ru-RU" sz="44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4400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3"/>
          <p:cNvSpPr>
            <a:spLocks noChangeArrowheads="1"/>
          </p:cNvSpPr>
          <p:nvPr/>
        </p:nvSpPr>
        <p:spPr bwMode="auto">
          <a:xfrm>
            <a:off x="214282" y="2714620"/>
            <a:ext cx="592935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Мухомори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використовують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отрути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іботенову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кислоту.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Гриб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яскравим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своїм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зображенням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попереджує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тварин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людину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чіпайте</a:t>
            </a: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Отрута</a:t>
            </a: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!»</a:t>
            </a:r>
            <a:endParaRPr lang="ru-RU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Волинська знахарка лікує людей мухоморами | Одеське обласне управління  лісового та мисливського господарств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4214818"/>
            <a:ext cx="3157546" cy="2386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Як гіалуронова кислота покращує стан шкіри - Еко Технології 21"/>
          <p:cNvPicPr/>
          <p:nvPr/>
        </p:nvPicPr>
        <p:blipFill>
          <a:blip r:embed="rId4" cstate="print"/>
          <a:srcRect r="36591"/>
          <a:stretch>
            <a:fillRect/>
          </a:stretch>
        </p:blipFill>
        <p:spPr bwMode="auto">
          <a:xfrm>
            <a:off x="7786710" y="1"/>
            <a:ext cx="1357290" cy="150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228184" y="2060848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 </a:t>
            </a:r>
            <a:endParaRPr lang="ru-RU" b="1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683568" y="4661847"/>
            <a:ext cx="23042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</a:t>
            </a:r>
            <a:endParaRPr kumimoji="0" lang="uk-UA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4" descr="http://profesorjrc.es/images/quimic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6747"/>
            <a:ext cx="2051750" cy="137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6"/>
          <p:cNvSpPr/>
          <p:nvPr/>
        </p:nvSpPr>
        <p:spPr>
          <a:xfrm>
            <a:off x="142844" y="214290"/>
            <a:ext cx="7143800" cy="769441"/>
          </a:xfrm>
          <a:prstGeom prst="rect">
            <a:avLst/>
          </a:prstGeom>
          <a:solidFill>
            <a:srgbClr val="00B05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ПРОБЛЕМНІ ПИТАННЯ:</a:t>
            </a:r>
            <a:endParaRPr lang="ru-RU" sz="4000" b="1" i="1" cap="none" spc="0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4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/>
          <a:lstStyle/>
          <a:p>
            <a:r>
              <a:rPr lang="uk-UA" dirty="0" smtClean="0"/>
              <a:t>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Чому кисломолочні продукти, квашену капусту не можна зберігати в алюмінієвому посуді?</a:t>
            </a:r>
          </a:p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Чому чай змінює колір при додаванні лимона?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" name="Picture 4" descr="tea-1-620x4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000504"/>
            <a:ext cx="3836600" cy="2398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Як гіалуронова кислота покращує стан шкіри - Еко Технології 21"/>
          <p:cNvPicPr/>
          <p:nvPr/>
        </p:nvPicPr>
        <p:blipFill>
          <a:blip r:embed="rId4" cstate="print"/>
          <a:srcRect r="36591"/>
          <a:stretch>
            <a:fillRect/>
          </a:stretch>
        </p:blipFill>
        <p:spPr bwMode="auto">
          <a:xfrm>
            <a:off x="7786710" y="1"/>
            <a:ext cx="1357290" cy="150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42852"/>
            <a:ext cx="4214810" cy="769441"/>
          </a:xfrm>
          <a:prstGeom prst="rect">
            <a:avLst/>
          </a:prstGeom>
          <a:solidFill>
            <a:srgbClr val="00B05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4400" b="1" i="1" cap="none" spc="0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ПРИГАДАЄМО</a:t>
            </a:r>
            <a:endParaRPr lang="ru-RU" sz="4400" b="1" i="1" cap="none" spc="0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я 7"/>
          <p:cNvGraphicFramePr>
            <a:graphicFrameLocks noGrp="1"/>
          </p:cNvGraphicFramePr>
          <p:nvPr/>
        </p:nvGraphicFramePr>
        <p:xfrm>
          <a:off x="1571604" y="1571612"/>
          <a:ext cx="6858048" cy="4357716"/>
        </p:xfrm>
        <a:graphic>
          <a:graphicData uri="http://schemas.openxmlformats.org/drawingml/2006/table">
            <a:tbl>
              <a:tblPr/>
              <a:tblGrid>
                <a:gridCol w="6034125"/>
                <a:gridCol w="823923"/>
              </a:tblGrid>
              <a:tr h="363143">
                <a:tc>
                  <a:txBody>
                    <a:bodyPr/>
                    <a:lstStyle/>
                    <a:p>
                      <a:pPr marR="83185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Вода –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найпоширеніш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й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на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землі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оксид.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3185" algn="just">
                        <a:spcAft>
                          <a:spcPts val="0"/>
                        </a:spcAft>
                      </a:pPr>
                      <a:endParaRPr lang="uk-U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43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3185" algn="just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43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3185" algn="just"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286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3185" algn="just"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43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3185" algn="just"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43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3185" algn="just"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286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3185" algn="just"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43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3185" algn="just"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43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3185" algn="just"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43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3185" algn="just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Прямокутник 8"/>
          <p:cNvSpPr/>
          <p:nvPr/>
        </p:nvSpPr>
        <p:spPr>
          <a:xfrm>
            <a:off x="4429124" y="857232"/>
            <a:ext cx="285950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975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3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  </a:t>
            </a:r>
            <a:r>
              <a:rPr lang="uk-UA" sz="32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“Так-ні”</a:t>
            </a:r>
            <a:r>
              <a:rPr lang="uk-UA" sz="3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indent="180975" algn="just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4" descr="http://profesorjrc.es/images/quimic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6747"/>
            <a:ext cx="2051750" cy="137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Як гіалуронова кислота покращує стан шкіри - Еко Технології 21"/>
          <p:cNvPicPr/>
          <p:nvPr/>
        </p:nvPicPr>
        <p:blipFill>
          <a:blip r:embed="rId3" cstate="print"/>
          <a:srcRect r="36591"/>
          <a:stretch>
            <a:fillRect/>
          </a:stretch>
        </p:blipFill>
        <p:spPr bwMode="auto">
          <a:xfrm>
            <a:off x="7643834" y="1"/>
            <a:ext cx="1500166" cy="135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228184" y="2060848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 </a:t>
            </a:r>
            <a:endParaRPr lang="ru-RU" b="1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683568" y="4661847"/>
            <a:ext cx="23042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</a:t>
            </a:r>
            <a:endParaRPr kumimoji="0" lang="uk-UA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4" descr="http://profesorjrc.es/images/quimic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6747"/>
            <a:ext cx="2051750" cy="137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Місце для вмісту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i="1" dirty="0" smtClean="0">
                <a:latin typeface="Times New Roman" pitchFamily="18" charset="0"/>
              </a:rPr>
              <a:t>Кислоти взаємодіють з органічними речовинами, тому при не обережному поводженні з ними можуть бути опіки!</a:t>
            </a:r>
          </a:p>
          <a:p>
            <a:pPr algn="ctr">
              <a:buFont typeface="Arial" charset="0"/>
              <a:buChar char="•"/>
            </a:pPr>
            <a:r>
              <a:rPr lang="uk-UA" b="1" i="1" dirty="0" smtClean="0">
                <a:latin typeface="Times New Roman" pitchFamily="18" charset="0"/>
              </a:rPr>
              <a:t>При розведенні кислот водою пам'ятайте</a:t>
            </a:r>
          </a:p>
          <a:p>
            <a:pPr>
              <a:buNone/>
            </a:pPr>
            <a:r>
              <a:rPr lang="uk-UA" b="1" i="1" dirty="0" smtClean="0">
                <a:latin typeface="Times New Roman" pitchFamily="18" charset="0"/>
              </a:rPr>
              <a:t>   </a:t>
            </a:r>
            <a:r>
              <a:rPr lang="uk-UA" b="1" i="1" dirty="0" err="1" smtClean="0">
                <a:latin typeface="Times New Roman" pitchFamily="18" charset="0"/>
              </a:rPr>
              <a:t>“</a:t>
            </a:r>
            <a:r>
              <a:rPr lang="uk-UA" b="1" i="1" u="sng" dirty="0" err="1" smtClean="0">
                <a:latin typeface="Times New Roman" pitchFamily="18" charset="0"/>
              </a:rPr>
              <a:t>золоте</a:t>
            </a:r>
            <a:r>
              <a:rPr lang="uk-UA" b="1" i="1" u="sng" dirty="0" smtClean="0">
                <a:latin typeface="Times New Roman" pitchFamily="18" charset="0"/>
              </a:rPr>
              <a:t> </a:t>
            </a:r>
            <a:r>
              <a:rPr lang="uk-UA" b="1" i="1" u="sng" dirty="0" err="1" smtClean="0">
                <a:latin typeface="Times New Roman" pitchFamily="18" charset="0"/>
              </a:rPr>
              <a:t>правило</a:t>
            </a:r>
            <a:r>
              <a:rPr lang="uk-UA" b="1" i="1" dirty="0" err="1" smtClean="0">
                <a:latin typeface="Times New Roman" pitchFamily="18" charset="0"/>
              </a:rPr>
              <a:t>”</a:t>
            </a:r>
            <a:r>
              <a:rPr lang="uk-UA" b="1" i="1" dirty="0" smtClean="0">
                <a:latin typeface="Times New Roman" pitchFamily="18" charset="0"/>
              </a:rPr>
              <a:t>: </a:t>
            </a:r>
          </a:p>
          <a:p>
            <a:pPr>
              <a:buNone/>
            </a:pPr>
            <a:r>
              <a:rPr lang="uk-UA" b="1" i="1" dirty="0" smtClean="0">
                <a:latin typeface="Times New Roman" pitchFamily="18" charset="0"/>
              </a:rPr>
              <a:t>спочатку вода, а потім – кислота,</a:t>
            </a:r>
          </a:p>
          <a:p>
            <a:pPr>
              <a:buNone/>
            </a:pPr>
            <a:r>
              <a:rPr lang="uk-UA" b="1" i="1" dirty="0" smtClean="0">
                <a:latin typeface="Times New Roman" pitchFamily="18" charset="0"/>
              </a:rPr>
              <a:t>інакше буде велика біда. </a:t>
            </a:r>
          </a:p>
        </p:txBody>
      </p:sp>
      <p:sp>
        <p:nvSpPr>
          <p:cNvPr id="10" name="Прямоугольник 1"/>
          <p:cNvSpPr/>
          <p:nvPr/>
        </p:nvSpPr>
        <p:spPr>
          <a:xfrm>
            <a:off x="571472" y="214290"/>
            <a:ext cx="71287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правила </a:t>
            </a:r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техніки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безпеки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роботі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з кислотами</a:t>
            </a:r>
          </a:p>
        </p:txBody>
      </p:sp>
      <p:pic>
        <p:nvPicPr>
          <p:cNvPr id="11" name="Рисунок 10" descr="Як гіалуронова кислота покращує стан шкіри - Еко Технології 21"/>
          <p:cNvPicPr/>
          <p:nvPr/>
        </p:nvPicPr>
        <p:blipFill>
          <a:blip r:embed="rId3" cstate="print"/>
          <a:srcRect r="36591"/>
          <a:stretch>
            <a:fillRect/>
          </a:stretch>
        </p:blipFill>
        <p:spPr bwMode="auto">
          <a:xfrm>
            <a:off x="7786710" y="1"/>
            <a:ext cx="1357290" cy="150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12" y="4992992"/>
            <a:ext cx="2664296" cy="18650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228184" y="2060848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 </a:t>
            </a:r>
            <a:endParaRPr lang="ru-RU" b="1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683568" y="4661847"/>
            <a:ext cx="23042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</a:t>
            </a:r>
            <a:endParaRPr kumimoji="0" lang="uk-UA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4" descr="http://profesorjrc.es/images/quimic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6747"/>
            <a:ext cx="2051750" cy="137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одержимое 4"/>
          <p:cNvSpPr>
            <a:spLocks noGrp="1"/>
          </p:cNvSpPr>
          <p:nvPr>
            <p:ph idx="1"/>
          </p:nvPr>
        </p:nvSpPr>
        <p:spPr>
          <a:xfrm>
            <a:off x="357158" y="21429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sz="4500" b="1" i="1" dirty="0" smtClean="0">
                <a:latin typeface="Times New Roman" pitchFamily="18" charset="0"/>
                <a:cs typeface="Times New Roman" pitchFamily="18" charset="0"/>
              </a:rPr>
              <a:t>Лабораторний дослід №1</a:t>
            </a:r>
          </a:p>
          <a:p>
            <a:pPr>
              <a:buNone/>
            </a:pPr>
            <a:r>
              <a:rPr lang="uk-UA" sz="3800" b="1" i="1" dirty="0" err="1" smtClean="0">
                <a:latin typeface="Times New Roman" pitchFamily="18" charset="0"/>
                <a:cs typeface="Times New Roman" pitchFamily="18" charset="0"/>
              </a:rPr>
              <a:t>“Дія</a:t>
            </a:r>
            <a:r>
              <a:rPr lang="uk-UA" sz="3800" b="1" i="1" dirty="0" smtClean="0">
                <a:latin typeface="Times New Roman" pitchFamily="18" charset="0"/>
                <a:cs typeface="Times New Roman" pitchFamily="18" charset="0"/>
              </a:rPr>
              <a:t> кислот на </a:t>
            </a:r>
            <a:r>
              <a:rPr lang="uk-UA" sz="3800" b="1" i="1" dirty="0" err="1" smtClean="0">
                <a:latin typeface="Times New Roman" pitchFamily="18" charset="0"/>
                <a:cs typeface="Times New Roman" pitchFamily="18" charset="0"/>
              </a:rPr>
              <a:t>індикатори”</a:t>
            </a:r>
            <a:r>
              <a:rPr lang="uk-UA" sz="3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/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" name="Рисунок 9" descr="Як гіалуронова кислота покращує стан шкіри - Еко Технології 21"/>
          <p:cNvPicPr/>
          <p:nvPr/>
        </p:nvPicPr>
        <p:blipFill>
          <a:blip r:embed="rId3" cstate="print"/>
          <a:srcRect r="36591"/>
          <a:stretch>
            <a:fillRect/>
          </a:stretch>
        </p:blipFill>
        <p:spPr bwMode="auto">
          <a:xfrm>
            <a:off x="7786710" y="1"/>
            <a:ext cx="1357290" cy="150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резентація до уроку &quot;Хімічні властивості кислот&quot;"/>
          <p:cNvPicPr/>
          <p:nvPr/>
        </p:nvPicPr>
        <p:blipFill>
          <a:blip r:embed="rId4"/>
          <a:srcRect l="3429" t="20762" r="3286" b="4381"/>
          <a:stretch>
            <a:fillRect/>
          </a:stretch>
        </p:blipFill>
        <p:spPr bwMode="auto">
          <a:xfrm>
            <a:off x="428596" y="1643050"/>
            <a:ext cx="7072361" cy="4300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Властивості та використання кислот - Хімія. 8 клас. Попель"/>
          <p:cNvPicPr/>
          <p:nvPr/>
        </p:nvPicPr>
        <p:blipFill>
          <a:blip r:embed="rId5"/>
          <a:srcRect l="67894"/>
          <a:stretch>
            <a:fillRect/>
          </a:stretch>
        </p:blipFill>
        <p:spPr bwMode="auto">
          <a:xfrm>
            <a:off x="7572396" y="3714752"/>
            <a:ext cx="1571604" cy="213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profesorjrc.es/images/quimic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6747"/>
            <a:ext cx="2051750" cy="137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Як гіалуронова кислота покращує стан шкіри - Еко Технології 21"/>
          <p:cNvPicPr/>
          <p:nvPr/>
        </p:nvPicPr>
        <p:blipFill>
          <a:blip r:embed="rId3" cstate="print"/>
          <a:srcRect r="36591"/>
          <a:stretch>
            <a:fillRect/>
          </a:stretch>
        </p:blipFill>
        <p:spPr bwMode="auto">
          <a:xfrm>
            <a:off x="7786710" y="1"/>
            <a:ext cx="1357290" cy="150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uk-UA" sz="4000" b="1" dirty="0" smtClean="0">
                <a:solidFill>
                  <a:srgbClr val="7030A0"/>
                </a:solidFill>
              </a:rPr>
              <a:t>В харчовій промисловості визначають кислотність продукту</a:t>
            </a:r>
            <a:endParaRPr lang="ru-RU" sz="4000" b="1" dirty="0" smtClean="0">
              <a:solidFill>
                <a:srgbClr val="7030A0"/>
              </a:solidFill>
            </a:endParaRPr>
          </a:p>
        </p:txBody>
      </p:sp>
      <p:pic>
        <p:nvPicPr>
          <p:cNvPr id="19460" name="Picture 4" descr="29824896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484313"/>
            <a:ext cx="28082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planiruetsya-stroitelstvo-sovremennogo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5963" y="1773238"/>
            <a:ext cx="3165475" cy="20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3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35375" y="4437063"/>
            <a:ext cx="2770188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 descr="12895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3786190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8" descr="49lsjv0z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19475" y="1916113"/>
            <a:ext cx="1744663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9" descr="image-00003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88125" y="3644900"/>
            <a:ext cx="2249488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profesorjrc.es/images/quimic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6747"/>
            <a:ext cx="2051750" cy="137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uk-UA" sz="4000" b="1" dirty="0" smtClean="0">
                <a:solidFill>
                  <a:srgbClr val="7030A0"/>
                </a:solidFill>
              </a:rPr>
              <a:t>На підприємствах кислотність визначають у такій продукції</a:t>
            </a:r>
            <a:endParaRPr lang="ru-RU" sz="4000" b="1" dirty="0" smtClean="0">
              <a:solidFill>
                <a:srgbClr val="7030A0"/>
              </a:solidFill>
            </a:endParaRPr>
          </a:p>
        </p:txBody>
      </p:sp>
      <p:pic>
        <p:nvPicPr>
          <p:cNvPr id="20484" name="Picture 4" descr="87966502748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484313"/>
            <a:ext cx="266382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1274917972_SHampun_dlya_okrashennyh_volo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1557338"/>
            <a:ext cx="283210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img_0d445af019d205da0da7d53dec8cc30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3857628"/>
            <a:ext cx="3167063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 descr="Mil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32363" y="36449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 descr="сп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48038" y="2133600"/>
            <a:ext cx="1990725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Як гіалуронова кислота покращує стан шкіри - Еко Технології 21"/>
          <p:cNvPicPr/>
          <p:nvPr/>
        </p:nvPicPr>
        <p:blipFill>
          <a:blip r:embed="rId8" cstate="print"/>
          <a:srcRect r="36591"/>
          <a:stretch>
            <a:fillRect/>
          </a:stretch>
        </p:blipFill>
        <p:spPr bwMode="auto">
          <a:xfrm>
            <a:off x="7786710" y="1"/>
            <a:ext cx="1357290" cy="150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profesorjrc.es/images/quimic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6747"/>
            <a:ext cx="2051750" cy="137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Як гіалуронова кислота покращує стан шкіри - Еко Технології 21"/>
          <p:cNvPicPr/>
          <p:nvPr/>
        </p:nvPicPr>
        <p:blipFill>
          <a:blip r:embed="rId3" cstate="print"/>
          <a:srcRect r="36591"/>
          <a:stretch>
            <a:fillRect/>
          </a:stretch>
        </p:blipFill>
        <p:spPr bwMode="auto">
          <a:xfrm>
            <a:off x="7786710" y="1"/>
            <a:ext cx="1357290" cy="150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uk-UA" sz="4000" b="1" dirty="0" smtClean="0">
                <a:solidFill>
                  <a:srgbClr val="7030A0"/>
                </a:solidFill>
              </a:rPr>
              <a:t>Кислотність </a:t>
            </a:r>
            <a:r>
              <a:rPr lang="uk-UA" sz="4000" b="1" dirty="0" err="1" smtClean="0">
                <a:solidFill>
                  <a:srgbClr val="7030A0"/>
                </a:solidFill>
              </a:rPr>
              <a:t>грунтів</a:t>
            </a:r>
            <a:r>
              <a:rPr lang="uk-UA" sz="4000" b="1" dirty="0" smtClean="0">
                <a:solidFill>
                  <a:srgbClr val="7030A0"/>
                </a:solidFill>
              </a:rPr>
              <a:t> впливає на врожайність</a:t>
            </a:r>
            <a:endParaRPr lang="ru-RU" sz="4000" b="1" dirty="0" smtClean="0">
              <a:solidFill>
                <a:srgbClr val="7030A0"/>
              </a:solidFill>
            </a:endParaRPr>
          </a:p>
        </p:txBody>
      </p:sp>
      <p:pic>
        <p:nvPicPr>
          <p:cNvPr id="21508" name="Picture 4" descr="70418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1341438"/>
            <a:ext cx="2514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56285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6325" y="3141663"/>
            <a:ext cx="2663825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6ef598b10d1539793d4ace8d8b7b613f_Generi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16238" y="2276475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0b26be6363c0ac7c21e49f46b76f788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4973" y="3860800"/>
            <a:ext cx="3044252" cy="2282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 descr="mulchirovani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9388" y="1628775"/>
            <a:ext cx="2519362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Здоров</a:t>
            </a:r>
            <a:r>
              <a:rPr lang="en-US" b="1" dirty="0" smtClean="0">
                <a:solidFill>
                  <a:srgbClr val="7030A0"/>
                </a:solidFill>
              </a:rPr>
              <a:t>’</a:t>
            </a:r>
            <a:r>
              <a:rPr lang="ru-RU" b="1" dirty="0" err="1" smtClean="0">
                <a:solidFill>
                  <a:srgbClr val="7030A0"/>
                </a:solidFill>
              </a:rPr>
              <a:t>язбережувальна</a:t>
            </a:r>
            <a:r>
              <a:rPr lang="ru-RU" b="1" dirty="0" smtClean="0">
                <a:solidFill>
                  <a:srgbClr val="7030A0"/>
                </a:solidFill>
              </a:rPr>
              <a:t>  </a:t>
            </a:r>
            <a:r>
              <a:rPr lang="ru-RU" b="1" dirty="0" err="1">
                <a:solidFill>
                  <a:srgbClr val="7030A0"/>
                </a:solidFill>
              </a:rPr>
              <a:t>хвилинка</a:t>
            </a:r>
            <a:r>
              <a:rPr lang="ru-RU" b="1" dirty="0">
                <a:solidFill>
                  <a:srgbClr val="7030A0"/>
                </a:solidFill>
              </a:rPr>
              <a:t>.</a:t>
            </a:r>
            <a:r>
              <a:rPr lang="ru-RU" dirty="0"/>
              <a:t> 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525963"/>
          </a:xfrm>
        </p:spPr>
        <p:txBody>
          <a:bodyPr/>
          <a:lstStyle/>
          <a:p>
            <a:r>
              <a:rPr lang="ru-RU" b="1" dirty="0"/>
              <a:t>Як за </a:t>
            </a:r>
            <a:r>
              <a:rPr lang="ru-RU" b="1" dirty="0" err="1"/>
              <a:t>допомогою</a:t>
            </a:r>
            <a:r>
              <a:rPr lang="ru-RU" b="1" dirty="0"/>
              <a:t> </a:t>
            </a:r>
            <a:r>
              <a:rPr lang="ru-RU" b="1" dirty="0" err="1"/>
              <a:t>індикаторного</a:t>
            </a:r>
            <a:r>
              <a:rPr lang="ru-RU" b="1" dirty="0"/>
              <a:t> </a:t>
            </a:r>
            <a:r>
              <a:rPr lang="ru-RU" b="1" dirty="0" err="1"/>
              <a:t>папірця</a:t>
            </a:r>
            <a:r>
              <a:rPr lang="ru-RU" b="1" dirty="0"/>
              <a:t> </a:t>
            </a:r>
            <a:r>
              <a:rPr lang="ru-RU" b="1" dirty="0" err="1"/>
              <a:t>визначити</a:t>
            </a:r>
            <a:r>
              <a:rPr lang="ru-RU" b="1" dirty="0"/>
              <a:t>, </a:t>
            </a:r>
            <a:r>
              <a:rPr lang="ru-RU" b="1" dirty="0" err="1"/>
              <a:t>чи</a:t>
            </a:r>
            <a:r>
              <a:rPr lang="ru-RU" b="1" dirty="0"/>
              <a:t> </a:t>
            </a:r>
            <a:r>
              <a:rPr lang="ru-RU" b="1" dirty="0" err="1"/>
              <a:t>свіже</a:t>
            </a:r>
            <a:r>
              <a:rPr lang="ru-RU" b="1" dirty="0"/>
              <a:t> </a:t>
            </a:r>
            <a:r>
              <a:rPr lang="ru-RU" b="1" dirty="0" err="1"/>
              <a:t>м'ясо</a:t>
            </a:r>
            <a:r>
              <a:rPr lang="ru-RU" b="1" dirty="0"/>
              <a:t>? (</a:t>
            </a:r>
            <a:r>
              <a:rPr lang="ru-RU" b="1" dirty="0" err="1"/>
              <a:t>свіжий</a:t>
            </a:r>
            <a:r>
              <a:rPr lang="ru-RU" b="1" dirty="0"/>
              <a:t> </a:t>
            </a:r>
            <a:r>
              <a:rPr lang="ru-RU" b="1" dirty="0" err="1"/>
              <a:t>м'ясний</a:t>
            </a:r>
            <a:r>
              <a:rPr lang="ru-RU" b="1" dirty="0"/>
              <a:t> </a:t>
            </a:r>
            <a:r>
              <a:rPr lang="ru-RU" b="1" dirty="0" err="1"/>
              <a:t>сік</a:t>
            </a:r>
            <a:r>
              <a:rPr lang="ru-RU" b="1" dirty="0"/>
              <a:t> </a:t>
            </a:r>
            <a:r>
              <a:rPr lang="ru-RU" b="1" dirty="0" err="1"/>
              <a:t>має</a:t>
            </a:r>
            <a:r>
              <a:rPr lang="ru-RU" b="1" dirty="0"/>
              <a:t> слабо </a:t>
            </a:r>
            <a:r>
              <a:rPr lang="ru-RU" b="1" dirty="0" err="1"/>
              <a:t>кислу</a:t>
            </a:r>
            <a:r>
              <a:rPr lang="ru-RU" b="1" dirty="0"/>
              <a:t> </a:t>
            </a:r>
            <a:r>
              <a:rPr lang="ru-RU" b="1" dirty="0" err="1"/>
              <a:t>реакцію</a:t>
            </a:r>
            <a:r>
              <a:rPr lang="ru-RU" b="1" dirty="0"/>
              <a:t>; </a:t>
            </a:r>
            <a:r>
              <a:rPr lang="ru-RU" b="1" dirty="0" err="1"/>
              <a:t>якщо</a:t>
            </a:r>
            <a:r>
              <a:rPr lang="ru-RU" b="1" dirty="0"/>
              <a:t> </a:t>
            </a:r>
            <a:r>
              <a:rPr lang="ru-RU" b="1" dirty="0" err="1"/>
              <a:t>реакція</a:t>
            </a:r>
            <a:r>
              <a:rPr lang="ru-RU" b="1" dirty="0"/>
              <a:t> нейтральна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лужна</a:t>
            </a:r>
            <a:r>
              <a:rPr lang="ru-RU" b="1" dirty="0"/>
              <a:t>, </a:t>
            </a:r>
            <a:r>
              <a:rPr lang="ru-RU" b="1" dirty="0" err="1"/>
              <a:t>краще</a:t>
            </a:r>
            <a:r>
              <a:rPr lang="ru-RU" b="1" dirty="0"/>
              <a:t> обрати продукт у </a:t>
            </a:r>
            <a:r>
              <a:rPr lang="ru-RU" b="1" dirty="0" err="1"/>
              <a:t>іншого</a:t>
            </a:r>
            <a:r>
              <a:rPr lang="ru-RU" b="1" dirty="0"/>
              <a:t> </a:t>
            </a:r>
            <a:r>
              <a:rPr lang="ru-RU" b="1" dirty="0" err="1"/>
              <a:t>продавця</a:t>
            </a:r>
            <a:r>
              <a:rPr lang="ru-RU" b="1" dirty="0" smtClean="0"/>
              <a:t>).</a:t>
            </a:r>
            <a:endParaRPr lang="ru-RU" b="1" dirty="0"/>
          </a:p>
        </p:txBody>
      </p:sp>
      <p:pic>
        <p:nvPicPr>
          <p:cNvPr id="4" name="Рисунок 3" descr="http://im1-tub-ua.yandex.net/i?id=ae489953460ba8b1d4e4aa6e8edb43d8-70-144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929066"/>
            <a:ext cx="342902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228184" y="2060848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 </a:t>
            </a:r>
            <a:endParaRPr lang="ru-RU" b="1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683568" y="4661847"/>
            <a:ext cx="23042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</a:t>
            </a:r>
            <a:endParaRPr kumimoji="0" lang="uk-UA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4" descr="http://profesorjrc.es/images/quimic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6747"/>
            <a:ext cx="2051750" cy="137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одержимое 4"/>
          <p:cNvSpPr>
            <a:spLocks noGrp="1"/>
          </p:cNvSpPr>
          <p:nvPr>
            <p:ph idx="1"/>
          </p:nvPr>
        </p:nvSpPr>
        <p:spPr>
          <a:xfrm>
            <a:off x="357158" y="214290"/>
            <a:ext cx="8229600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4200" b="1" i="1" dirty="0" smtClean="0">
                <a:latin typeface="Times New Roman" pitchFamily="18" charset="0"/>
                <a:cs typeface="Times New Roman" pitchFamily="18" charset="0"/>
              </a:rPr>
              <a:t>Лабораторний дослід №2</a:t>
            </a:r>
          </a:p>
          <a:p>
            <a:pPr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500" b="1" i="1" dirty="0" err="1" smtClean="0">
                <a:latin typeface="Times New Roman" pitchFamily="18" charset="0"/>
                <a:cs typeface="Times New Roman" pitchFamily="18" charset="0"/>
              </a:rPr>
              <a:t>“Взаємодія</a:t>
            </a:r>
            <a:r>
              <a:rPr lang="uk-UA" sz="3500" b="1" i="1" dirty="0" smtClean="0">
                <a:latin typeface="Times New Roman" pitchFamily="18" charset="0"/>
                <a:cs typeface="Times New Roman" pitchFamily="18" charset="0"/>
              </a:rPr>
              <a:t> кислот з </a:t>
            </a:r>
            <a:r>
              <a:rPr lang="uk-UA" sz="3500" b="1" i="1" dirty="0" err="1" smtClean="0">
                <a:latin typeface="Times New Roman" pitchFamily="18" charset="0"/>
                <a:cs typeface="Times New Roman" pitchFamily="18" charset="0"/>
              </a:rPr>
              <a:t>металами”</a:t>
            </a:r>
            <a:endParaRPr lang="uk-UA" sz="35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144463" fontAlgn="base">
              <a:spcBef>
                <a:spcPct val="0"/>
              </a:spcBef>
              <a:spcAft>
                <a:spcPct val="0"/>
              </a:spcAft>
              <a:buNone/>
              <a:tabLst>
                <a:tab pos="4876800" algn="l"/>
              </a:tabLst>
            </a:pPr>
            <a:endParaRPr lang="uk-UA" sz="2000" b="1" dirty="0" smtClean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144463" fontAlgn="base">
              <a:spcBef>
                <a:spcPct val="0"/>
              </a:spcBef>
              <a:spcAft>
                <a:spcPct val="0"/>
              </a:spcAft>
              <a:buNone/>
              <a:tabLst>
                <a:tab pos="4876800" algn="l"/>
              </a:tabLst>
            </a:pPr>
            <a:endParaRPr lang="uk-UA" sz="2000" b="1" dirty="0" smtClean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144463" fontAlgn="base">
              <a:spcBef>
                <a:spcPct val="0"/>
              </a:spcBef>
              <a:spcAft>
                <a:spcPct val="0"/>
              </a:spcAft>
              <a:buNone/>
              <a:tabLst>
                <a:tab pos="4876800" algn="l"/>
              </a:tabLst>
            </a:pPr>
            <a:endParaRPr lang="uk-UA" sz="2000" b="1" dirty="0" smtClean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/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" name="Рисунок 9" descr="Як гіалуронова кислота покращує стан шкіри - Еко Технології 21"/>
          <p:cNvPicPr/>
          <p:nvPr/>
        </p:nvPicPr>
        <p:blipFill>
          <a:blip r:embed="rId3" cstate="print"/>
          <a:srcRect r="36591"/>
          <a:stretch>
            <a:fillRect/>
          </a:stretch>
        </p:blipFill>
        <p:spPr bwMode="auto">
          <a:xfrm>
            <a:off x="7786710" y="1"/>
            <a:ext cx="1357290" cy="150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кутник 8"/>
          <p:cNvSpPr/>
          <p:nvPr/>
        </p:nvSpPr>
        <p:spPr>
          <a:xfrm>
            <a:off x="500034" y="1500174"/>
            <a:ext cx="4572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="1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3600" b="1" i="1" baseline="-250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→</a:t>
            </a:r>
            <a:endParaRPr lang="ru-RU" sz="10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Zn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="1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3600" b="1" i="1" baseline="-250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→     </a:t>
            </a:r>
            <a:endParaRPr lang="ru-RU" sz="10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en-US" sz="3600" b="1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3600" b="1" i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 →</a:t>
            </a:r>
            <a:endParaRPr lang="uk-UA" sz="3600" b="1" i="1" dirty="0" smtClean="0"/>
          </a:p>
        </p:txBody>
      </p:sp>
      <p:sp>
        <p:nvSpPr>
          <p:cNvPr id="11" name="Прямоугольник 7"/>
          <p:cNvSpPr/>
          <p:nvPr/>
        </p:nvSpPr>
        <p:spPr>
          <a:xfrm>
            <a:off x="571472" y="3571876"/>
            <a:ext cx="7572428" cy="1665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+ ВС =АС +В  - </a:t>
            </a:r>
            <a:r>
              <a:rPr lang="ru-RU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реакція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заміщення</a:t>
            </a:r>
            <a:endParaRPr lang="ru-RU" sz="3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uk-UA" sz="3600" b="1" i="1" dirty="0" smtClean="0">
                <a:solidFill>
                  <a:srgbClr val="002060"/>
                </a:solidFill>
              </a:rPr>
              <a:t> </a:t>
            </a:r>
            <a:r>
              <a:rPr lang="uk-UA" sz="3600" b="1" i="1" dirty="0" err="1" smtClean="0">
                <a:solidFill>
                  <a:srgbClr val="002060"/>
                </a:solidFill>
              </a:rPr>
              <a:t>Ме</a:t>
            </a:r>
            <a:r>
              <a:rPr lang="uk-UA" sz="3600" b="1" i="1" dirty="0" smtClean="0">
                <a:solidFill>
                  <a:srgbClr val="002060"/>
                </a:solidFill>
              </a:rPr>
              <a:t> + кислота = сіль </a:t>
            </a:r>
            <a:r>
              <a:rPr lang="uk-UA" sz="3600" b="1" i="1" dirty="0" err="1" smtClean="0">
                <a:solidFill>
                  <a:srgbClr val="002060"/>
                </a:solidFill>
              </a:rPr>
              <a:t>+водень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228184" y="2060848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 </a:t>
            </a:r>
            <a:endParaRPr lang="ru-RU" b="1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683568" y="4661847"/>
            <a:ext cx="23042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</a:t>
            </a:r>
            <a:endParaRPr kumimoji="0" lang="uk-UA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4" descr="http://profesorjrc.es/images/quimic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6747"/>
            <a:ext cx="2051750" cy="137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одержимое 4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4525963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uk-UA" sz="16800" b="1" i="1" dirty="0" smtClean="0">
                <a:latin typeface="Times New Roman" pitchFamily="18" charset="0"/>
                <a:cs typeface="Times New Roman" pitchFamily="18" charset="0"/>
              </a:rPr>
              <a:t>Лабораторний дослід №2</a:t>
            </a:r>
          </a:p>
          <a:p>
            <a:pPr>
              <a:buNone/>
            </a:pPr>
            <a:r>
              <a:rPr lang="uk-UA" sz="10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0" b="1" i="1" dirty="0" err="1" smtClean="0">
                <a:latin typeface="Times New Roman" pitchFamily="18" charset="0"/>
                <a:cs typeface="Times New Roman" pitchFamily="18" charset="0"/>
              </a:rPr>
              <a:t>“Взаємодія</a:t>
            </a:r>
            <a:r>
              <a:rPr lang="uk-UA" sz="14000" b="1" i="1" dirty="0" smtClean="0">
                <a:latin typeface="Times New Roman" pitchFamily="18" charset="0"/>
                <a:cs typeface="Times New Roman" pitchFamily="18" charset="0"/>
              </a:rPr>
              <a:t> кислот з </a:t>
            </a:r>
            <a:r>
              <a:rPr lang="uk-UA" sz="14000" b="1" i="1" dirty="0" err="1" smtClean="0">
                <a:latin typeface="Times New Roman" pitchFamily="18" charset="0"/>
                <a:cs typeface="Times New Roman" pitchFamily="18" charset="0"/>
              </a:rPr>
              <a:t>металами”</a:t>
            </a:r>
            <a:endParaRPr lang="uk-UA" sz="14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144463" fontAlgn="base">
              <a:spcBef>
                <a:spcPct val="0"/>
              </a:spcBef>
              <a:spcAft>
                <a:spcPct val="0"/>
              </a:spcAft>
              <a:buNone/>
              <a:tabLst>
                <a:tab pos="4876800" algn="l"/>
              </a:tabLst>
            </a:pPr>
            <a:endParaRPr lang="uk-UA" sz="2000" b="1" dirty="0" smtClean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144463" fontAlgn="base">
              <a:spcBef>
                <a:spcPct val="0"/>
              </a:spcBef>
              <a:spcAft>
                <a:spcPct val="0"/>
              </a:spcAft>
              <a:buNone/>
              <a:tabLst>
                <a:tab pos="4876800" algn="l"/>
              </a:tabLst>
            </a:pPr>
            <a:endParaRPr lang="uk-UA" sz="2000" b="1" dirty="0" smtClean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144463" fontAlgn="base">
              <a:spcBef>
                <a:spcPct val="0"/>
              </a:spcBef>
              <a:spcAft>
                <a:spcPct val="0"/>
              </a:spcAft>
              <a:buNone/>
              <a:tabLst>
                <a:tab pos="4876800" algn="l"/>
              </a:tabLst>
            </a:pPr>
            <a:endParaRPr lang="uk-UA" sz="2000" b="1" dirty="0" smtClean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144463" fontAlgn="base">
              <a:spcBef>
                <a:spcPct val="0"/>
              </a:spcBef>
              <a:spcAft>
                <a:spcPct val="0"/>
              </a:spcAft>
              <a:buNone/>
              <a:tabLst>
                <a:tab pos="4876800" algn="l"/>
              </a:tabLst>
            </a:pPr>
            <a:endParaRPr lang="uk-UA" sz="30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144463" fontAlgn="base">
              <a:spcBef>
                <a:spcPct val="0"/>
              </a:spcBef>
              <a:spcAft>
                <a:spcPct val="0"/>
              </a:spcAft>
              <a:buNone/>
              <a:tabLst>
                <a:tab pos="4876800" algn="l"/>
              </a:tabLst>
            </a:pPr>
            <a:endParaRPr lang="uk-UA" sz="57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1444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4876800" algn="l"/>
              </a:tabLst>
            </a:pPr>
            <a:endParaRPr lang="uk-UA" sz="57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1444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4876800" algn="l"/>
              </a:tabLst>
            </a:pPr>
            <a:endParaRPr lang="uk-UA" sz="57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1444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4876800" algn="l"/>
              </a:tabLst>
            </a:pPr>
            <a:endParaRPr lang="uk-UA" sz="60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1444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4876800" algn="l"/>
              </a:tabLst>
            </a:pPr>
            <a:endParaRPr lang="uk-UA" sz="6000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Times New Roman" pitchFamily="18" charset="0"/>
            </a:endParaRPr>
          </a:p>
          <a:p>
            <a:pPr marL="0" lvl="0" indent="1444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4876800" algn="l"/>
              </a:tabLst>
            </a:pPr>
            <a:endParaRPr lang="uk-UA" sz="6000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Times New Roman" pitchFamily="18" charset="0"/>
            </a:endParaRPr>
          </a:p>
          <a:p>
            <a:pPr marL="0" lvl="0" indent="1444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4876800" algn="l"/>
              </a:tabLst>
            </a:pPr>
            <a:endParaRPr lang="uk-UA" sz="6000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Times New Roman" pitchFamily="18" charset="0"/>
            </a:endParaRPr>
          </a:p>
          <a:p>
            <a:pPr marL="0" lvl="0" indent="1444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4876800" algn="l"/>
              </a:tabLst>
            </a:pPr>
            <a:r>
              <a:rPr lang="uk-UA" sz="11200" b="1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ВИСНОВОК:  </a:t>
            </a:r>
            <a:r>
              <a:rPr lang="uk-UA" sz="11100" b="1" i="1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всі метали за активністю можна  розмістити в ряд,  що склав  М.М.</a:t>
            </a:r>
            <a:r>
              <a:rPr lang="uk-UA" sz="11100" b="1" i="1" dirty="0" err="1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Бекетов</a:t>
            </a:r>
            <a:r>
              <a:rPr lang="uk-UA" sz="11100" b="1" i="1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. </a:t>
            </a:r>
          </a:p>
          <a:p>
            <a:pPr marL="0" lvl="0" indent="144463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4876800" algn="l"/>
              </a:tabLst>
            </a:pPr>
            <a:r>
              <a:rPr lang="uk-UA" sz="11100" b="1" i="1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Називається  він </a:t>
            </a:r>
            <a:r>
              <a:rPr lang="uk-UA" sz="6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uk-UA" sz="8800" b="1" u="sng" dirty="0" smtClean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ВИТИСКУВАЛЬНИЙ  РЯД  МЕТАЛІВ</a:t>
            </a:r>
            <a:endParaRPr lang="uk-UA" sz="8800" b="1" i="1" u="sng" dirty="0" smtClean="0">
              <a:solidFill>
                <a:srgbClr val="7030A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Verdana" pitchFamily="34" charset="0"/>
                <a:ea typeface="Verdana" pitchFamily="34" charset="0"/>
              </a:rPr>
              <a:t> </a:t>
            </a:r>
            <a:endParaRPr lang="ru-RU" dirty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10" name="Рисунок 9" descr="Як гіалуронова кислота покращує стан шкіри - Еко Технології 21"/>
          <p:cNvPicPr/>
          <p:nvPr/>
        </p:nvPicPr>
        <p:blipFill>
          <a:blip r:embed="rId3" cstate="print"/>
          <a:srcRect r="36591"/>
          <a:stretch>
            <a:fillRect/>
          </a:stretch>
        </p:blipFill>
        <p:spPr bwMode="auto">
          <a:xfrm>
            <a:off x="7786710" y="1"/>
            <a:ext cx="1357290" cy="150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кутник 8"/>
          <p:cNvSpPr/>
          <p:nvPr/>
        </p:nvSpPr>
        <p:spPr>
          <a:xfrm>
            <a:off x="857224" y="1500174"/>
            <a:ext cx="507209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="1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3200" b="1" i="1" baseline="-250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MgSO</a:t>
            </a:r>
            <a:r>
              <a:rPr lang="en-US" sz="3200" b="1" i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+ H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↑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Zn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="1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3200" b="1" i="1" baseline="-250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= ZnSO</a:t>
            </a:r>
            <a:r>
              <a:rPr lang="en-US" sz="3200" b="1" i="1" baseline="-250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+ H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↑</a:t>
            </a:r>
            <a:endParaRPr lang="uk-UA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en-US" sz="3200" b="1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3200" b="1" i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≠</a:t>
            </a:r>
          </a:p>
          <a:p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3200" b="1" i="1" dirty="0" smtClean="0"/>
          </a:p>
        </p:txBody>
      </p:sp>
      <p:pic>
        <p:nvPicPr>
          <p:cNvPr id="12" name="Picture 4" descr="Похожее изображение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449"/>
          <a:stretch/>
        </p:blipFill>
        <p:spPr bwMode="auto">
          <a:xfrm>
            <a:off x="1142976" y="5072075"/>
            <a:ext cx="7779714" cy="129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images (6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68" y="928670"/>
            <a:ext cx="1857420" cy="2228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Як гіалуронова кислота покращує стан шкіри - Еко Технології 21"/>
          <p:cNvPicPr/>
          <p:nvPr/>
        </p:nvPicPr>
        <p:blipFill>
          <a:blip r:embed="rId2" cstate="print"/>
          <a:srcRect r="36591"/>
          <a:stretch>
            <a:fillRect/>
          </a:stretch>
        </p:blipFill>
        <p:spPr bwMode="auto">
          <a:xfrm>
            <a:off x="7786710" y="1"/>
            <a:ext cx="1357290" cy="150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18487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err="1" smtClean="0">
                <a:solidFill>
                  <a:srgbClr val="7030A0"/>
                </a:solidFill>
              </a:rPr>
              <a:t>Син</a:t>
            </a:r>
            <a:r>
              <a:rPr lang="ru-RU" sz="4000" b="1" dirty="0" smtClean="0">
                <a:solidFill>
                  <a:srgbClr val="7030A0"/>
                </a:solidFill>
              </a:rPr>
              <a:t> М.М</a:t>
            </a:r>
            <a:r>
              <a:rPr lang="uk-UA" sz="4000" b="1" dirty="0" err="1" smtClean="0">
                <a:solidFill>
                  <a:srgbClr val="7030A0"/>
                </a:solidFill>
              </a:rPr>
              <a:t>.Бекетова</a:t>
            </a:r>
            <a:r>
              <a:rPr lang="uk-UA" sz="4000" b="1" dirty="0" smtClean="0">
                <a:solidFill>
                  <a:srgbClr val="7030A0"/>
                </a:solidFill>
              </a:rPr>
              <a:t> – Олексій, відомий архітектор, який створив архітектурний облік сучасного Харкова</a:t>
            </a:r>
            <a:endParaRPr lang="ru-RU" sz="4000" b="1" dirty="0" smtClean="0">
              <a:solidFill>
                <a:srgbClr val="7030A0"/>
              </a:solidFill>
            </a:endParaRPr>
          </a:p>
        </p:txBody>
      </p:sp>
      <p:pic>
        <p:nvPicPr>
          <p:cNvPr id="24580" name="Picture 4" descr="19_m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2708275"/>
            <a:ext cx="4032250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8" descr="222_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4388" y="2492375"/>
            <a:ext cx="18002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9" descr="444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2060575"/>
            <a:ext cx="2411412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10" descr="5555_0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4214818"/>
            <a:ext cx="185420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228184" y="2060848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 </a:t>
            </a:r>
            <a:endParaRPr lang="ru-RU" b="1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683568" y="4661847"/>
            <a:ext cx="23042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</a:t>
            </a:r>
            <a:endParaRPr kumimoji="0" lang="uk-UA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4" descr="http://profesorjrc.es/images/quimic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6747"/>
            <a:ext cx="2051750" cy="137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одержимое 4"/>
          <p:cNvSpPr>
            <a:spLocks noGrp="1"/>
          </p:cNvSpPr>
          <p:nvPr>
            <p:ph idx="1"/>
          </p:nvPr>
        </p:nvSpPr>
        <p:spPr>
          <a:xfrm>
            <a:off x="500034" y="142852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4200" b="1" i="1" dirty="0" smtClean="0">
                <a:latin typeface="Times New Roman" pitchFamily="18" charset="0"/>
                <a:cs typeface="Times New Roman" pitchFamily="18" charset="0"/>
              </a:rPr>
              <a:t>Лабораторний дослід №3.</a:t>
            </a:r>
          </a:p>
          <a:p>
            <a:pPr>
              <a:buNone/>
            </a:pPr>
            <a:r>
              <a:rPr lang="uk-UA" sz="3500" b="1" i="1" dirty="0" err="1" smtClean="0">
                <a:latin typeface="Times New Roman" pitchFamily="18" charset="0"/>
                <a:cs typeface="Times New Roman" pitchFamily="18" charset="0"/>
              </a:rPr>
              <a:t>“Взаємодія</a:t>
            </a:r>
            <a:r>
              <a:rPr lang="uk-UA" sz="3500" b="1" i="1" dirty="0" smtClean="0">
                <a:latin typeface="Times New Roman" pitchFamily="18" charset="0"/>
                <a:cs typeface="Times New Roman" pitchFamily="18" charset="0"/>
              </a:rPr>
              <a:t> кислот з  </a:t>
            </a:r>
            <a:r>
              <a:rPr lang="uk-UA" sz="3500" b="1" i="1" dirty="0" err="1" smtClean="0">
                <a:latin typeface="Times New Roman" pitchFamily="18" charset="0"/>
                <a:cs typeface="Times New Roman" pitchFamily="18" charset="0"/>
              </a:rPr>
              <a:t>основами”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/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" name="Рисунок 9" descr="Як гіалуронова кислота покращує стан шкіри - Еко Технології 21"/>
          <p:cNvPicPr/>
          <p:nvPr/>
        </p:nvPicPr>
        <p:blipFill>
          <a:blip r:embed="rId3" cstate="print"/>
          <a:srcRect r="36591"/>
          <a:stretch>
            <a:fillRect/>
          </a:stretch>
        </p:blipFill>
        <p:spPr bwMode="auto">
          <a:xfrm>
            <a:off x="7786710" y="1"/>
            <a:ext cx="1357290" cy="150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71C1E6F-4404-40C0-8D7F-98A63775FEA0}"/>
              </a:ext>
            </a:extLst>
          </p:cNvPr>
          <p:cNvSpPr txBox="1"/>
          <p:nvPr/>
        </p:nvSpPr>
        <p:spPr>
          <a:xfrm>
            <a:off x="357158" y="1857364"/>
            <a:ext cx="6838120" cy="823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2NaOH 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="1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3600" b="1" i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→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7"/>
          <p:cNvSpPr/>
          <p:nvPr/>
        </p:nvSpPr>
        <p:spPr>
          <a:xfrm>
            <a:off x="1285852" y="4000504"/>
            <a:ext cx="757242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i="1" dirty="0" smtClean="0">
                <a:solidFill>
                  <a:srgbClr val="002060"/>
                </a:solidFill>
              </a:rPr>
              <a:t>Кислота + основа = сіль + вода</a:t>
            </a:r>
          </a:p>
          <a:p>
            <a:endParaRPr lang="uk-UA" sz="1600" b="1" i="1" dirty="0" smtClean="0">
              <a:solidFill>
                <a:srgbClr val="002060"/>
              </a:solidFill>
            </a:endParaRPr>
          </a:p>
          <a:p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Реакція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кислотою та основою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називається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реакцією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нейтралізації</a:t>
            </a:r>
            <a:endParaRPr lang="uk-UA" sz="32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я 7"/>
          <p:cNvGraphicFramePr>
            <a:graphicFrameLocks noGrp="1"/>
          </p:cNvGraphicFramePr>
          <p:nvPr/>
        </p:nvGraphicFramePr>
        <p:xfrm>
          <a:off x="1571604" y="1571612"/>
          <a:ext cx="6858048" cy="4357716"/>
        </p:xfrm>
        <a:graphic>
          <a:graphicData uri="http://schemas.openxmlformats.org/drawingml/2006/table">
            <a:tbl>
              <a:tblPr/>
              <a:tblGrid>
                <a:gridCol w="6034125"/>
                <a:gridCol w="823923"/>
              </a:tblGrid>
              <a:tr h="363143">
                <a:tc>
                  <a:txBody>
                    <a:bodyPr/>
                    <a:lstStyle/>
                    <a:p>
                      <a:pPr marR="83185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Вода –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найпоширеніш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й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на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землі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оксид.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3185" algn="ctr"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так</a:t>
                      </a:r>
                      <a:endParaRPr lang="uk-UA" sz="16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43">
                <a:tc>
                  <a:txBody>
                    <a:bodyPr/>
                    <a:lstStyle/>
                    <a:p>
                      <a:pPr marR="83185"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кислоти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містять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у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своєму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</a:t>
                      </a:r>
                      <a:r>
                        <a:rPr lang="uk-UA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кла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ксиген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43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286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43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43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286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43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43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43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Прямокутник 8"/>
          <p:cNvSpPr/>
          <p:nvPr/>
        </p:nvSpPr>
        <p:spPr>
          <a:xfrm>
            <a:off x="4429124" y="857232"/>
            <a:ext cx="285950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975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3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  </a:t>
            </a:r>
            <a:r>
              <a:rPr lang="uk-UA" sz="32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“Так-ні”</a:t>
            </a:r>
            <a:r>
              <a:rPr lang="uk-UA" sz="3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indent="180975" algn="just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4" descr="http://profesorjrc.es/images/quimic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6747"/>
            <a:ext cx="2051750" cy="137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6"/>
          <p:cNvSpPr/>
          <p:nvPr/>
        </p:nvSpPr>
        <p:spPr>
          <a:xfrm>
            <a:off x="0" y="142852"/>
            <a:ext cx="4214810" cy="769441"/>
          </a:xfrm>
          <a:prstGeom prst="rect">
            <a:avLst/>
          </a:prstGeom>
          <a:solidFill>
            <a:srgbClr val="00B05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4400" b="1" i="1" cap="none" spc="0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ПРИГАДАЄМО</a:t>
            </a:r>
            <a:endParaRPr lang="ru-RU" sz="4400" b="1" i="1" cap="none" spc="0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Як гіалуронова кислота покращує стан шкіри - Еко Технології 21"/>
          <p:cNvPicPr/>
          <p:nvPr/>
        </p:nvPicPr>
        <p:blipFill>
          <a:blip r:embed="rId3" cstate="print"/>
          <a:srcRect r="36591"/>
          <a:stretch>
            <a:fillRect/>
          </a:stretch>
        </p:blipFill>
        <p:spPr bwMode="auto">
          <a:xfrm>
            <a:off x="7643834" y="1"/>
            <a:ext cx="1500166" cy="142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228184" y="2060848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 </a:t>
            </a:r>
            <a:endParaRPr lang="ru-RU" b="1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683568" y="4661847"/>
            <a:ext cx="23042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</a:t>
            </a:r>
            <a:endParaRPr kumimoji="0" lang="uk-UA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4" descr="http://profesorjrc.es/images/quimic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6747"/>
            <a:ext cx="2051750" cy="137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одержимое 4"/>
          <p:cNvSpPr>
            <a:spLocks noGrp="1"/>
          </p:cNvSpPr>
          <p:nvPr>
            <p:ph idx="1"/>
          </p:nvPr>
        </p:nvSpPr>
        <p:spPr>
          <a:xfrm>
            <a:off x="500034" y="142852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4200" b="1" i="1" dirty="0" smtClean="0">
                <a:latin typeface="Times New Roman" pitchFamily="18" charset="0"/>
                <a:cs typeface="Times New Roman" pitchFamily="18" charset="0"/>
              </a:rPr>
              <a:t>Лабораторний дослід №3.</a:t>
            </a:r>
          </a:p>
          <a:p>
            <a:pPr>
              <a:buNone/>
            </a:pPr>
            <a:r>
              <a:rPr lang="uk-UA" sz="3500" b="1" i="1" dirty="0" err="1" smtClean="0">
                <a:latin typeface="Times New Roman" pitchFamily="18" charset="0"/>
                <a:cs typeface="Times New Roman" pitchFamily="18" charset="0"/>
              </a:rPr>
              <a:t>“Взаємодія</a:t>
            </a:r>
            <a:r>
              <a:rPr lang="uk-UA" sz="3500" b="1" i="1" dirty="0" smtClean="0">
                <a:latin typeface="Times New Roman" pitchFamily="18" charset="0"/>
                <a:cs typeface="Times New Roman" pitchFamily="18" charset="0"/>
              </a:rPr>
              <a:t> кислот з  </a:t>
            </a:r>
            <a:r>
              <a:rPr lang="uk-UA" sz="3500" b="1" i="1" dirty="0" err="1" smtClean="0">
                <a:latin typeface="Times New Roman" pitchFamily="18" charset="0"/>
                <a:cs typeface="Times New Roman" pitchFamily="18" charset="0"/>
              </a:rPr>
              <a:t>основами”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/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" name="Рисунок 9" descr="Як гіалуронова кислота покращує стан шкіри - Еко Технології 21"/>
          <p:cNvPicPr/>
          <p:nvPr/>
        </p:nvPicPr>
        <p:blipFill>
          <a:blip r:embed="rId3" cstate="print"/>
          <a:srcRect r="36591"/>
          <a:stretch>
            <a:fillRect/>
          </a:stretch>
        </p:blipFill>
        <p:spPr bwMode="auto">
          <a:xfrm>
            <a:off x="7786710" y="1"/>
            <a:ext cx="1357290" cy="150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71C1E6F-4404-40C0-8D7F-98A63775FEA0}"/>
              </a:ext>
            </a:extLst>
          </p:cNvPr>
          <p:cNvSpPr txBox="1"/>
          <p:nvPr/>
        </p:nvSpPr>
        <p:spPr>
          <a:xfrm>
            <a:off x="357158" y="1857364"/>
            <a:ext cx="7286676" cy="823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2NaOH 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+ H</a:t>
            </a:r>
            <a:r>
              <a:rPr lang="en-US" sz="3600" b="1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3600" b="1" i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= Na</a:t>
            </a:r>
            <a:r>
              <a:rPr lang="en-US" sz="3600" b="1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3600" b="1" i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="1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7"/>
          <p:cNvSpPr/>
          <p:nvPr/>
        </p:nvSpPr>
        <p:spPr>
          <a:xfrm>
            <a:off x="1285852" y="4000504"/>
            <a:ext cx="757242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i="1" dirty="0" smtClean="0">
                <a:solidFill>
                  <a:srgbClr val="002060"/>
                </a:solidFill>
              </a:rPr>
              <a:t>Кислота + основа = сіль + вода</a:t>
            </a:r>
          </a:p>
          <a:p>
            <a:endParaRPr lang="uk-UA" sz="1600" b="1" i="1" dirty="0" smtClean="0">
              <a:solidFill>
                <a:srgbClr val="002060"/>
              </a:solidFill>
            </a:endParaRPr>
          </a:p>
          <a:p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Реакція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кислотою та основою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називається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реакцією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нейтралізації</a:t>
            </a:r>
            <a:endParaRPr lang="uk-UA" sz="32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Як гіалуронова кислота покращує стан шкіри - Еко Технології 21"/>
          <p:cNvPicPr/>
          <p:nvPr/>
        </p:nvPicPr>
        <p:blipFill>
          <a:blip r:embed="rId2" cstate="print"/>
          <a:srcRect r="36591"/>
          <a:stretch>
            <a:fillRect/>
          </a:stretch>
        </p:blipFill>
        <p:spPr bwMode="auto">
          <a:xfrm>
            <a:off x="7786710" y="1"/>
            <a:ext cx="1357290" cy="150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228184" y="2060848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 </a:t>
            </a:r>
            <a:endParaRPr lang="ru-RU" b="1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683568" y="4661847"/>
            <a:ext cx="23042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</a:t>
            </a:r>
            <a:endParaRPr kumimoji="0" lang="uk-UA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4" descr="http://profesorjrc.es/images/quimic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6747"/>
            <a:ext cx="2051750" cy="137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6"/>
          <p:cNvSpPr/>
          <p:nvPr/>
        </p:nvSpPr>
        <p:spPr>
          <a:xfrm>
            <a:off x="142844" y="214290"/>
            <a:ext cx="6929486" cy="769441"/>
          </a:xfrm>
          <a:prstGeom prst="rect">
            <a:avLst/>
          </a:prstGeom>
          <a:solidFill>
            <a:srgbClr val="00B05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ПРОБЛЕМНІ ПИТАННЯ:</a:t>
            </a:r>
            <a:endParaRPr lang="ru-RU" sz="4000" b="1" i="1" cap="none" spc="0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4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/>
          <a:lstStyle/>
          <a:p>
            <a:r>
              <a:rPr lang="uk-UA" dirty="0" smtClean="0"/>
              <a:t>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Чому кисломолочні продукти, квашену капусту не можна зберігати в алюмінієвому посуді?</a:t>
            </a:r>
          </a:p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Чому чай змінює колір при додаванні лимона?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" name="Picture 4" descr="tea-1-620x4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4000504"/>
            <a:ext cx="3836600" cy="2398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 descr="Результат пошуку зображень за запитом &quot;сонце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75" y="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228184" y="2060848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 </a:t>
            </a:r>
            <a:endParaRPr lang="ru-RU" b="1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683568" y="4661847"/>
            <a:ext cx="23042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</a:t>
            </a:r>
            <a:endParaRPr kumimoji="0" lang="uk-UA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4" descr="http://profesorjrc.es/images/quimic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6747"/>
            <a:ext cx="2051750" cy="137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6"/>
          <p:cNvSpPr/>
          <p:nvPr/>
        </p:nvSpPr>
        <p:spPr>
          <a:xfrm rot="21016934">
            <a:off x="900289" y="251798"/>
            <a:ext cx="304888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ВЕСЕЛА</a:t>
            </a:r>
            <a:endParaRPr lang="ru-RU" sz="4000" b="1" i="1" cap="none" spc="0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4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6"/>
          <p:cNvSpPr/>
          <p:nvPr/>
        </p:nvSpPr>
        <p:spPr>
          <a:xfrm rot="656806">
            <a:off x="4188003" y="289663"/>
            <a:ext cx="312446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ПЕРЕРВА</a:t>
            </a:r>
            <a:endParaRPr lang="ru-RU" sz="4000" b="1" i="1" cap="none" spc="0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ляма 1 12"/>
          <p:cNvSpPr/>
          <p:nvPr/>
        </p:nvSpPr>
        <p:spPr>
          <a:xfrm rot="1100924">
            <a:off x="1305500" y="3274502"/>
            <a:ext cx="2714644" cy="171451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Прямокутник 13"/>
          <p:cNvSpPr/>
          <p:nvPr/>
        </p:nvSpPr>
        <p:spPr>
          <a:xfrm rot="1020144">
            <a:off x="1897518" y="3803529"/>
            <a:ext cx="16626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i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КИСЛОТИ</a:t>
            </a:r>
            <a:endParaRPr lang="uk-UA" sz="2800" b="1" i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6" name="Пляма 1 15"/>
          <p:cNvSpPr/>
          <p:nvPr/>
        </p:nvSpPr>
        <p:spPr>
          <a:xfrm rot="842088">
            <a:off x="4286248" y="1428736"/>
            <a:ext cx="2714644" cy="171451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Пляма 1 16"/>
          <p:cNvSpPr/>
          <p:nvPr/>
        </p:nvSpPr>
        <p:spPr>
          <a:xfrm rot="20011235">
            <a:off x="390635" y="1294146"/>
            <a:ext cx="2714644" cy="1714512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8" name="Пляма 1 17"/>
          <p:cNvSpPr/>
          <p:nvPr/>
        </p:nvSpPr>
        <p:spPr>
          <a:xfrm rot="20710019">
            <a:off x="5072066" y="3714752"/>
            <a:ext cx="2714644" cy="1714512"/>
          </a:xfrm>
          <a:prstGeom prst="irregularSeal1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9" name="Прямокутник 18"/>
          <p:cNvSpPr/>
          <p:nvPr/>
        </p:nvSpPr>
        <p:spPr>
          <a:xfrm rot="20512285">
            <a:off x="880239" y="1863165"/>
            <a:ext cx="151317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i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ОКСИДИ</a:t>
            </a:r>
            <a:endParaRPr lang="uk-UA" sz="2800" b="1" i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1" name="Прямокутник 20"/>
          <p:cNvSpPr/>
          <p:nvPr/>
        </p:nvSpPr>
        <p:spPr>
          <a:xfrm rot="19667574">
            <a:off x="5960031" y="4292056"/>
            <a:ext cx="9262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i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CC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СОЛІ</a:t>
            </a:r>
            <a:endParaRPr lang="uk-UA" sz="2800" b="1" i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C00CC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2" name="Прямокутник 21"/>
          <p:cNvSpPr/>
          <p:nvPr/>
        </p:nvSpPr>
        <p:spPr>
          <a:xfrm rot="1002346">
            <a:off x="4900829" y="1992370"/>
            <a:ext cx="15135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i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ОСНОВИ</a:t>
            </a:r>
            <a:endParaRPr lang="uk-UA" sz="2800" b="1" i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6" name="Хмара 25"/>
          <p:cNvSpPr/>
          <p:nvPr/>
        </p:nvSpPr>
        <p:spPr>
          <a:xfrm rot="20907272">
            <a:off x="3911120" y="4101234"/>
            <a:ext cx="1071570" cy="642942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28" name="Хмара 27"/>
          <p:cNvSpPr/>
          <p:nvPr/>
        </p:nvSpPr>
        <p:spPr>
          <a:xfrm rot="1745529">
            <a:off x="7518229" y="2005877"/>
            <a:ext cx="1071570" cy="642942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29" name="Хмара 28"/>
          <p:cNvSpPr/>
          <p:nvPr/>
        </p:nvSpPr>
        <p:spPr>
          <a:xfrm rot="20948218">
            <a:off x="265266" y="4667223"/>
            <a:ext cx="1071570" cy="642942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0" name="Прямокутник 29"/>
          <p:cNvSpPr/>
          <p:nvPr/>
        </p:nvSpPr>
        <p:spPr>
          <a:xfrm rot="1016807">
            <a:off x="7630039" y="2042379"/>
            <a:ext cx="85725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</a:t>
            </a:r>
            <a:r>
              <a:rPr lang="uk-UA" sz="1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Brush Script MT" pitchFamily="66" charset="0"/>
              </a:rPr>
              <a:t>S</a:t>
            </a:r>
            <a:endParaRPr lang="uk-UA" sz="1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1" name="Хмара 30"/>
          <p:cNvSpPr/>
          <p:nvPr/>
        </p:nvSpPr>
        <p:spPr>
          <a:xfrm rot="20081972">
            <a:off x="7658389" y="3198513"/>
            <a:ext cx="1071570" cy="642942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3" name="Хмара 32"/>
          <p:cNvSpPr/>
          <p:nvPr/>
        </p:nvSpPr>
        <p:spPr>
          <a:xfrm rot="884419">
            <a:off x="3564590" y="2697489"/>
            <a:ext cx="1071570" cy="642942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5" name="Хмара 34"/>
          <p:cNvSpPr/>
          <p:nvPr/>
        </p:nvSpPr>
        <p:spPr>
          <a:xfrm rot="1285069">
            <a:off x="7786710" y="4643446"/>
            <a:ext cx="1071570" cy="642942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7" name="Хмара 36"/>
          <p:cNvSpPr/>
          <p:nvPr/>
        </p:nvSpPr>
        <p:spPr>
          <a:xfrm>
            <a:off x="5357818" y="3214686"/>
            <a:ext cx="1071570" cy="642942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8" name="Хмара 37"/>
          <p:cNvSpPr/>
          <p:nvPr/>
        </p:nvSpPr>
        <p:spPr>
          <a:xfrm>
            <a:off x="3000364" y="1857364"/>
            <a:ext cx="1071570" cy="642942"/>
          </a:xfrm>
          <a:prstGeom prst="cloud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9" name="Хмара 38"/>
          <p:cNvSpPr/>
          <p:nvPr/>
        </p:nvSpPr>
        <p:spPr>
          <a:xfrm rot="1245732">
            <a:off x="1540024" y="5189146"/>
            <a:ext cx="1538568" cy="642942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40" name="Хмара 39"/>
          <p:cNvSpPr/>
          <p:nvPr/>
        </p:nvSpPr>
        <p:spPr>
          <a:xfrm rot="1588934">
            <a:off x="6437680" y="5665910"/>
            <a:ext cx="1212666" cy="642942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41" name="Хмара 40"/>
          <p:cNvSpPr/>
          <p:nvPr/>
        </p:nvSpPr>
        <p:spPr>
          <a:xfrm rot="725047">
            <a:off x="4945411" y="5566898"/>
            <a:ext cx="1071570" cy="642942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42" name="Хмара 41"/>
          <p:cNvSpPr/>
          <p:nvPr/>
        </p:nvSpPr>
        <p:spPr>
          <a:xfrm rot="20689058">
            <a:off x="3000364" y="5929330"/>
            <a:ext cx="1071570" cy="642942"/>
          </a:xfrm>
          <a:prstGeom prst="cloud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43" name="Хмара 42"/>
          <p:cNvSpPr/>
          <p:nvPr/>
        </p:nvSpPr>
        <p:spPr>
          <a:xfrm rot="2357663">
            <a:off x="82449" y="3338441"/>
            <a:ext cx="1071570" cy="642942"/>
          </a:xfrm>
          <a:prstGeom prst="cloud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44" name="Хмара 43"/>
          <p:cNvSpPr/>
          <p:nvPr/>
        </p:nvSpPr>
        <p:spPr>
          <a:xfrm rot="19888135">
            <a:off x="7858148" y="5786454"/>
            <a:ext cx="1071570" cy="642942"/>
          </a:xfrm>
          <a:prstGeom prst="cloud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45" name="Прямокутник 44"/>
          <p:cNvSpPr/>
          <p:nvPr/>
        </p:nvSpPr>
        <p:spPr>
          <a:xfrm rot="1016807">
            <a:off x="3700948" y="2756760"/>
            <a:ext cx="85725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</a:t>
            </a:r>
            <a:r>
              <a:rPr lang="uk-UA" sz="1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uk-UA" sz="2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  <a:endParaRPr lang="uk-UA" sz="1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7" name="Прямокутник 46"/>
          <p:cNvSpPr/>
          <p:nvPr/>
        </p:nvSpPr>
        <p:spPr>
          <a:xfrm rot="1016807">
            <a:off x="6554375" y="5672527"/>
            <a:ext cx="104573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Bahnschrift" pitchFamily="34" charset="0"/>
              </a:rPr>
              <a:t>Н</a:t>
            </a:r>
            <a:r>
              <a:rPr lang="en-US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Bahnschrift" pitchFamily="34" charset="0"/>
              </a:rPr>
              <a:t>N</a:t>
            </a:r>
            <a:r>
              <a:rPr lang="uk-UA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Bahnschrift" pitchFamily="34" charset="0"/>
              </a:rPr>
              <a:t>О</a:t>
            </a:r>
            <a:r>
              <a:rPr lang="uk-UA" sz="1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Bahnschrift" pitchFamily="34" charset="0"/>
              </a:rPr>
              <a:t>3</a:t>
            </a:r>
            <a:endParaRPr lang="uk-UA" sz="1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latin typeface="Bahnschrift" pitchFamily="34" charset="0"/>
            </a:endParaRPr>
          </a:p>
        </p:txBody>
      </p:sp>
      <p:sp>
        <p:nvSpPr>
          <p:cNvPr id="48" name="Прямокутник 47"/>
          <p:cNvSpPr/>
          <p:nvPr/>
        </p:nvSpPr>
        <p:spPr>
          <a:xfrm rot="1728633">
            <a:off x="215862" y="3388865"/>
            <a:ext cx="85725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66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</a:t>
            </a:r>
            <a:r>
              <a:rPr lang="uk-UA" sz="1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66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sz="2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66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</a:t>
            </a:r>
            <a:endParaRPr lang="uk-UA" sz="2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66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1" name="Прямокутник 50"/>
          <p:cNvSpPr/>
          <p:nvPr/>
        </p:nvSpPr>
        <p:spPr>
          <a:xfrm rot="21100181">
            <a:off x="2990998" y="1853581"/>
            <a:ext cx="97204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66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</a:t>
            </a:r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66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r>
              <a:rPr lang="en-US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66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Cl</a:t>
            </a:r>
            <a:endParaRPr lang="uk-UA" sz="2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66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2" name="Прямокутник 51"/>
          <p:cNvSpPr/>
          <p:nvPr/>
        </p:nvSpPr>
        <p:spPr>
          <a:xfrm rot="21100181">
            <a:off x="3848751" y="4136078"/>
            <a:ext cx="116199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</a:t>
            </a:r>
            <a:r>
              <a:rPr lang="uk-UA" sz="2800" b="1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ОН</a:t>
            </a:r>
            <a:endParaRPr lang="uk-UA" sz="1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3" name="Прямокутник 52"/>
          <p:cNvSpPr/>
          <p:nvPr/>
        </p:nvSpPr>
        <p:spPr>
          <a:xfrm rot="20814348">
            <a:off x="295431" y="4721900"/>
            <a:ext cx="102599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r>
              <a:rPr lang="en-US" sz="2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</a:t>
            </a:r>
            <a:r>
              <a:rPr lang="en-US" sz="1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uk-UA" sz="2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  <a:r>
              <a:rPr lang="uk-UA" sz="1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uk-UA" sz="1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5" name="Прямокутник 54"/>
          <p:cNvSpPr/>
          <p:nvPr/>
        </p:nvSpPr>
        <p:spPr>
          <a:xfrm rot="20074020">
            <a:off x="2996286" y="5889029"/>
            <a:ext cx="92845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66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Ва</a:t>
            </a:r>
            <a:r>
              <a:rPr lang="en-US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66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Cl</a:t>
            </a:r>
            <a:r>
              <a:rPr lang="uk-UA" sz="1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66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uk-UA" sz="1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66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6" name="Прямокутник 55"/>
          <p:cNvSpPr/>
          <p:nvPr/>
        </p:nvSpPr>
        <p:spPr>
          <a:xfrm rot="21100181">
            <a:off x="5462636" y="3274026"/>
            <a:ext cx="85725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</a:t>
            </a:r>
            <a:r>
              <a:rPr lang="en-US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Cl</a:t>
            </a:r>
            <a:endParaRPr lang="uk-UA" sz="2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8" name="Прямокутник 57"/>
          <p:cNvSpPr/>
          <p:nvPr/>
        </p:nvSpPr>
        <p:spPr>
          <a:xfrm rot="19819978">
            <a:off x="7640976" y="3300617"/>
            <a:ext cx="9387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ВаО</a:t>
            </a:r>
            <a:endParaRPr lang="uk-UA" sz="2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9" name="Прямокутник 58"/>
          <p:cNvSpPr/>
          <p:nvPr/>
        </p:nvSpPr>
        <p:spPr>
          <a:xfrm rot="859350">
            <a:off x="7761294" y="4686422"/>
            <a:ext cx="98954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</a:t>
            </a:r>
            <a:r>
              <a:rPr lang="uk-UA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іОН</a:t>
            </a:r>
            <a:endParaRPr lang="uk-UA" sz="2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0" name="Прямокутник 59"/>
          <p:cNvSpPr/>
          <p:nvPr/>
        </p:nvSpPr>
        <p:spPr>
          <a:xfrm rot="19415970">
            <a:off x="7769216" y="5829209"/>
            <a:ext cx="103841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66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</a:t>
            </a:r>
            <a:r>
              <a:rPr lang="uk-UA" sz="1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66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sz="2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66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</a:t>
            </a:r>
            <a:r>
              <a:rPr lang="uk-UA" sz="2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66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  <a:r>
              <a:rPr lang="uk-UA" sz="1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66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endParaRPr lang="uk-UA" sz="1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66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1" name="Прямокутник 60"/>
          <p:cNvSpPr/>
          <p:nvPr/>
        </p:nvSpPr>
        <p:spPr>
          <a:xfrm rot="406625">
            <a:off x="5027849" y="5631965"/>
            <a:ext cx="104492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</a:t>
            </a:r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r>
              <a:rPr lang="uk-UA" sz="1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  <a:endParaRPr lang="uk-UA" sz="14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2" name="Прямокутник 61"/>
          <p:cNvSpPr/>
          <p:nvPr/>
        </p:nvSpPr>
        <p:spPr>
          <a:xfrm rot="1296656">
            <a:off x="1472405" y="5186797"/>
            <a:ext cx="149870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</a:t>
            </a:r>
            <a:r>
              <a:rPr lang="en-US" sz="2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g</a:t>
            </a:r>
            <a:r>
              <a:rPr lang="uk-UA" sz="2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(ОН)</a:t>
            </a:r>
            <a:r>
              <a:rPr lang="uk-UA" sz="1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uk-UA" sz="1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/>
          <p:nvPr/>
        </p:nvGrpSpPr>
        <p:grpSpPr>
          <a:xfrm>
            <a:off x="1825637" y="2017277"/>
            <a:ext cx="5130131" cy="3734345"/>
            <a:chOff x="0" y="0"/>
            <a:chExt cx="3095625" cy="2552700"/>
          </a:xfrm>
        </p:grpSpPr>
        <p:sp>
          <p:nvSpPr>
            <p:cNvPr id="15" name="Овал 14"/>
            <p:cNvSpPr/>
            <p:nvPr/>
          </p:nvSpPr>
          <p:spPr>
            <a:xfrm>
              <a:off x="1057275" y="933450"/>
              <a:ext cx="971550" cy="733425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3600" b="1" dirty="0" err="1">
                  <a:solidFill>
                    <a:schemeClr val="tx1"/>
                  </a:solidFill>
                  <a:effectLst/>
                  <a:latin typeface="Times New Roman"/>
                  <a:ea typeface="Times New Roman"/>
                  <a:cs typeface="Times New Roman"/>
                </a:rPr>
                <a:t>HCl</a:t>
              </a:r>
              <a:endParaRPr lang="ru-RU" sz="2800" b="1" dirty="0">
                <a:solidFill>
                  <a:schemeClr val="tx1"/>
                </a:solidFill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1238250" y="0"/>
              <a:ext cx="1057275" cy="733425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uk-UA" sz="2800" b="1" dirty="0" smtClean="0">
                  <a:latin typeface="Times New Roman"/>
                  <a:ea typeface="Times New Roman"/>
                  <a:cs typeface="Times New Roman"/>
                </a:rPr>
                <a:t>К</a:t>
              </a:r>
              <a:r>
                <a:rPr lang="en-US" sz="2800" b="1" dirty="0" smtClean="0">
                  <a:effectLst/>
                  <a:latin typeface="Times New Roman"/>
                  <a:ea typeface="Times New Roman"/>
                  <a:cs typeface="Times New Roman"/>
                </a:rPr>
                <a:t>OH</a:t>
              </a:r>
              <a:endParaRPr lang="ru-RU" sz="2000" b="1" dirty="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123825" y="276225"/>
              <a:ext cx="971550" cy="733425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800" b="1" dirty="0" err="1">
                  <a:effectLst/>
                  <a:latin typeface="Times New Roman"/>
                  <a:ea typeface="Times New Roman"/>
                  <a:cs typeface="Times New Roman"/>
                </a:rPr>
                <a:t>BaO</a:t>
              </a:r>
              <a:endParaRPr lang="ru-RU" sz="2000" b="1" dirty="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4" name="Овал 23"/>
            <p:cNvSpPr/>
            <p:nvPr/>
          </p:nvSpPr>
          <p:spPr>
            <a:xfrm>
              <a:off x="2124075" y="542925"/>
              <a:ext cx="971550" cy="733425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800" b="1" dirty="0">
                  <a:effectLst/>
                  <a:latin typeface="Times New Roman"/>
                  <a:ea typeface="Times New Roman"/>
                  <a:cs typeface="Times New Roman"/>
                </a:rPr>
                <a:t>Al</a:t>
              </a:r>
              <a:endParaRPr lang="ru-RU" b="1" dirty="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0" y="1276350"/>
              <a:ext cx="971550" cy="733425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800" b="1">
                  <a:effectLst/>
                  <a:latin typeface="Times New Roman"/>
                  <a:ea typeface="Times New Roman"/>
                  <a:cs typeface="Times New Roman"/>
                </a:rPr>
                <a:t>SiO</a:t>
              </a:r>
              <a:r>
                <a:rPr lang="en-US" sz="2800" b="1" baseline="-25000">
                  <a:effectLst/>
                  <a:latin typeface="Times New Roman"/>
                  <a:ea typeface="Times New Roman"/>
                  <a:cs typeface="Times New Roman"/>
                </a:rPr>
                <a:t>2</a:t>
              </a:r>
              <a:endParaRPr lang="ru-RU" sz="2000" b="1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6" name="Овал 25"/>
            <p:cNvSpPr/>
            <p:nvPr/>
          </p:nvSpPr>
          <p:spPr>
            <a:xfrm>
              <a:off x="781050" y="1819275"/>
              <a:ext cx="1162050" cy="733425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800" b="1" dirty="0" smtClean="0">
                  <a:effectLst/>
                  <a:latin typeface="Times New Roman"/>
                  <a:ea typeface="Times New Roman"/>
                  <a:cs typeface="Times New Roman"/>
                </a:rPr>
                <a:t>AgNO</a:t>
              </a:r>
              <a:r>
                <a:rPr lang="en-US" sz="2800" b="1" baseline="-25000" dirty="0" smtClean="0">
                  <a:effectLst/>
                  <a:latin typeface="Times New Roman"/>
                  <a:ea typeface="Times New Roman"/>
                  <a:cs typeface="Times New Roman"/>
                </a:rPr>
                <a:t>3</a:t>
              </a:r>
              <a:endParaRPr lang="ru-RU" sz="2000" b="1" dirty="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7" name="Овал 26"/>
            <p:cNvSpPr/>
            <p:nvPr/>
          </p:nvSpPr>
          <p:spPr>
            <a:xfrm>
              <a:off x="2028825" y="1495425"/>
              <a:ext cx="971550" cy="733425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uk-UA" sz="2800" b="1" dirty="0" err="1" smtClean="0">
                  <a:latin typeface="Times New Roman"/>
                  <a:ea typeface="Times New Roman"/>
                  <a:cs typeface="Times New Roman"/>
                </a:rPr>
                <a:t>Си</a:t>
              </a:r>
              <a:endParaRPr lang="ru-RU" sz="2000" b="1" dirty="0">
                <a:effectLst/>
                <a:latin typeface="Calibri"/>
                <a:ea typeface="Times New Roman"/>
                <a:cs typeface="Times New Roman"/>
              </a:endParaRPr>
            </a:p>
          </p:txBody>
        </p:sp>
      </p:grpSp>
      <p:pic>
        <p:nvPicPr>
          <p:cNvPr id="14" name="Рисунок 13" descr="Як гіалуронова кислота покращує стан шкіри - Еко Технології 21"/>
          <p:cNvPicPr/>
          <p:nvPr/>
        </p:nvPicPr>
        <p:blipFill>
          <a:blip r:embed="rId2" cstate="print"/>
          <a:srcRect r="36591"/>
          <a:stretch>
            <a:fillRect/>
          </a:stretch>
        </p:blipFill>
        <p:spPr bwMode="auto">
          <a:xfrm>
            <a:off x="7786710" y="1"/>
            <a:ext cx="1357290" cy="150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http://profesorjrc.es/images/quimic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6747"/>
            <a:ext cx="2051750" cy="137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/>
          <p:cNvSpPr/>
          <p:nvPr/>
        </p:nvSpPr>
        <p:spPr>
          <a:xfrm>
            <a:off x="714348" y="500042"/>
            <a:ext cx="44532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uk-UA" sz="4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Визнач реакцію</a:t>
            </a:r>
            <a:endParaRPr lang="en-US" sz="48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://profesorjrc.es/images/quimic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6747"/>
            <a:ext cx="2051750" cy="137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Як гіалуронова кислота покращує стан шкіри - Еко Технології 21"/>
          <p:cNvPicPr/>
          <p:nvPr/>
        </p:nvPicPr>
        <p:blipFill>
          <a:blip r:embed="rId3" cstate="print"/>
          <a:srcRect r="36591"/>
          <a:stretch>
            <a:fillRect/>
          </a:stretch>
        </p:blipFill>
        <p:spPr bwMode="auto">
          <a:xfrm>
            <a:off x="7786710" y="1"/>
            <a:ext cx="1357290" cy="150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8697" name="Group 25"/>
          <p:cNvGraphicFramePr>
            <a:graphicFrameLocks noGrp="1"/>
          </p:cNvGraphicFramePr>
          <p:nvPr/>
        </p:nvGraphicFramePr>
        <p:xfrm>
          <a:off x="4643438" y="714356"/>
          <a:ext cx="3071834" cy="1785951"/>
        </p:xfrm>
        <a:graphic>
          <a:graphicData uri="http://schemas.openxmlformats.org/drawingml/2006/table">
            <a:tbl>
              <a:tblPr/>
              <a:tblGrid>
                <a:gridCol w="1023741"/>
                <a:gridCol w="1024352"/>
                <a:gridCol w="1023741"/>
              </a:tblGrid>
              <a:tr h="5953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Cu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Zn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Ca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3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Hg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Mg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Al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3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Ag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Fe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500034" y="2142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85720" y="0"/>
            <a:ext cx="8229600" cy="1000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1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uk-UA" sz="1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Вправа «Правильний</a:t>
            </a:r>
            <a:r>
              <a:rPr kumimoji="0" lang="uk-UA" sz="14400" b="1" i="1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шлях</a:t>
            </a:r>
            <a:r>
              <a:rPr kumimoji="0" lang="uk-UA" sz="1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</a:t>
            </a:r>
            <a:r>
              <a:rPr kumimoji="0" lang="ru-RU" sz="1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2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071934" y="4286256"/>
            <a:ext cx="48005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Назвіть шлях, який складають метали,що витісняють водень з розчинів кислот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785794"/>
            <a:ext cx="48005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Назвіть шлях, який складають метали,що  </a:t>
            </a:r>
            <a:r>
              <a:rPr lang="uk-UA" sz="40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не </a:t>
            </a: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витісняють водень з розчинів кислот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2" name="Group 22"/>
          <p:cNvGraphicFramePr>
            <a:graphicFrameLocks/>
          </p:cNvGraphicFramePr>
          <p:nvPr/>
        </p:nvGraphicFramePr>
        <p:xfrm>
          <a:off x="642910" y="3786190"/>
          <a:ext cx="3389307" cy="1714511"/>
        </p:xfrm>
        <a:graphic>
          <a:graphicData uri="http://schemas.openxmlformats.org/drawingml/2006/table">
            <a:tbl>
              <a:tblPr/>
              <a:tblGrid>
                <a:gridCol w="1129769"/>
                <a:gridCol w="1129769"/>
                <a:gridCol w="1129769"/>
              </a:tblGrid>
              <a:tr h="571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Zn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Pt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9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Cu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Na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Cr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Sr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Hg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Cd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Як гіалуронова кислота покращує стан шкіри - Еко Технології 21"/>
          <p:cNvPicPr/>
          <p:nvPr/>
        </p:nvPicPr>
        <p:blipFill>
          <a:blip r:embed="rId2" cstate="print"/>
          <a:srcRect r="36591"/>
          <a:stretch>
            <a:fillRect/>
          </a:stretch>
        </p:blipFill>
        <p:spPr bwMode="auto">
          <a:xfrm>
            <a:off x="7786710" y="1"/>
            <a:ext cx="1357290" cy="150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6" descr="images (7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142852"/>
            <a:ext cx="1577980" cy="1599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928670"/>
            <a:ext cx="4103687" cy="2143140"/>
          </a:xfrm>
        </p:spPr>
        <p:txBody>
          <a:bodyPr>
            <a:noAutofit/>
          </a:bodyPr>
          <a:lstStyle/>
          <a:p>
            <a:pPr algn="l" eaLnBrk="1" hangingPunct="1"/>
            <a:r>
              <a:rPr lang="uk-UA" sz="2400" dirty="0" smtClean="0"/>
              <a:t>Картини стародавніх майстрів мають темну палітру, бо під дією </a:t>
            </a:r>
            <a:r>
              <a:rPr lang="en-US" sz="2400" dirty="0" smtClean="0"/>
              <a:t>H</a:t>
            </a:r>
            <a:r>
              <a:rPr lang="en-US" sz="1600" dirty="0" smtClean="0"/>
              <a:t>2</a:t>
            </a:r>
            <a:r>
              <a:rPr lang="en-US" sz="2400" dirty="0" smtClean="0"/>
              <a:t>S</a:t>
            </a:r>
            <a:r>
              <a:rPr lang="uk-UA" sz="2400" dirty="0" smtClean="0"/>
              <a:t>,що є у повітрі, свинцеві білила перетворювалися на чорну сполуку </a:t>
            </a:r>
            <a:r>
              <a:rPr lang="en-US" sz="2400" dirty="0" err="1" smtClean="0"/>
              <a:t>PbS</a:t>
            </a:r>
            <a:endParaRPr lang="ru-RU" sz="2400" dirty="0" smtClean="0"/>
          </a:p>
        </p:txBody>
      </p:sp>
      <p:pic>
        <p:nvPicPr>
          <p:cNvPr id="39940" name="Picture 4" descr="images (4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642918"/>
            <a:ext cx="1650025" cy="2309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 descr="1187345955_leonardo_012_resiz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1428736"/>
            <a:ext cx="2071702" cy="213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14282" y="-285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4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З</a:t>
            </a:r>
            <a:r>
              <a:rPr kumimoji="0" lang="uk-UA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агадки</a:t>
            </a: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мистецтва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85720" y="3500438"/>
            <a:ext cx="7586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Допоможіть митцям добути цинкові білила в хімічній лабораторії за поданою схемою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357158" y="5000636"/>
            <a:ext cx="55007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Zn→ZnCl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→Zn(OH)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→ZnO</a:t>
            </a: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it_12105200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50" y="5000636"/>
            <a:ext cx="2646378" cy="1698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http://profesorjrc.es/images/quimica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6747"/>
            <a:ext cx="2051750" cy="137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dirty="0" err="1" smtClean="0">
                <a:solidFill>
                  <a:srgbClr val="7030A0"/>
                </a:solidFill>
              </a:rPr>
              <a:t>Розв</a:t>
            </a:r>
            <a:r>
              <a:rPr lang="en-US" b="1" dirty="0" smtClean="0">
                <a:solidFill>
                  <a:srgbClr val="7030A0"/>
                </a:solidFill>
              </a:rPr>
              <a:t>’</a:t>
            </a:r>
            <a:r>
              <a:rPr lang="uk-UA" b="1" dirty="0" err="1" smtClean="0">
                <a:solidFill>
                  <a:srgbClr val="7030A0"/>
                </a:solidFill>
              </a:rPr>
              <a:t>язати</a:t>
            </a:r>
            <a:r>
              <a:rPr lang="uk-UA" b="1" dirty="0" smtClean="0">
                <a:solidFill>
                  <a:srgbClr val="7030A0"/>
                </a:solidFill>
              </a:rPr>
              <a:t> задачу:</a:t>
            </a:r>
            <a:endParaRPr lang="ru-RU" b="1" dirty="0" smtClean="0">
              <a:solidFill>
                <a:srgbClr val="7030A0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uk-UA" dirty="0" smtClean="0"/>
              <a:t>Яка маса залізного виробу може розчинитися в шлунковому </a:t>
            </a:r>
            <a:r>
              <a:rPr lang="uk-UA" dirty="0" smtClean="0"/>
              <a:t>соку </a:t>
            </a:r>
            <a:r>
              <a:rPr lang="uk-UA" dirty="0" smtClean="0"/>
              <a:t>крокодила, якщо в ньому міститься 3,65 г </a:t>
            </a:r>
            <a:r>
              <a:rPr lang="uk-UA" dirty="0" err="1" smtClean="0"/>
              <a:t>хлоридної</a:t>
            </a:r>
            <a:r>
              <a:rPr lang="uk-UA" dirty="0" smtClean="0"/>
              <a:t> кислоти?</a:t>
            </a:r>
            <a:endParaRPr lang="ru-RU" dirty="0" smtClean="0"/>
          </a:p>
        </p:txBody>
      </p:sp>
      <p:pic>
        <p:nvPicPr>
          <p:cNvPr id="29700" name="Picture 4" descr="images (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4071942"/>
            <a:ext cx="44640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profesorjrc.es/images/quimic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6747"/>
            <a:ext cx="2051750" cy="137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Як гіалуронова кислота покращує стан шкіри - Еко Технології 21"/>
          <p:cNvPicPr/>
          <p:nvPr/>
        </p:nvPicPr>
        <p:blipFill>
          <a:blip r:embed="rId4" cstate="print"/>
          <a:srcRect r="36591"/>
          <a:stretch>
            <a:fillRect/>
          </a:stretch>
        </p:blipFill>
        <p:spPr bwMode="auto">
          <a:xfrm>
            <a:off x="7786710" y="1"/>
            <a:ext cx="1357290" cy="150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4" y="332657"/>
            <a:ext cx="5688632" cy="792087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42910" y="1142984"/>
            <a:ext cx="7772400" cy="2071702"/>
          </a:xfrm>
        </p:spPr>
        <p:txBody>
          <a:bodyPr>
            <a:noAutofit/>
          </a:bodyPr>
          <a:lstStyle/>
          <a:p>
            <a:pPr algn="l"/>
            <a:r>
              <a:rPr lang="ru-RU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Опрацювати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§ 29.</a:t>
            </a:r>
          </a:p>
          <a:p>
            <a:pPr algn="l"/>
            <a:r>
              <a:rPr lang="ru-RU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222(а), 227.</a:t>
            </a:r>
          </a:p>
          <a:p>
            <a:pPr algn="l"/>
            <a:r>
              <a:rPr lang="ru-RU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Домашній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(ст.173).</a:t>
            </a:r>
          </a:p>
        </p:txBody>
      </p:sp>
      <p:pic>
        <p:nvPicPr>
          <p:cNvPr id="6" name="Picture 4" descr="http://profesorjrc.es/images/quimic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6747"/>
            <a:ext cx="2051750" cy="137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Як гіалуронова кислота покращує стан шкіри - Еко Технології 21"/>
          <p:cNvPicPr/>
          <p:nvPr/>
        </p:nvPicPr>
        <p:blipFill>
          <a:blip r:embed="rId3" cstate="print"/>
          <a:srcRect r="36591"/>
          <a:stretch>
            <a:fillRect/>
          </a:stretch>
        </p:blipFill>
        <p:spPr bwMode="auto">
          <a:xfrm>
            <a:off x="7786710" y="1"/>
            <a:ext cx="1357290" cy="150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Дидактичні матеріали &quot;Цікаво знатиІ (хімія)&quot; | Інші методичні матеріали.  Хімі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9364" y="4500570"/>
            <a:ext cx="4024590" cy="20335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409803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Як гіалуронова кислота покращує стан шкіри - Еко Технології 21"/>
          <p:cNvPicPr/>
          <p:nvPr/>
        </p:nvPicPr>
        <p:blipFill>
          <a:blip r:embed="rId2" cstate="print"/>
          <a:srcRect r="36591"/>
          <a:stretch>
            <a:fillRect/>
          </a:stretch>
        </p:blipFill>
        <p:spPr bwMode="auto">
          <a:xfrm>
            <a:off x="7786710" y="1"/>
            <a:ext cx="1357290" cy="150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uk-UA" sz="4800" b="1" dirty="0" smtClean="0">
                <a:solidFill>
                  <a:srgbClr val="7030A0"/>
                </a:solidFill>
              </a:rPr>
              <a:t>В яких випадках буде </a:t>
            </a:r>
            <a:br>
              <a:rPr lang="uk-UA" sz="4800" b="1" dirty="0" smtClean="0">
                <a:solidFill>
                  <a:srgbClr val="7030A0"/>
                </a:solidFill>
              </a:rPr>
            </a:br>
            <a:r>
              <a:rPr lang="uk-UA" sz="4800" b="1" dirty="0" smtClean="0">
                <a:solidFill>
                  <a:srgbClr val="7030A0"/>
                </a:solidFill>
              </a:rPr>
              <a:t>виділятися водень:</a:t>
            </a:r>
            <a:endParaRPr lang="ru-RU" sz="4800" b="1" dirty="0" smtClean="0">
              <a:solidFill>
                <a:srgbClr val="7030A0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6000" dirty="0" smtClean="0"/>
              <a:t>  </a:t>
            </a:r>
            <a:r>
              <a:rPr lang="uk-UA" sz="6000" dirty="0" smtClean="0"/>
              <a:t>А)</a:t>
            </a:r>
            <a:r>
              <a:rPr lang="en-US" sz="6000" dirty="0" smtClean="0"/>
              <a:t>Zn + </a:t>
            </a:r>
            <a:r>
              <a:rPr lang="en-US" sz="6000" dirty="0" err="1" smtClean="0"/>
              <a:t>HCl</a:t>
            </a:r>
            <a:r>
              <a:rPr lang="en-US" sz="6000" dirty="0" smtClean="0"/>
              <a:t> =&gt;</a:t>
            </a:r>
            <a:br>
              <a:rPr lang="en-US" sz="6000" dirty="0" smtClean="0"/>
            </a:br>
            <a:r>
              <a:rPr lang="uk-UA" sz="6000" dirty="0" smtClean="0"/>
              <a:t>Б)</a:t>
            </a:r>
            <a:r>
              <a:rPr lang="en-US" sz="6000" dirty="0" smtClean="0"/>
              <a:t>Ag + H</a:t>
            </a:r>
            <a:r>
              <a:rPr lang="en-US" sz="2400" dirty="0" smtClean="0"/>
              <a:t>2</a:t>
            </a:r>
            <a:r>
              <a:rPr lang="en-US" sz="6000" dirty="0" smtClean="0"/>
              <a:t>SO</a:t>
            </a:r>
            <a:r>
              <a:rPr lang="en-US" sz="2400" dirty="0" smtClean="0"/>
              <a:t>4</a:t>
            </a:r>
            <a:r>
              <a:rPr lang="en-US" sz="6000" dirty="0" smtClean="0"/>
              <a:t> =&gt;</a:t>
            </a:r>
            <a:br>
              <a:rPr lang="en-US" sz="6000" dirty="0" smtClean="0"/>
            </a:br>
            <a:r>
              <a:rPr lang="uk-UA" sz="6000" dirty="0" smtClean="0"/>
              <a:t>В)</a:t>
            </a:r>
            <a:r>
              <a:rPr lang="en-US" sz="6000" dirty="0" smtClean="0"/>
              <a:t>Cu + H</a:t>
            </a:r>
            <a:r>
              <a:rPr lang="en-US" sz="2400" dirty="0" smtClean="0"/>
              <a:t>3</a:t>
            </a:r>
            <a:r>
              <a:rPr lang="en-US" sz="6000" dirty="0" smtClean="0"/>
              <a:t>PO</a:t>
            </a:r>
            <a:r>
              <a:rPr lang="en-US" sz="2400" dirty="0" smtClean="0"/>
              <a:t>4</a:t>
            </a:r>
            <a:r>
              <a:rPr lang="en-US" sz="6000" dirty="0" smtClean="0"/>
              <a:t> =&gt;</a:t>
            </a:r>
            <a:endParaRPr lang="ru-RU" sz="6000" dirty="0" smtClean="0"/>
          </a:p>
        </p:txBody>
      </p:sp>
      <p:pic>
        <p:nvPicPr>
          <p:cNvPr id="5" name="Picture 4" descr="http://profesorjrc.es/images/quimic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6747"/>
            <a:ext cx="2051750" cy="137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Як гіалуронова кислота покращує стан шкіри - Еко Технології 21"/>
          <p:cNvPicPr/>
          <p:nvPr/>
        </p:nvPicPr>
        <p:blipFill>
          <a:blip r:embed="rId2" cstate="print"/>
          <a:srcRect r="36591"/>
          <a:stretch>
            <a:fillRect/>
          </a:stretch>
        </p:blipFill>
        <p:spPr bwMode="auto">
          <a:xfrm>
            <a:off x="7786710" y="1"/>
            <a:ext cx="1357290" cy="150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dirty="0" smtClean="0">
                <a:solidFill>
                  <a:srgbClr val="7030A0"/>
                </a:solidFill>
              </a:rPr>
              <a:t>Вибрати реакцію заміщення:</a:t>
            </a:r>
            <a:endParaRPr lang="ru-RU" b="1" dirty="0" smtClean="0">
              <a:solidFill>
                <a:srgbClr val="7030A0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84467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uk-UA" dirty="0" smtClean="0"/>
              <a:t>   </a:t>
            </a:r>
            <a:r>
              <a:rPr lang="uk-UA" sz="4000" dirty="0" smtClean="0"/>
              <a:t>А)</a:t>
            </a:r>
            <a:r>
              <a:rPr lang="en-US" sz="4000" dirty="0" err="1" smtClean="0"/>
              <a:t>MgO</a:t>
            </a:r>
            <a:r>
              <a:rPr lang="en-US" sz="4000" dirty="0" smtClean="0"/>
              <a:t> + 2HCl = MgCl</a:t>
            </a:r>
            <a:r>
              <a:rPr lang="en-US" sz="2000" dirty="0" smtClean="0"/>
              <a:t>2</a:t>
            </a:r>
            <a:r>
              <a:rPr lang="en-US" sz="4000" dirty="0" smtClean="0"/>
              <a:t>+H</a:t>
            </a:r>
            <a:r>
              <a:rPr lang="en-US" sz="2000" dirty="0" smtClean="0"/>
              <a:t>2</a:t>
            </a:r>
            <a:r>
              <a:rPr lang="en-US" sz="4000" dirty="0" smtClean="0"/>
              <a:t>O</a:t>
            </a:r>
            <a:br>
              <a:rPr lang="en-US" sz="4000" dirty="0" smtClean="0"/>
            </a:br>
            <a:endParaRPr lang="en-US" sz="4000" dirty="0" smtClean="0"/>
          </a:p>
          <a:p>
            <a:pPr eaLnBrk="1" hangingPunct="1">
              <a:buFontTx/>
              <a:buNone/>
            </a:pPr>
            <a:r>
              <a:rPr lang="en-US" sz="4000" dirty="0" smtClean="0"/>
              <a:t>  </a:t>
            </a:r>
            <a:r>
              <a:rPr lang="uk-UA" sz="4000" dirty="0" smtClean="0"/>
              <a:t>Б)</a:t>
            </a:r>
            <a:r>
              <a:rPr lang="en-US" sz="4000" dirty="0" smtClean="0"/>
              <a:t>Zn+H</a:t>
            </a:r>
            <a:r>
              <a:rPr lang="en-US" sz="2000" dirty="0" smtClean="0"/>
              <a:t>2</a:t>
            </a:r>
            <a:r>
              <a:rPr lang="en-US" sz="4000" dirty="0" smtClean="0"/>
              <a:t>SO</a:t>
            </a:r>
            <a:r>
              <a:rPr lang="en-US" sz="2000" dirty="0" smtClean="0"/>
              <a:t>4</a:t>
            </a:r>
            <a:r>
              <a:rPr lang="en-US" sz="4000" dirty="0" smtClean="0"/>
              <a:t>=ZnSO</a:t>
            </a:r>
            <a:r>
              <a:rPr lang="en-US" sz="2000" dirty="0" smtClean="0"/>
              <a:t>4</a:t>
            </a:r>
            <a:r>
              <a:rPr lang="en-US" sz="4000" dirty="0" smtClean="0"/>
              <a:t>+ H</a:t>
            </a:r>
            <a:r>
              <a:rPr lang="en-US" sz="2000" dirty="0" smtClean="0"/>
              <a:t>2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  <a:p>
            <a:pPr eaLnBrk="1" hangingPunct="1">
              <a:buFontTx/>
              <a:buNone/>
            </a:pPr>
            <a:r>
              <a:rPr lang="en-US" sz="4000" dirty="0" smtClean="0"/>
              <a:t>   </a:t>
            </a:r>
            <a:r>
              <a:rPr lang="uk-UA" sz="4000" dirty="0" smtClean="0"/>
              <a:t>В)</a:t>
            </a:r>
            <a:r>
              <a:rPr lang="en-US" sz="4000" dirty="0" smtClean="0"/>
              <a:t>Ca(OH)</a:t>
            </a:r>
            <a:r>
              <a:rPr lang="en-US" sz="2000" dirty="0" smtClean="0"/>
              <a:t>2</a:t>
            </a:r>
            <a:r>
              <a:rPr lang="en-US" sz="4000" dirty="0" smtClean="0"/>
              <a:t>+2HBr=CaBr</a:t>
            </a:r>
            <a:r>
              <a:rPr lang="en-US" sz="2000" dirty="0" smtClean="0"/>
              <a:t>2</a:t>
            </a:r>
            <a:r>
              <a:rPr lang="en-US" sz="4000" dirty="0" smtClean="0"/>
              <a:t>+2H</a:t>
            </a:r>
            <a:r>
              <a:rPr lang="en-US" sz="2000" dirty="0" smtClean="0"/>
              <a:t>2</a:t>
            </a:r>
            <a:r>
              <a:rPr lang="en-US" sz="4000" dirty="0" smtClean="0"/>
              <a:t>O </a:t>
            </a:r>
            <a:endParaRPr lang="ru-RU" sz="4000" dirty="0" smtClean="0"/>
          </a:p>
        </p:txBody>
      </p:sp>
      <p:pic>
        <p:nvPicPr>
          <p:cNvPr id="5" name="Picture 4" descr="http://profesorjrc.es/images/quimic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6747"/>
            <a:ext cx="2051750" cy="137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я 7"/>
          <p:cNvGraphicFramePr>
            <a:graphicFrameLocks noGrp="1"/>
          </p:cNvGraphicFramePr>
          <p:nvPr/>
        </p:nvGraphicFramePr>
        <p:xfrm>
          <a:off x="1571604" y="1571612"/>
          <a:ext cx="6858048" cy="4357716"/>
        </p:xfrm>
        <a:graphic>
          <a:graphicData uri="http://schemas.openxmlformats.org/drawingml/2006/table">
            <a:tbl>
              <a:tblPr/>
              <a:tblGrid>
                <a:gridCol w="6034125"/>
                <a:gridCol w="823923"/>
              </a:tblGrid>
              <a:tr h="363143">
                <a:tc>
                  <a:txBody>
                    <a:bodyPr/>
                    <a:lstStyle/>
                    <a:p>
                      <a:pPr marR="83185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Вода –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найпоширеніш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й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на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землі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оксид.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3185" algn="ctr"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так</a:t>
                      </a:r>
                      <a:endParaRPr lang="uk-UA" sz="16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43">
                <a:tc>
                  <a:txBody>
                    <a:bodyPr/>
                    <a:lstStyle/>
                    <a:p>
                      <a:pPr marR="83185"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кислоти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містять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у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своєму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</a:t>
                      </a:r>
                      <a:r>
                        <a:rPr lang="uk-UA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кла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ксиген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3185" algn="ctr"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ні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43">
                <a:tc>
                  <a:txBody>
                    <a:bodyPr/>
                    <a:lstStyle/>
                    <a:p>
                      <a:pPr marR="83185"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Оксиди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складні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речовини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до складу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яких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входить 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ідроген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286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43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43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286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43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43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43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Прямокутник 8"/>
          <p:cNvSpPr/>
          <p:nvPr/>
        </p:nvSpPr>
        <p:spPr>
          <a:xfrm>
            <a:off x="4429124" y="857232"/>
            <a:ext cx="285950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975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3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  </a:t>
            </a:r>
            <a:r>
              <a:rPr lang="uk-UA" sz="32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“Так-ні”</a:t>
            </a:r>
            <a:r>
              <a:rPr lang="uk-UA" sz="3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indent="180975" algn="just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4" descr="http://profesorjrc.es/images/quimic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6747"/>
            <a:ext cx="2051750" cy="137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6"/>
          <p:cNvSpPr/>
          <p:nvPr/>
        </p:nvSpPr>
        <p:spPr>
          <a:xfrm>
            <a:off x="0" y="142852"/>
            <a:ext cx="4214810" cy="769441"/>
          </a:xfrm>
          <a:prstGeom prst="rect">
            <a:avLst/>
          </a:prstGeom>
          <a:solidFill>
            <a:srgbClr val="00B05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4400" b="1" i="1" cap="none" spc="0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ПРИГАДАЄМО</a:t>
            </a:r>
            <a:endParaRPr lang="ru-RU" sz="4400" b="1" i="1" cap="none" spc="0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Як гіалуронова кислота покращує стан шкіри - Еко Технології 21"/>
          <p:cNvPicPr/>
          <p:nvPr/>
        </p:nvPicPr>
        <p:blipFill>
          <a:blip r:embed="rId3" cstate="print"/>
          <a:srcRect r="36591"/>
          <a:stretch>
            <a:fillRect/>
          </a:stretch>
        </p:blipFill>
        <p:spPr bwMode="auto">
          <a:xfrm>
            <a:off x="7643834" y="1"/>
            <a:ext cx="1500166" cy="142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Як гіалуронова кислота покращує стан шкіри - Еко Технології 21"/>
          <p:cNvPicPr/>
          <p:nvPr/>
        </p:nvPicPr>
        <p:blipFill>
          <a:blip r:embed="rId2" cstate="print"/>
          <a:srcRect r="36591"/>
          <a:stretch>
            <a:fillRect/>
          </a:stretch>
        </p:blipFill>
        <p:spPr bwMode="auto">
          <a:xfrm>
            <a:off x="7786710" y="1"/>
            <a:ext cx="1357290" cy="150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4000" b="1" dirty="0" smtClean="0">
                <a:solidFill>
                  <a:srgbClr val="7030A0"/>
                </a:solidFill>
              </a:rPr>
              <a:t>Вибрати реакцію нейтралізації:</a:t>
            </a:r>
            <a:endParaRPr lang="ru-RU" sz="4000" b="1" dirty="0" smtClean="0">
              <a:solidFill>
                <a:srgbClr val="7030A0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4000" dirty="0" smtClean="0"/>
              <a:t>   </a:t>
            </a:r>
            <a:r>
              <a:rPr lang="uk-UA" sz="4000" dirty="0" smtClean="0"/>
              <a:t>А)</a:t>
            </a:r>
            <a:r>
              <a:rPr lang="en-US" sz="4000" dirty="0" smtClean="0"/>
              <a:t>3KOH+H</a:t>
            </a:r>
            <a:r>
              <a:rPr lang="en-US" sz="2000" dirty="0" smtClean="0"/>
              <a:t>3</a:t>
            </a:r>
            <a:r>
              <a:rPr lang="en-US" sz="4000" dirty="0" smtClean="0"/>
              <a:t>PO</a:t>
            </a:r>
            <a:r>
              <a:rPr lang="en-US" sz="2000" dirty="0" smtClean="0"/>
              <a:t>4</a:t>
            </a:r>
            <a:r>
              <a:rPr lang="en-US" sz="4000" dirty="0" smtClean="0"/>
              <a:t>=K</a:t>
            </a:r>
            <a:r>
              <a:rPr lang="en-US" sz="2000" dirty="0" smtClean="0"/>
              <a:t>3</a:t>
            </a:r>
            <a:r>
              <a:rPr lang="en-US" sz="4000" dirty="0" smtClean="0"/>
              <a:t>PO</a:t>
            </a:r>
            <a:r>
              <a:rPr lang="en-US" sz="2000" dirty="0" smtClean="0"/>
              <a:t>4</a:t>
            </a:r>
            <a:r>
              <a:rPr lang="en-US" sz="4000" dirty="0" smtClean="0"/>
              <a:t>+3H</a:t>
            </a:r>
            <a:r>
              <a:rPr lang="en-US" sz="2000" dirty="0" smtClean="0"/>
              <a:t>2</a:t>
            </a:r>
            <a:r>
              <a:rPr lang="en-US" sz="4000" dirty="0" smtClean="0"/>
              <a:t>O</a:t>
            </a:r>
          </a:p>
          <a:p>
            <a:pPr eaLnBrk="1" hangingPunct="1">
              <a:buFontTx/>
              <a:buNone/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uk-UA" sz="4000" dirty="0" smtClean="0"/>
              <a:t>Б)</a:t>
            </a:r>
            <a:r>
              <a:rPr lang="en-US" sz="4000" dirty="0" smtClean="0"/>
              <a:t>Fe+2HCL=FeCl</a:t>
            </a:r>
            <a:r>
              <a:rPr lang="en-US" sz="2000" dirty="0" smtClean="0"/>
              <a:t>2</a:t>
            </a:r>
            <a:r>
              <a:rPr lang="en-US" sz="4000" dirty="0" smtClean="0"/>
              <a:t>+H</a:t>
            </a:r>
            <a:r>
              <a:rPr lang="en-US" sz="2000" dirty="0" smtClean="0"/>
              <a:t>2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  <a:p>
            <a:pPr eaLnBrk="1" hangingPunct="1">
              <a:buFontTx/>
              <a:buNone/>
            </a:pPr>
            <a:r>
              <a:rPr lang="en-US" sz="4000" dirty="0" smtClean="0"/>
              <a:t>   </a:t>
            </a:r>
            <a:r>
              <a:rPr lang="uk-UA" sz="4000" dirty="0" smtClean="0"/>
              <a:t>В)</a:t>
            </a:r>
            <a:r>
              <a:rPr lang="en-US" sz="4000" dirty="0" smtClean="0"/>
              <a:t>Al</a:t>
            </a:r>
            <a:r>
              <a:rPr lang="en-US" sz="2000" dirty="0" smtClean="0"/>
              <a:t>2</a:t>
            </a:r>
            <a:r>
              <a:rPr lang="en-US" sz="4000" dirty="0" smtClean="0"/>
              <a:t>O</a:t>
            </a:r>
            <a:r>
              <a:rPr lang="en-US" sz="2000" dirty="0" smtClean="0"/>
              <a:t>3</a:t>
            </a:r>
            <a:r>
              <a:rPr lang="en-US" sz="4000" dirty="0" smtClean="0"/>
              <a:t>+6HBr=2AlBr</a:t>
            </a:r>
            <a:r>
              <a:rPr lang="en-US" sz="2000" dirty="0" smtClean="0"/>
              <a:t>3</a:t>
            </a:r>
            <a:r>
              <a:rPr lang="en-US" sz="4000" dirty="0" smtClean="0"/>
              <a:t>+3H</a:t>
            </a:r>
            <a:r>
              <a:rPr lang="en-US" sz="2000" dirty="0" smtClean="0"/>
              <a:t>2</a:t>
            </a:r>
            <a:r>
              <a:rPr lang="en-US" sz="4000" dirty="0" smtClean="0"/>
              <a:t>O</a:t>
            </a:r>
            <a:endParaRPr lang="ru-RU" sz="4000" dirty="0" smtClean="0"/>
          </a:p>
        </p:txBody>
      </p:sp>
      <p:pic>
        <p:nvPicPr>
          <p:cNvPr id="37892" name="Picture 6" descr="MP900289294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5084763"/>
            <a:ext cx="2520950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profesorjrc.es/images/quimic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6747"/>
            <a:ext cx="2051750" cy="137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Як гіалуронова кислота покращує стан шкіри - Еко Технології 21"/>
          <p:cNvPicPr/>
          <p:nvPr/>
        </p:nvPicPr>
        <p:blipFill>
          <a:blip r:embed="rId2" cstate="print"/>
          <a:srcRect r="36591"/>
          <a:stretch>
            <a:fillRect/>
          </a:stretch>
        </p:blipFill>
        <p:spPr bwMode="auto">
          <a:xfrm>
            <a:off x="7786710" y="1"/>
            <a:ext cx="1357290" cy="150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uk-UA" sz="4000" b="1" dirty="0" smtClean="0">
                <a:solidFill>
                  <a:srgbClr val="7030A0"/>
                </a:solidFill>
              </a:rPr>
              <a:t>Вкажіть метал,який не взаємодіє з розчином кислоти:</a:t>
            </a:r>
            <a:endParaRPr lang="ru-RU" sz="4000" b="1" dirty="0" smtClean="0">
              <a:solidFill>
                <a:srgbClr val="7030A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916113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uk-UA" sz="6000" dirty="0" smtClean="0"/>
              <a:t>  А)ртуть</a:t>
            </a:r>
            <a:br>
              <a:rPr lang="uk-UA" sz="6000" dirty="0" smtClean="0"/>
            </a:br>
            <a:r>
              <a:rPr lang="uk-UA" sz="6000" dirty="0" smtClean="0"/>
              <a:t>Б)кальцій</a:t>
            </a:r>
            <a:br>
              <a:rPr lang="uk-UA" sz="6000" dirty="0" smtClean="0"/>
            </a:br>
            <a:r>
              <a:rPr lang="uk-UA" sz="6000" dirty="0" smtClean="0"/>
              <a:t>В)марганець</a:t>
            </a:r>
            <a:endParaRPr lang="ru-RU" sz="6000" dirty="0" smtClean="0"/>
          </a:p>
        </p:txBody>
      </p:sp>
      <p:pic>
        <p:nvPicPr>
          <p:cNvPr id="38916" name="Picture 4" descr="MC900280812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3429000"/>
            <a:ext cx="2493962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profesorjrc.es/images/quimic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6747"/>
            <a:ext cx="2051750" cy="137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0D1E129-33C0-4311-BEA4-A070CC667108}"/>
              </a:ext>
            </a:extLst>
          </p:cNvPr>
          <p:cNvSpPr txBox="1"/>
          <p:nvPr/>
        </p:nvSpPr>
        <p:spPr>
          <a:xfrm>
            <a:off x="571472" y="857232"/>
            <a:ext cx="778837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itchFamily="18" charset="0"/>
              </a:rPr>
              <a:t>Невідомий  елемент Х</a:t>
            </a:r>
          </a:p>
          <a:p>
            <a:pPr algn="ctr"/>
            <a:r>
              <a:rPr lang="uk-UA" sz="3600" dirty="0" smtClean="0">
                <a:latin typeface="Monotype Corsiva" panose="03010101010201010101" pitchFamily="66" charset="0"/>
                <a:cs typeface="Times New Roman" pitchFamily="18" charset="0"/>
              </a:rPr>
              <a:t>Розшифруйте </a:t>
            </a:r>
            <a:r>
              <a:rPr lang="uk-UA" sz="3600" dirty="0">
                <a:latin typeface="Monotype Corsiva" panose="03010101010201010101" pitchFamily="66" charset="0"/>
                <a:cs typeface="Times New Roman" pitchFamily="18" charset="0"/>
              </a:rPr>
              <a:t>схему перетворень і складіть рівняння відповідних реакцій:</a:t>
            </a:r>
          </a:p>
          <a:p>
            <a:pPr algn="ctr">
              <a:buFont typeface="Arial" charset="0"/>
              <a:buNone/>
            </a:pPr>
            <a:endParaRPr lang="en-US" sz="3600" dirty="0">
              <a:latin typeface="Monotype Corsiva" panose="03010101010201010101" pitchFamily="66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r>
              <a:rPr lang="uk-UA" sz="6000" dirty="0">
                <a:latin typeface="Times New Roman" pitchFamily="18" charset="0"/>
                <a:cs typeface="Times New Roman" pitchFamily="18" charset="0"/>
              </a:rPr>
              <a:t>Х → Х₂О₃ →Х₂(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SO₄)₃ 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6000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6000" dirty="0">
                <a:latin typeface="Times New Roman" pitchFamily="18" charset="0"/>
                <a:cs typeface="Times New Roman" pitchFamily="18" charset="0"/>
              </a:rPr>
              <a:t>елемент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 Х - 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Al</a:t>
            </a:r>
            <a:endParaRPr lang="ru-RU" sz="6000" dirty="0"/>
          </a:p>
        </p:txBody>
      </p:sp>
      <p:pic>
        <p:nvPicPr>
          <p:cNvPr id="4" name="Рисунок 3" descr="Як гіалуронова кислота покращує стан шкіри - Еко Технології 21"/>
          <p:cNvPicPr/>
          <p:nvPr/>
        </p:nvPicPr>
        <p:blipFill>
          <a:blip r:embed="rId2" cstate="print"/>
          <a:srcRect r="36591"/>
          <a:stretch>
            <a:fillRect/>
          </a:stretch>
        </p:blipFill>
        <p:spPr bwMode="auto">
          <a:xfrm>
            <a:off x="7786710" y="1"/>
            <a:ext cx="1357290" cy="150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profesorjrc.es/images/quimic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6747"/>
            <a:ext cx="2051750" cy="137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35469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я 7"/>
          <p:cNvGraphicFramePr>
            <a:graphicFrameLocks noGrp="1"/>
          </p:cNvGraphicFramePr>
          <p:nvPr/>
        </p:nvGraphicFramePr>
        <p:xfrm>
          <a:off x="1571604" y="1571612"/>
          <a:ext cx="6858048" cy="4357716"/>
        </p:xfrm>
        <a:graphic>
          <a:graphicData uri="http://schemas.openxmlformats.org/drawingml/2006/table">
            <a:tbl>
              <a:tblPr/>
              <a:tblGrid>
                <a:gridCol w="6034125"/>
                <a:gridCol w="823923"/>
              </a:tblGrid>
              <a:tr h="363143">
                <a:tc>
                  <a:txBody>
                    <a:bodyPr/>
                    <a:lstStyle/>
                    <a:p>
                      <a:pPr marR="83185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Вода –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найпоширеніш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й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на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землі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оксид.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3185" algn="ctr"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так</a:t>
                      </a:r>
                      <a:endParaRPr lang="uk-UA" sz="16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43">
                <a:tc>
                  <a:txBody>
                    <a:bodyPr/>
                    <a:lstStyle/>
                    <a:p>
                      <a:pPr marR="83185"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кислоти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містять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у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своєму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</a:t>
                      </a:r>
                      <a:r>
                        <a:rPr lang="uk-UA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кла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ксиген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3185" algn="ctr"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ні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43">
                <a:tc>
                  <a:txBody>
                    <a:bodyPr/>
                    <a:lstStyle/>
                    <a:p>
                      <a:pPr marR="83185"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Оксиди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складні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речовини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до складу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яких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входить 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ідроген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3185" algn="ctr"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ні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286">
                <a:tc>
                  <a:txBody>
                    <a:bodyPr/>
                    <a:lstStyle/>
                    <a:p>
                      <a:pPr marR="83185"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Валентність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кислотного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залишку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визначається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за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кількістю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атомів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ідрогену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43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43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286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43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43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43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Прямокутник 8"/>
          <p:cNvSpPr/>
          <p:nvPr/>
        </p:nvSpPr>
        <p:spPr>
          <a:xfrm>
            <a:off x="4429124" y="857232"/>
            <a:ext cx="285950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975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3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  </a:t>
            </a:r>
            <a:r>
              <a:rPr lang="uk-UA" sz="32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“Так-ні”</a:t>
            </a:r>
            <a:r>
              <a:rPr lang="uk-UA" sz="3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indent="180975" algn="just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4" descr="http://profesorjrc.es/images/quimic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6747"/>
            <a:ext cx="2051750" cy="137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6"/>
          <p:cNvSpPr/>
          <p:nvPr/>
        </p:nvSpPr>
        <p:spPr>
          <a:xfrm>
            <a:off x="0" y="142852"/>
            <a:ext cx="4214810" cy="769441"/>
          </a:xfrm>
          <a:prstGeom prst="rect">
            <a:avLst/>
          </a:prstGeom>
          <a:solidFill>
            <a:srgbClr val="00B05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4400" b="1" i="1" cap="none" spc="0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ПРИГАДАЄМО</a:t>
            </a:r>
            <a:endParaRPr lang="ru-RU" sz="4400" b="1" i="1" cap="none" spc="0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Як гіалуронова кислота покращує стан шкіри - Еко Технології 21"/>
          <p:cNvPicPr/>
          <p:nvPr/>
        </p:nvPicPr>
        <p:blipFill>
          <a:blip r:embed="rId3" cstate="print"/>
          <a:srcRect r="36591"/>
          <a:stretch>
            <a:fillRect/>
          </a:stretch>
        </p:blipFill>
        <p:spPr bwMode="auto">
          <a:xfrm>
            <a:off x="7643834" y="1"/>
            <a:ext cx="1500166" cy="142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я 7"/>
          <p:cNvGraphicFramePr>
            <a:graphicFrameLocks noGrp="1"/>
          </p:cNvGraphicFramePr>
          <p:nvPr/>
        </p:nvGraphicFramePr>
        <p:xfrm>
          <a:off x="1571604" y="1571612"/>
          <a:ext cx="6858048" cy="4357716"/>
        </p:xfrm>
        <a:graphic>
          <a:graphicData uri="http://schemas.openxmlformats.org/drawingml/2006/table">
            <a:tbl>
              <a:tblPr/>
              <a:tblGrid>
                <a:gridCol w="6034125"/>
                <a:gridCol w="823923"/>
              </a:tblGrid>
              <a:tr h="363143">
                <a:tc>
                  <a:txBody>
                    <a:bodyPr/>
                    <a:lstStyle/>
                    <a:p>
                      <a:pPr marR="83185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Вода –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найпоширеніш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й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на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землі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оксид.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3185" algn="ctr"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так</a:t>
                      </a:r>
                      <a:endParaRPr lang="uk-UA" sz="16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43">
                <a:tc>
                  <a:txBody>
                    <a:bodyPr/>
                    <a:lstStyle/>
                    <a:p>
                      <a:pPr marR="83185"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кислоти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містять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у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своєму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</a:t>
                      </a:r>
                      <a:r>
                        <a:rPr lang="uk-UA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кла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ксиген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3185" algn="ctr"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ні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43">
                <a:tc>
                  <a:txBody>
                    <a:bodyPr/>
                    <a:lstStyle/>
                    <a:p>
                      <a:pPr marR="83185"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Оксиди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складні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речовини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до складу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яких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входить 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ідроген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3185" algn="ctr"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ні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286">
                <a:tc>
                  <a:txBody>
                    <a:bodyPr/>
                    <a:lstStyle/>
                    <a:p>
                      <a:pPr marR="83185"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Валентність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кислотного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залишку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визначається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за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кількістю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атомів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ідрогену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3185" algn="ctr"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83185" algn="ctr"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так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43">
                <a:tc>
                  <a:txBody>
                    <a:bodyPr/>
                    <a:lstStyle/>
                    <a:p>
                      <a:pPr marR="83185"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Оксиди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поділяють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на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основні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кислотні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43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286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43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43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43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Прямокутник 8"/>
          <p:cNvSpPr/>
          <p:nvPr/>
        </p:nvSpPr>
        <p:spPr>
          <a:xfrm>
            <a:off x="4429124" y="857232"/>
            <a:ext cx="285950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975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3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  </a:t>
            </a:r>
            <a:r>
              <a:rPr lang="uk-UA" sz="32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“Так-ні”</a:t>
            </a:r>
            <a:r>
              <a:rPr lang="uk-UA" sz="3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indent="180975" algn="just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4" descr="http://profesorjrc.es/images/quimic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6747"/>
            <a:ext cx="2051750" cy="137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6"/>
          <p:cNvSpPr/>
          <p:nvPr/>
        </p:nvSpPr>
        <p:spPr>
          <a:xfrm>
            <a:off x="0" y="142852"/>
            <a:ext cx="4214810" cy="769441"/>
          </a:xfrm>
          <a:prstGeom prst="rect">
            <a:avLst/>
          </a:prstGeom>
          <a:solidFill>
            <a:srgbClr val="00B05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4400" b="1" i="1" cap="none" spc="0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ПРИГАДАЄМО</a:t>
            </a:r>
            <a:endParaRPr lang="ru-RU" sz="4400" b="1" i="1" cap="none" spc="0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Як гіалуронова кислота покращує стан шкіри - Еко Технології 21"/>
          <p:cNvPicPr/>
          <p:nvPr/>
        </p:nvPicPr>
        <p:blipFill>
          <a:blip r:embed="rId3" cstate="print"/>
          <a:srcRect r="36591"/>
          <a:stretch>
            <a:fillRect/>
          </a:stretch>
        </p:blipFill>
        <p:spPr bwMode="auto">
          <a:xfrm>
            <a:off x="7643834" y="1"/>
            <a:ext cx="1500166" cy="142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я 7"/>
          <p:cNvGraphicFramePr>
            <a:graphicFrameLocks noGrp="1"/>
          </p:cNvGraphicFramePr>
          <p:nvPr/>
        </p:nvGraphicFramePr>
        <p:xfrm>
          <a:off x="1571604" y="1571612"/>
          <a:ext cx="6858048" cy="4357716"/>
        </p:xfrm>
        <a:graphic>
          <a:graphicData uri="http://schemas.openxmlformats.org/drawingml/2006/table">
            <a:tbl>
              <a:tblPr/>
              <a:tblGrid>
                <a:gridCol w="6034125"/>
                <a:gridCol w="823923"/>
              </a:tblGrid>
              <a:tr h="363143">
                <a:tc>
                  <a:txBody>
                    <a:bodyPr/>
                    <a:lstStyle/>
                    <a:p>
                      <a:pPr marR="83185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Вода –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найпоширеніш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й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на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землі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оксид.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3185" algn="ctr"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так</a:t>
                      </a:r>
                      <a:endParaRPr lang="uk-UA" sz="16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43">
                <a:tc>
                  <a:txBody>
                    <a:bodyPr/>
                    <a:lstStyle/>
                    <a:p>
                      <a:pPr marR="83185"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кислоти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містять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у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своєму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</a:t>
                      </a:r>
                      <a:r>
                        <a:rPr lang="uk-UA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кла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ксиген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3185" algn="ctr"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ні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43">
                <a:tc>
                  <a:txBody>
                    <a:bodyPr/>
                    <a:lstStyle/>
                    <a:p>
                      <a:pPr marR="83185"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Оксиди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складні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речовини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до складу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яких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входить 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ідроген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3185" algn="ctr"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ні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286">
                <a:tc>
                  <a:txBody>
                    <a:bodyPr/>
                    <a:lstStyle/>
                    <a:p>
                      <a:pPr marR="83185"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Валентність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кислотного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залишку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визначається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за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кількістю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атомів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ідрогену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3185" algn="ctr"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83185" algn="ctr"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так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43">
                <a:tc>
                  <a:txBody>
                    <a:bodyPr/>
                    <a:lstStyle/>
                    <a:p>
                      <a:pPr marR="83185"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Оксиди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поділяють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на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основні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кислотні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3185" algn="ctr"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так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43">
                <a:tc>
                  <a:txBody>
                    <a:bodyPr/>
                    <a:lstStyle/>
                    <a:p>
                      <a:pPr marR="83185"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Кислоти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–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тверді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речовини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286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43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43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43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Прямокутник 8"/>
          <p:cNvSpPr/>
          <p:nvPr/>
        </p:nvSpPr>
        <p:spPr>
          <a:xfrm>
            <a:off x="4429124" y="857232"/>
            <a:ext cx="285950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975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3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  </a:t>
            </a:r>
            <a:r>
              <a:rPr lang="uk-UA" sz="32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“Так-ні”</a:t>
            </a:r>
            <a:r>
              <a:rPr lang="uk-UA" sz="3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indent="180975" algn="just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4" descr="http://profesorjrc.es/images/quimic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6747"/>
            <a:ext cx="2051750" cy="137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6"/>
          <p:cNvSpPr/>
          <p:nvPr/>
        </p:nvSpPr>
        <p:spPr>
          <a:xfrm>
            <a:off x="0" y="142852"/>
            <a:ext cx="4214810" cy="769441"/>
          </a:xfrm>
          <a:prstGeom prst="rect">
            <a:avLst/>
          </a:prstGeom>
          <a:solidFill>
            <a:srgbClr val="00B05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4400" b="1" i="1" cap="none" spc="0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ПРИГАДАЄМО</a:t>
            </a:r>
            <a:endParaRPr lang="ru-RU" sz="4400" b="1" i="1" cap="none" spc="0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Як гіалуронова кислота покращує стан шкіри - Еко Технології 21"/>
          <p:cNvPicPr/>
          <p:nvPr/>
        </p:nvPicPr>
        <p:blipFill>
          <a:blip r:embed="rId3" cstate="print"/>
          <a:srcRect r="36591"/>
          <a:stretch>
            <a:fillRect/>
          </a:stretch>
        </p:blipFill>
        <p:spPr bwMode="auto">
          <a:xfrm>
            <a:off x="7643834" y="1"/>
            <a:ext cx="1500166" cy="142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я 7"/>
          <p:cNvGraphicFramePr>
            <a:graphicFrameLocks noGrp="1"/>
          </p:cNvGraphicFramePr>
          <p:nvPr/>
        </p:nvGraphicFramePr>
        <p:xfrm>
          <a:off x="1571604" y="1571612"/>
          <a:ext cx="6858048" cy="4357716"/>
        </p:xfrm>
        <a:graphic>
          <a:graphicData uri="http://schemas.openxmlformats.org/drawingml/2006/table">
            <a:tbl>
              <a:tblPr/>
              <a:tblGrid>
                <a:gridCol w="6034125"/>
                <a:gridCol w="823923"/>
              </a:tblGrid>
              <a:tr h="363143">
                <a:tc>
                  <a:txBody>
                    <a:bodyPr/>
                    <a:lstStyle/>
                    <a:p>
                      <a:pPr marR="83185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Вода –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найпоширеніш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й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на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землі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оксид.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3185" algn="ctr"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так</a:t>
                      </a:r>
                      <a:endParaRPr lang="uk-UA" sz="16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43">
                <a:tc>
                  <a:txBody>
                    <a:bodyPr/>
                    <a:lstStyle/>
                    <a:p>
                      <a:pPr marR="83185"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кислоти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містять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у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своєму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</a:t>
                      </a:r>
                      <a:r>
                        <a:rPr lang="uk-UA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кла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ксиген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3185" algn="ctr"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ні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43">
                <a:tc>
                  <a:txBody>
                    <a:bodyPr/>
                    <a:lstStyle/>
                    <a:p>
                      <a:pPr marR="83185"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Оксиди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складні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речовини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до складу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яких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входить 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ідроген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3185" algn="ctr"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ні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286">
                <a:tc>
                  <a:txBody>
                    <a:bodyPr/>
                    <a:lstStyle/>
                    <a:p>
                      <a:pPr marR="83185"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Валентність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кислотного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залишку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визначається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за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кількістю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атомів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ідрогену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3185" algn="ctr"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83185" algn="ctr"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так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43">
                <a:tc>
                  <a:txBody>
                    <a:bodyPr/>
                    <a:lstStyle/>
                    <a:p>
                      <a:pPr marR="83185"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Оксиди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поділяють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на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основні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кислотні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3185" algn="ctr"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так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43">
                <a:tc>
                  <a:txBody>
                    <a:bodyPr/>
                    <a:lstStyle/>
                    <a:p>
                      <a:pPr marR="83185"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Кислоти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–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тверді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речовини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83185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err="1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ні</a:t>
                      </a:r>
                      <a:endParaRPr lang="ru-RU" sz="1600" b="1" dirty="0" smtClean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286">
                <a:tc>
                  <a:txBody>
                    <a:bodyPr/>
                    <a:lstStyle/>
                    <a:p>
                      <a:pPr marR="83185"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Кислоти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–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складні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речовини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які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містять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атоми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Гідро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гену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кислотного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залишку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43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43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43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Прямокутник 8"/>
          <p:cNvSpPr/>
          <p:nvPr/>
        </p:nvSpPr>
        <p:spPr>
          <a:xfrm>
            <a:off x="4429124" y="857232"/>
            <a:ext cx="285950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975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3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  </a:t>
            </a:r>
            <a:r>
              <a:rPr lang="uk-UA" sz="32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“Так-ні”</a:t>
            </a:r>
            <a:r>
              <a:rPr lang="uk-UA" sz="3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indent="180975" algn="just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4" descr="http://profesorjrc.es/images/quimic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6747"/>
            <a:ext cx="2051750" cy="137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6"/>
          <p:cNvSpPr/>
          <p:nvPr/>
        </p:nvSpPr>
        <p:spPr>
          <a:xfrm>
            <a:off x="0" y="142852"/>
            <a:ext cx="4214810" cy="769441"/>
          </a:xfrm>
          <a:prstGeom prst="rect">
            <a:avLst/>
          </a:prstGeom>
          <a:solidFill>
            <a:srgbClr val="00B05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4400" b="1" i="1" cap="none" spc="0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ПРИГАДАЄМО</a:t>
            </a:r>
            <a:endParaRPr lang="ru-RU" sz="4400" b="1" i="1" cap="none" spc="0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Як гіалуронова кислота покращує стан шкіри - Еко Технології 21"/>
          <p:cNvPicPr/>
          <p:nvPr/>
        </p:nvPicPr>
        <p:blipFill>
          <a:blip r:embed="rId3" cstate="print"/>
          <a:srcRect r="36591"/>
          <a:stretch>
            <a:fillRect/>
          </a:stretch>
        </p:blipFill>
        <p:spPr bwMode="auto">
          <a:xfrm>
            <a:off x="7643834" y="1"/>
            <a:ext cx="1500166" cy="142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я 7"/>
          <p:cNvGraphicFramePr>
            <a:graphicFrameLocks noGrp="1"/>
          </p:cNvGraphicFramePr>
          <p:nvPr/>
        </p:nvGraphicFramePr>
        <p:xfrm>
          <a:off x="1571604" y="1571612"/>
          <a:ext cx="6858048" cy="4357716"/>
        </p:xfrm>
        <a:graphic>
          <a:graphicData uri="http://schemas.openxmlformats.org/drawingml/2006/table">
            <a:tbl>
              <a:tblPr/>
              <a:tblGrid>
                <a:gridCol w="6034125"/>
                <a:gridCol w="823923"/>
              </a:tblGrid>
              <a:tr h="363143">
                <a:tc>
                  <a:txBody>
                    <a:bodyPr/>
                    <a:lstStyle/>
                    <a:p>
                      <a:pPr marR="83185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Вода –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найпоширеніш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й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на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землі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оксид.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3185" algn="ctr"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так</a:t>
                      </a:r>
                      <a:endParaRPr lang="uk-UA" sz="16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43">
                <a:tc>
                  <a:txBody>
                    <a:bodyPr/>
                    <a:lstStyle/>
                    <a:p>
                      <a:pPr marR="83185"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кислоти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містять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у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своєму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</a:t>
                      </a:r>
                      <a:r>
                        <a:rPr lang="uk-UA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кла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ксиген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3185" algn="ctr"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ні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43">
                <a:tc>
                  <a:txBody>
                    <a:bodyPr/>
                    <a:lstStyle/>
                    <a:p>
                      <a:pPr marR="83185"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Оксиди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складні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речовини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до складу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яких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входить 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ідроген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3185" algn="ctr"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ні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286">
                <a:tc>
                  <a:txBody>
                    <a:bodyPr/>
                    <a:lstStyle/>
                    <a:p>
                      <a:pPr marR="83185"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Валентність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кислотного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залишку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визначається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за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кількістю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атомів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ідрогену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3185" algn="ctr"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83185" algn="ctr"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так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43">
                <a:tc>
                  <a:txBody>
                    <a:bodyPr/>
                    <a:lstStyle/>
                    <a:p>
                      <a:pPr marR="83185"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Оксиди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поділяють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на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основні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кислотні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3185" algn="ctr"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так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43">
                <a:tc>
                  <a:txBody>
                    <a:bodyPr/>
                    <a:lstStyle/>
                    <a:p>
                      <a:pPr marR="83185"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Кислоти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–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тверді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речовини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83185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err="1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ні</a:t>
                      </a:r>
                      <a:endParaRPr lang="ru-RU" sz="1600" b="1" dirty="0" smtClean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286">
                <a:tc>
                  <a:txBody>
                    <a:bodyPr/>
                    <a:lstStyle/>
                    <a:p>
                      <a:pPr marR="83185"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Кислоти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–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складні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речовини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які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містять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атоми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Гідро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гену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кислотний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залишок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3185" algn="ctr"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83185" algn="ctr"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так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43">
                <a:tc>
                  <a:txBody>
                    <a:bodyPr/>
                    <a:lstStyle/>
                    <a:p>
                      <a:pPr marR="83185"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Оксигеновмісні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кислоти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не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містять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своєму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складі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кси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ену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43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43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Прямокутник 8"/>
          <p:cNvSpPr/>
          <p:nvPr/>
        </p:nvSpPr>
        <p:spPr>
          <a:xfrm>
            <a:off x="4429124" y="857232"/>
            <a:ext cx="285950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975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3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  </a:t>
            </a:r>
            <a:r>
              <a:rPr lang="uk-UA" sz="32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“Так-ні”</a:t>
            </a:r>
            <a:r>
              <a:rPr lang="uk-UA" sz="3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indent="180975" algn="just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4" descr="http://profesorjrc.es/images/quimic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6747"/>
            <a:ext cx="2051750" cy="137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6"/>
          <p:cNvSpPr/>
          <p:nvPr/>
        </p:nvSpPr>
        <p:spPr>
          <a:xfrm>
            <a:off x="0" y="142852"/>
            <a:ext cx="4214810" cy="769441"/>
          </a:xfrm>
          <a:prstGeom prst="rect">
            <a:avLst/>
          </a:prstGeom>
          <a:solidFill>
            <a:srgbClr val="00B05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4400" b="1" i="1" cap="none" spc="0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ПРИГАДАЄМО</a:t>
            </a:r>
            <a:endParaRPr lang="ru-RU" sz="4400" b="1" i="1" cap="none" spc="0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Як гіалуронова кислота покращує стан шкіри - Еко Технології 21"/>
          <p:cNvPicPr/>
          <p:nvPr/>
        </p:nvPicPr>
        <p:blipFill>
          <a:blip r:embed="rId3" cstate="print"/>
          <a:srcRect r="36591"/>
          <a:stretch>
            <a:fillRect/>
          </a:stretch>
        </p:blipFill>
        <p:spPr bwMode="auto">
          <a:xfrm>
            <a:off x="7643834" y="1"/>
            <a:ext cx="1500166" cy="142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4151</TotalTime>
  <Words>1620</Words>
  <Application>Microsoft Office PowerPoint</Application>
  <PresentationFormat>Екран (4:3)</PresentationFormat>
  <Paragraphs>438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42</vt:i4>
      </vt:variant>
    </vt:vector>
  </HeadingPairs>
  <TitlesOfParts>
    <vt:vector size="43" baseType="lpstr">
      <vt:lpstr>Тема2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В харчовій промисловості визначають кислотність продукту</vt:lpstr>
      <vt:lpstr>На підприємствах кислотність визначають у такій продукції</vt:lpstr>
      <vt:lpstr>Кислотність грунтів впливає на врожайність</vt:lpstr>
      <vt:lpstr>Здоров’язбережувальна  хвилинка. </vt:lpstr>
      <vt:lpstr>Слайд 26</vt:lpstr>
      <vt:lpstr>Слайд 27</vt:lpstr>
      <vt:lpstr>Син М.М.Бекетова – Олексій, відомий архітектор, який створив архітектурний облік сучасного Харкова</vt:lpstr>
      <vt:lpstr>Слайд 29</vt:lpstr>
      <vt:lpstr>Слайд 30</vt:lpstr>
      <vt:lpstr>Слайд 31</vt:lpstr>
      <vt:lpstr>Слайд 32</vt:lpstr>
      <vt:lpstr>Слайд 33</vt:lpstr>
      <vt:lpstr>Слайд 34</vt:lpstr>
      <vt:lpstr>Картини стародавніх майстрів мають темну палітру, бо під дією H2S,що є у повітрі, свинцеві білила перетворювалися на чорну сполуку PbS</vt:lpstr>
      <vt:lpstr>Розв’язати задачу:</vt:lpstr>
      <vt:lpstr>Домашнє завдання</vt:lpstr>
      <vt:lpstr>В яких випадках буде  виділятися водень:</vt:lpstr>
      <vt:lpstr>Вибрати реакцію заміщення:</vt:lpstr>
      <vt:lpstr>Вибрати реакцію нейтралізації:</vt:lpstr>
      <vt:lpstr>Вкажіть метал,який не взаємодіє з розчином кислоти:</vt:lpstr>
      <vt:lpstr>Слайд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Пользователь Windows</cp:lastModifiedBy>
  <cp:revision>404</cp:revision>
  <dcterms:created xsi:type="dcterms:W3CDTF">2014-11-11T18:36:25Z</dcterms:created>
  <dcterms:modified xsi:type="dcterms:W3CDTF">2023-02-26T18:40:00Z</dcterms:modified>
</cp:coreProperties>
</file>