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328" r:id="rId2"/>
    <p:sldId id="326" r:id="rId3"/>
    <p:sldId id="353" r:id="rId4"/>
    <p:sldId id="327" r:id="rId5"/>
    <p:sldId id="340" r:id="rId6"/>
    <p:sldId id="341" r:id="rId7"/>
    <p:sldId id="342" r:id="rId8"/>
    <p:sldId id="343" r:id="rId9"/>
    <p:sldId id="344" r:id="rId10"/>
    <p:sldId id="345" r:id="rId11"/>
    <p:sldId id="346" r:id="rId12"/>
    <p:sldId id="347" r:id="rId13"/>
    <p:sldId id="348" r:id="rId14"/>
    <p:sldId id="329" r:id="rId15"/>
    <p:sldId id="330" r:id="rId16"/>
    <p:sldId id="332" r:id="rId17"/>
    <p:sldId id="334" r:id="rId18"/>
    <p:sldId id="336" r:id="rId19"/>
    <p:sldId id="339" r:id="rId20"/>
    <p:sldId id="351" r:id="rId21"/>
    <p:sldId id="364" r:id="rId22"/>
    <p:sldId id="352" r:id="rId23"/>
    <p:sldId id="361" r:id="rId24"/>
    <p:sldId id="355" r:id="rId25"/>
    <p:sldId id="358" r:id="rId26"/>
    <p:sldId id="359" r:id="rId27"/>
    <p:sldId id="354" r:id="rId28"/>
    <p:sldId id="365"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00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718" autoAdjust="0"/>
  </p:normalViewPr>
  <p:slideViewPr>
    <p:cSldViewPr>
      <p:cViewPr>
        <p:scale>
          <a:sx n="77" d="100"/>
          <a:sy n="77" d="100"/>
        </p:scale>
        <p:origin x="-10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F771A4-0A29-4B52-A8EE-AB5ED044070B}" type="doc">
      <dgm:prSet loTypeId="urn:diagrams.loki3.com/BracketList+Icon" loCatId="list" qsTypeId="urn:microsoft.com/office/officeart/2005/8/quickstyle/simple3" qsCatId="simple" csTypeId="urn:microsoft.com/office/officeart/2005/8/colors/colorful5" csCatId="colorful" phldr="1"/>
      <dgm:spPr/>
      <dgm:t>
        <a:bodyPr/>
        <a:lstStyle/>
        <a:p>
          <a:endParaRPr lang="uk-UA"/>
        </a:p>
      </dgm:t>
    </dgm:pt>
    <dgm:pt modelId="{62C5801C-11A7-43B9-900F-BACFA3796296}">
      <dgm:prSet phldrT="[Текст]"/>
      <dgm:spPr/>
      <dgm:t>
        <a:bodyPr/>
        <a:lstStyle/>
        <a:p>
          <a:endParaRPr lang="uk-UA" dirty="0"/>
        </a:p>
      </dgm:t>
    </dgm:pt>
    <dgm:pt modelId="{97222F9E-6FC0-4CD1-B185-D794F13E752E}" type="parTrans" cxnId="{DEB01B63-56B0-4F12-A407-11998969A9C4}">
      <dgm:prSet/>
      <dgm:spPr/>
      <dgm:t>
        <a:bodyPr/>
        <a:lstStyle/>
        <a:p>
          <a:endParaRPr lang="uk-UA"/>
        </a:p>
      </dgm:t>
    </dgm:pt>
    <dgm:pt modelId="{AA93CF99-580A-4924-96E6-E23F20D0CC8F}" type="sibTrans" cxnId="{DEB01B63-56B0-4F12-A407-11998969A9C4}">
      <dgm:prSet/>
      <dgm:spPr/>
      <dgm:t>
        <a:bodyPr/>
        <a:lstStyle/>
        <a:p>
          <a:endParaRPr lang="uk-UA"/>
        </a:p>
      </dgm:t>
    </dgm:pt>
    <dgm:pt modelId="{E11EAEBE-9EC6-488A-B190-341F188A4A62}">
      <dgm:prSet phldrT="[Текст]"/>
      <dgm:spPr/>
      <dgm:t>
        <a:bodyPr/>
        <a:lstStyle/>
        <a:p>
          <a:r>
            <a:rPr lang="uk-UA" dirty="0" smtClean="0"/>
            <a:t>Спосіб життя</a:t>
          </a:r>
          <a:endParaRPr lang="uk-UA" dirty="0"/>
        </a:p>
      </dgm:t>
    </dgm:pt>
    <dgm:pt modelId="{758DA7E3-F592-4660-86D3-41389CB56394}" type="parTrans" cxnId="{27AF6F7F-DA1F-4F45-B466-7D56E09AC0D4}">
      <dgm:prSet/>
      <dgm:spPr/>
      <dgm:t>
        <a:bodyPr/>
        <a:lstStyle/>
        <a:p>
          <a:endParaRPr lang="uk-UA"/>
        </a:p>
      </dgm:t>
    </dgm:pt>
    <dgm:pt modelId="{77050D14-DBBC-42F3-9CAD-067DE1F92A32}" type="sibTrans" cxnId="{27AF6F7F-DA1F-4F45-B466-7D56E09AC0D4}">
      <dgm:prSet/>
      <dgm:spPr/>
      <dgm:t>
        <a:bodyPr/>
        <a:lstStyle/>
        <a:p>
          <a:endParaRPr lang="uk-UA"/>
        </a:p>
      </dgm:t>
    </dgm:pt>
    <dgm:pt modelId="{B6198EC1-935D-4489-81DF-24736707997B}">
      <dgm:prSet phldrT="[Текст]"/>
      <dgm:spPr/>
      <dgm:t>
        <a:bodyPr/>
        <a:lstStyle/>
        <a:p>
          <a:r>
            <a:rPr lang="uk-UA" dirty="0" smtClean="0"/>
            <a:t>Функції</a:t>
          </a:r>
          <a:endParaRPr lang="uk-UA" dirty="0"/>
        </a:p>
      </dgm:t>
    </dgm:pt>
    <dgm:pt modelId="{085A8AF4-6005-4FE9-9EC5-1CD8BA3E242D}" type="parTrans" cxnId="{0A893545-4FBF-4422-81F7-B5D947AD8EB0}">
      <dgm:prSet/>
      <dgm:spPr/>
      <dgm:t>
        <a:bodyPr/>
        <a:lstStyle/>
        <a:p>
          <a:endParaRPr lang="uk-UA"/>
        </a:p>
      </dgm:t>
    </dgm:pt>
    <dgm:pt modelId="{71C1898E-FE7E-44BD-A8F6-53B59BC4CAEE}" type="sibTrans" cxnId="{0A893545-4FBF-4422-81F7-B5D947AD8EB0}">
      <dgm:prSet/>
      <dgm:spPr/>
      <dgm:t>
        <a:bodyPr/>
        <a:lstStyle/>
        <a:p>
          <a:endParaRPr lang="uk-UA"/>
        </a:p>
      </dgm:t>
    </dgm:pt>
    <dgm:pt modelId="{6585BE35-7F71-4648-8C4D-E0077534E308}">
      <dgm:prSet phldrT="[Текст]"/>
      <dgm:spPr/>
      <dgm:t>
        <a:bodyPr/>
        <a:lstStyle/>
        <a:p>
          <a:r>
            <a:rPr lang="uk-UA" b="1" dirty="0" smtClean="0">
              <a:solidFill>
                <a:schemeClr val="accent2">
                  <a:lumMod val="50000"/>
                </a:schemeClr>
              </a:solidFill>
            </a:rPr>
            <a:t>Покрив</a:t>
          </a:r>
          <a:endParaRPr lang="uk-UA" b="1" dirty="0">
            <a:solidFill>
              <a:schemeClr val="accent2">
                <a:lumMod val="50000"/>
              </a:schemeClr>
            </a:solidFill>
          </a:endParaRPr>
        </a:p>
      </dgm:t>
    </dgm:pt>
    <dgm:pt modelId="{6CED427E-7389-4634-B457-777E43F2A3B1}" type="sibTrans" cxnId="{95C3FE87-6684-4DD0-9771-5551F86221D8}">
      <dgm:prSet/>
      <dgm:spPr/>
      <dgm:t>
        <a:bodyPr/>
        <a:lstStyle/>
        <a:p>
          <a:endParaRPr lang="uk-UA"/>
        </a:p>
      </dgm:t>
    </dgm:pt>
    <dgm:pt modelId="{DDADC985-A73A-48DB-B6EA-368929600126}" type="parTrans" cxnId="{95C3FE87-6684-4DD0-9771-5551F86221D8}">
      <dgm:prSet/>
      <dgm:spPr/>
      <dgm:t>
        <a:bodyPr/>
        <a:lstStyle/>
        <a:p>
          <a:endParaRPr lang="uk-UA"/>
        </a:p>
      </dgm:t>
    </dgm:pt>
    <dgm:pt modelId="{BE0FE805-5A46-4682-8D3A-A261715B3D67}" type="pres">
      <dgm:prSet presAssocID="{8AF771A4-0A29-4B52-A8EE-AB5ED044070B}" presName="Name0" presStyleCnt="0">
        <dgm:presLayoutVars>
          <dgm:dir/>
          <dgm:animLvl val="lvl"/>
          <dgm:resizeHandles val="exact"/>
        </dgm:presLayoutVars>
      </dgm:prSet>
      <dgm:spPr/>
      <dgm:t>
        <a:bodyPr/>
        <a:lstStyle/>
        <a:p>
          <a:endParaRPr lang="uk-UA"/>
        </a:p>
      </dgm:t>
    </dgm:pt>
    <dgm:pt modelId="{C756F411-312C-439F-8E0B-4EF379D7250F}" type="pres">
      <dgm:prSet presAssocID="{62C5801C-11A7-43B9-900F-BACFA3796296}" presName="linNode" presStyleCnt="0"/>
      <dgm:spPr/>
    </dgm:pt>
    <dgm:pt modelId="{C56CCEB8-F941-4F27-858C-4E75095DEE9C}" type="pres">
      <dgm:prSet presAssocID="{62C5801C-11A7-43B9-900F-BACFA3796296}" presName="parTx" presStyleLbl="revTx" presStyleIdx="0" presStyleCnt="2">
        <dgm:presLayoutVars>
          <dgm:chMax val="1"/>
          <dgm:bulletEnabled val="1"/>
        </dgm:presLayoutVars>
      </dgm:prSet>
      <dgm:spPr/>
      <dgm:t>
        <a:bodyPr/>
        <a:lstStyle/>
        <a:p>
          <a:endParaRPr lang="uk-UA"/>
        </a:p>
      </dgm:t>
    </dgm:pt>
    <dgm:pt modelId="{255A69D0-26B1-41B1-A4C3-C4190CB99318}" type="pres">
      <dgm:prSet presAssocID="{62C5801C-11A7-43B9-900F-BACFA3796296}" presName="bracket" presStyleLbl="parChTrans1D1" presStyleIdx="0" presStyleCnt="2"/>
      <dgm:spPr/>
    </dgm:pt>
    <dgm:pt modelId="{C908F972-BCEE-4B3B-AABD-1864CFC66510}" type="pres">
      <dgm:prSet presAssocID="{62C5801C-11A7-43B9-900F-BACFA3796296}" presName="spH" presStyleCnt="0"/>
      <dgm:spPr/>
    </dgm:pt>
    <dgm:pt modelId="{3BDFB609-2501-42EE-BD4C-21908E1628DA}" type="pres">
      <dgm:prSet presAssocID="{62C5801C-11A7-43B9-900F-BACFA3796296}" presName="desTx" presStyleLbl="node1" presStyleIdx="0" presStyleCnt="2">
        <dgm:presLayoutVars>
          <dgm:bulletEnabled val="1"/>
        </dgm:presLayoutVars>
      </dgm:prSet>
      <dgm:spPr/>
      <dgm:t>
        <a:bodyPr/>
        <a:lstStyle/>
        <a:p>
          <a:endParaRPr lang="uk-UA"/>
        </a:p>
      </dgm:t>
    </dgm:pt>
    <dgm:pt modelId="{E9F08B14-A441-4389-85AB-BC17C098193B}" type="pres">
      <dgm:prSet presAssocID="{AA93CF99-580A-4924-96E6-E23F20D0CC8F}" presName="spV" presStyleCnt="0"/>
      <dgm:spPr/>
    </dgm:pt>
    <dgm:pt modelId="{123481EE-AEB9-4395-98F9-B9C90C96C504}" type="pres">
      <dgm:prSet presAssocID="{6585BE35-7F71-4648-8C4D-E0077534E308}" presName="linNode" presStyleCnt="0"/>
      <dgm:spPr/>
    </dgm:pt>
    <dgm:pt modelId="{2D7A1730-5F05-4F12-A54C-8CFB0AD1987D}" type="pres">
      <dgm:prSet presAssocID="{6585BE35-7F71-4648-8C4D-E0077534E308}" presName="parTx" presStyleLbl="revTx" presStyleIdx="1" presStyleCnt="2">
        <dgm:presLayoutVars>
          <dgm:chMax val="1"/>
          <dgm:bulletEnabled val="1"/>
        </dgm:presLayoutVars>
      </dgm:prSet>
      <dgm:spPr/>
      <dgm:t>
        <a:bodyPr/>
        <a:lstStyle/>
        <a:p>
          <a:endParaRPr lang="uk-UA"/>
        </a:p>
      </dgm:t>
    </dgm:pt>
    <dgm:pt modelId="{42AEDD7B-CD51-46BE-8155-31F689DDBC92}" type="pres">
      <dgm:prSet presAssocID="{6585BE35-7F71-4648-8C4D-E0077534E308}" presName="bracket" presStyleLbl="parChTrans1D1" presStyleIdx="1" presStyleCnt="2"/>
      <dgm:spPr/>
    </dgm:pt>
    <dgm:pt modelId="{4E88D725-0231-40A5-90D6-2C10B74F915C}" type="pres">
      <dgm:prSet presAssocID="{6585BE35-7F71-4648-8C4D-E0077534E308}" presName="spH" presStyleCnt="0"/>
      <dgm:spPr/>
    </dgm:pt>
    <dgm:pt modelId="{4FA43133-6501-44F9-A7EB-70A0537E01C9}" type="pres">
      <dgm:prSet presAssocID="{6585BE35-7F71-4648-8C4D-E0077534E308}" presName="desTx" presStyleLbl="node1" presStyleIdx="1" presStyleCnt="2">
        <dgm:presLayoutVars>
          <dgm:bulletEnabled val="1"/>
        </dgm:presLayoutVars>
      </dgm:prSet>
      <dgm:spPr/>
      <dgm:t>
        <a:bodyPr/>
        <a:lstStyle/>
        <a:p>
          <a:endParaRPr lang="uk-UA"/>
        </a:p>
      </dgm:t>
    </dgm:pt>
  </dgm:ptLst>
  <dgm:cxnLst>
    <dgm:cxn modelId="{FB4168AB-5114-4936-BA59-35DEB5DA76A5}" type="presOf" srcId="{8AF771A4-0A29-4B52-A8EE-AB5ED044070B}" destId="{BE0FE805-5A46-4682-8D3A-A261715B3D67}" srcOrd="0" destOrd="0" presId="urn:diagrams.loki3.com/BracketList+Icon"/>
    <dgm:cxn modelId="{95C3FE87-6684-4DD0-9771-5551F86221D8}" srcId="{8AF771A4-0A29-4B52-A8EE-AB5ED044070B}" destId="{6585BE35-7F71-4648-8C4D-E0077534E308}" srcOrd="1" destOrd="0" parTransId="{DDADC985-A73A-48DB-B6EA-368929600126}" sibTransId="{6CED427E-7389-4634-B457-777E43F2A3B1}"/>
    <dgm:cxn modelId="{27AF6F7F-DA1F-4F45-B466-7D56E09AC0D4}" srcId="{62C5801C-11A7-43B9-900F-BACFA3796296}" destId="{E11EAEBE-9EC6-488A-B190-341F188A4A62}" srcOrd="0" destOrd="0" parTransId="{758DA7E3-F592-4660-86D3-41389CB56394}" sibTransId="{77050D14-DBBC-42F3-9CAD-067DE1F92A32}"/>
    <dgm:cxn modelId="{0A893545-4FBF-4422-81F7-B5D947AD8EB0}" srcId="{6585BE35-7F71-4648-8C4D-E0077534E308}" destId="{B6198EC1-935D-4489-81DF-24736707997B}" srcOrd="0" destOrd="0" parTransId="{085A8AF4-6005-4FE9-9EC5-1CD8BA3E242D}" sibTransId="{71C1898E-FE7E-44BD-A8F6-53B59BC4CAEE}"/>
    <dgm:cxn modelId="{DEB01B63-56B0-4F12-A407-11998969A9C4}" srcId="{8AF771A4-0A29-4B52-A8EE-AB5ED044070B}" destId="{62C5801C-11A7-43B9-900F-BACFA3796296}" srcOrd="0" destOrd="0" parTransId="{97222F9E-6FC0-4CD1-B185-D794F13E752E}" sibTransId="{AA93CF99-580A-4924-96E6-E23F20D0CC8F}"/>
    <dgm:cxn modelId="{A7A1A66A-1859-4E84-A3B0-CE71E5349157}" type="presOf" srcId="{E11EAEBE-9EC6-488A-B190-341F188A4A62}" destId="{3BDFB609-2501-42EE-BD4C-21908E1628DA}" srcOrd="0" destOrd="0" presId="urn:diagrams.loki3.com/BracketList+Icon"/>
    <dgm:cxn modelId="{8244D791-1F6E-4F0E-9B5D-9A0FC2B3129B}" type="presOf" srcId="{62C5801C-11A7-43B9-900F-BACFA3796296}" destId="{C56CCEB8-F941-4F27-858C-4E75095DEE9C}" srcOrd="0" destOrd="0" presId="urn:diagrams.loki3.com/BracketList+Icon"/>
    <dgm:cxn modelId="{B13661D6-FF13-489D-83EB-98E618EEBB92}" type="presOf" srcId="{B6198EC1-935D-4489-81DF-24736707997B}" destId="{4FA43133-6501-44F9-A7EB-70A0537E01C9}" srcOrd="0" destOrd="0" presId="urn:diagrams.loki3.com/BracketList+Icon"/>
    <dgm:cxn modelId="{E0641F58-BC74-4607-8CD8-A5C5FFCCACD2}" type="presOf" srcId="{6585BE35-7F71-4648-8C4D-E0077534E308}" destId="{2D7A1730-5F05-4F12-A54C-8CFB0AD1987D}" srcOrd="0" destOrd="0" presId="urn:diagrams.loki3.com/BracketList+Icon"/>
    <dgm:cxn modelId="{299714ED-9338-47EE-A376-CE9F47150C65}" type="presParOf" srcId="{BE0FE805-5A46-4682-8D3A-A261715B3D67}" destId="{C756F411-312C-439F-8E0B-4EF379D7250F}" srcOrd="0" destOrd="0" presId="urn:diagrams.loki3.com/BracketList+Icon"/>
    <dgm:cxn modelId="{6B5665BF-C12A-41FF-B695-30D4AAC0A44B}" type="presParOf" srcId="{C756F411-312C-439F-8E0B-4EF379D7250F}" destId="{C56CCEB8-F941-4F27-858C-4E75095DEE9C}" srcOrd="0" destOrd="0" presId="urn:diagrams.loki3.com/BracketList+Icon"/>
    <dgm:cxn modelId="{09E8783D-245B-459A-A775-D106AC19CD22}" type="presParOf" srcId="{C756F411-312C-439F-8E0B-4EF379D7250F}" destId="{255A69D0-26B1-41B1-A4C3-C4190CB99318}" srcOrd="1" destOrd="0" presId="urn:diagrams.loki3.com/BracketList+Icon"/>
    <dgm:cxn modelId="{C545140C-9D08-4A42-8FAA-11788C56C731}" type="presParOf" srcId="{C756F411-312C-439F-8E0B-4EF379D7250F}" destId="{C908F972-BCEE-4B3B-AABD-1864CFC66510}" srcOrd="2" destOrd="0" presId="urn:diagrams.loki3.com/BracketList+Icon"/>
    <dgm:cxn modelId="{2D37ADC6-B08A-4BA9-89BA-72B7A490319E}" type="presParOf" srcId="{C756F411-312C-439F-8E0B-4EF379D7250F}" destId="{3BDFB609-2501-42EE-BD4C-21908E1628DA}" srcOrd="3" destOrd="0" presId="urn:diagrams.loki3.com/BracketList+Icon"/>
    <dgm:cxn modelId="{90CFB7A5-08D6-4EC1-9C33-330701ADE1AF}" type="presParOf" srcId="{BE0FE805-5A46-4682-8D3A-A261715B3D67}" destId="{E9F08B14-A441-4389-85AB-BC17C098193B}" srcOrd="1" destOrd="0" presId="urn:diagrams.loki3.com/BracketList+Icon"/>
    <dgm:cxn modelId="{7697A062-7171-4FC4-A4CE-D9200C210869}" type="presParOf" srcId="{BE0FE805-5A46-4682-8D3A-A261715B3D67}" destId="{123481EE-AEB9-4395-98F9-B9C90C96C504}" srcOrd="2" destOrd="0" presId="urn:diagrams.loki3.com/BracketList+Icon"/>
    <dgm:cxn modelId="{EDFE364B-548A-4316-9AD3-2314F70AE0BE}" type="presParOf" srcId="{123481EE-AEB9-4395-98F9-B9C90C96C504}" destId="{2D7A1730-5F05-4F12-A54C-8CFB0AD1987D}" srcOrd="0" destOrd="0" presId="urn:diagrams.loki3.com/BracketList+Icon"/>
    <dgm:cxn modelId="{F1E96307-F95C-4AB5-A450-0F6E3CA53060}" type="presParOf" srcId="{123481EE-AEB9-4395-98F9-B9C90C96C504}" destId="{42AEDD7B-CD51-46BE-8155-31F689DDBC92}" srcOrd="1" destOrd="0" presId="urn:diagrams.loki3.com/BracketList+Icon"/>
    <dgm:cxn modelId="{7774DB71-5C23-47F3-AAB4-E559B3C717C9}" type="presParOf" srcId="{123481EE-AEB9-4395-98F9-B9C90C96C504}" destId="{4E88D725-0231-40A5-90D6-2C10B74F915C}" srcOrd="2" destOrd="0" presId="urn:diagrams.loki3.com/BracketList+Icon"/>
    <dgm:cxn modelId="{AFA63983-E2D0-4E9F-BE9D-235A4957A769}" type="presParOf" srcId="{123481EE-AEB9-4395-98F9-B9C90C96C504}" destId="{4FA43133-6501-44F9-A7EB-70A0537E01C9}" srcOrd="3" destOrd="0" presId="urn:diagrams.loki3.com/BracketList+Icon"/>
  </dgm:cxnLst>
  <dgm:bg/>
  <dgm:whole/>
</dgm:dataModel>
</file>

<file path=ppt/diagrams/layout1.xml><?xml version="1.0" encoding="utf-8"?>
<dgm:layoutDef xmlns:dgm="http://schemas.openxmlformats.org/drawingml/2006/diagram" xmlns:a="http://schemas.openxmlformats.org/drawingml/2006/main" uniqueId="urn:diagrams.loki3.com/BracketList+Icon">
  <dgm:title val="Список с вертикальной скобкой"/>
  <dgm:desc val="Служит для отображения сгруппированных блоков данных.  Хорошо подходит для размещения большого количества текста уровня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063158-3101-44B1-9C85-5D96B5A39F57}" type="datetimeFigureOut">
              <a:rPr lang="uk-UA" smtClean="0"/>
              <a:pPr/>
              <a:t>01.03.2023</a:t>
            </a:fld>
            <a:endParaRPr lang="uk-UA"/>
          </a:p>
        </p:txBody>
      </p:sp>
      <p:sp>
        <p:nvSpPr>
          <p:cNvPr id="4" name="Місце для зображення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CD884-AA08-4F94-B268-63658A794564}"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normAutofit/>
          </a:bodyPr>
          <a:lstStyle/>
          <a:p>
            <a:endParaRPr lang="uk-UA" dirty="0"/>
          </a:p>
        </p:txBody>
      </p:sp>
      <p:sp>
        <p:nvSpPr>
          <p:cNvPr id="4" name="Місце для номера слайда 3"/>
          <p:cNvSpPr>
            <a:spLocks noGrp="1"/>
          </p:cNvSpPr>
          <p:nvPr>
            <p:ph type="sldNum" sz="quarter" idx="10"/>
          </p:nvPr>
        </p:nvSpPr>
        <p:spPr/>
        <p:txBody>
          <a:bodyPr/>
          <a:lstStyle/>
          <a:p>
            <a:fld id="{D2FCD884-AA08-4F94-B268-63658A794564}" type="slidenum">
              <a:rPr lang="uk-UA" smtClean="0"/>
              <a:pPr/>
              <a:t>1</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3944506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321027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420869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84664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67736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405468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96893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09639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351553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208943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01.03.2023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414553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01.03.2023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xmlns="" val="4146777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1.xml"/><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diagramColors" Target="../diagrams/colors1.xml"/><Relationship Id="rId10" Type="http://schemas.openxmlformats.org/officeDocument/2006/relationships/image" Target="../media/image39.png"/><Relationship Id="rId4" Type="http://schemas.openxmlformats.org/officeDocument/2006/relationships/diagramQuickStyle" Target="../diagrams/quickStyle1.xml"/><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92.jpeg"/><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2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5008" y="1643050"/>
            <a:ext cx="3286148" cy="2111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500034" y="0"/>
            <a:ext cx="8501122" cy="1470025"/>
          </a:xfrm>
        </p:spPr>
        <p:txBody>
          <a:bodyPr>
            <a:noAutofit/>
          </a:bodyPr>
          <a:lstStyle/>
          <a:p>
            <a:r>
              <a:rPr lang="uk-UA" b="1" dirty="0" smtClean="0">
                <a:solidFill>
                  <a:schemeClr val="accent2">
                    <a:lumMod val="50000"/>
                  </a:schemeClr>
                </a:solidFill>
                <a:latin typeface="Comic Sans MS" panose="030F0702030302020204" pitchFamily="66" charset="0"/>
              </a:rPr>
              <a:t>Покриви тіла тварин, </a:t>
            </a:r>
            <a:br>
              <a:rPr lang="uk-UA" b="1" dirty="0" smtClean="0">
                <a:solidFill>
                  <a:schemeClr val="accent2">
                    <a:lumMod val="50000"/>
                  </a:schemeClr>
                </a:solidFill>
                <a:latin typeface="Comic Sans MS" panose="030F0702030302020204" pitchFamily="66" charset="0"/>
              </a:rPr>
            </a:br>
            <a:r>
              <a:rPr lang="uk-UA" b="1" dirty="0" smtClean="0">
                <a:solidFill>
                  <a:schemeClr val="accent2">
                    <a:lumMod val="50000"/>
                  </a:schemeClr>
                </a:solidFill>
                <a:latin typeface="Comic Sans MS" panose="030F0702030302020204" pitchFamily="66" charset="0"/>
              </a:rPr>
              <a:t>їх різноманітність та функції</a:t>
            </a:r>
            <a:endParaRPr lang="ru-RU" dirty="0"/>
          </a:p>
        </p:txBody>
      </p:sp>
      <p:sp>
        <p:nvSpPr>
          <p:cNvPr id="13" name="Підзаголовок 12"/>
          <p:cNvSpPr>
            <a:spLocks noGrp="1"/>
          </p:cNvSpPr>
          <p:nvPr>
            <p:ph type="subTitle" idx="1"/>
          </p:nvPr>
        </p:nvSpPr>
        <p:spPr>
          <a:xfrm>
            <a:off x="2786050" y="5214950"/>
            <a:ext cx="6143636" cy="1395410"/>
          </a:xfrm>
        </p:spPr>
        <p:txBody>
          <a:bodyPr>
            <a:normAutofit fontScale="85000" lnSpcReduction="20000"/>
          </a:bodyPr>
          <a:lstStyle/>
          <a:p>
            <a:pPr algn="r"/>
            <a:r>
              <a:rPr lang="ru-RU" sz="3900" b="1" i="1" dirty="0" smtClean="0">
                <a:solidFill>
                  <a:schemeClr val="accent2">
                    <a:lumMod val="50000"/>
                  </a:schemeClr>
                </a:solidFill>
              </a:rPr>
              <a:t>Без  </a:t>
            </a:r>
            <a:r>
              <a:rPr lang="ru-RU" sz="3900" b="1" i="1" dirty="0" err="1" smtClean="0">
                <a:solidFill>
                  <a:schemeClr val="accent2">
                    <a:lumMod val="50000"/>
                  </a:schemeClr>
                </a:solidFill>
              </a:rPr>
              <a:t>луски</a:t>
            </a:r>
            <a:r>
              <a:rPr lang="ru-RU" sz="3900" b="1" i="1" dirty="0" smtClean="0">
                <a:solidFill>
                  <a:schemeClr val="accent2">
                    <a:lumMod val="50000"/>
                  </a:schemeClr>
                </a:solidFill>
              </a:rPr>
              <a:t>  </a:t>
            </a:r>
            <a:r>
              <a:rPr lang="ru-RU" sz="3900" b="1" i="1" dirty="0" err="1" smtClean="0">
                <a:solidFill>
                  <a:schemeClr val="accent2">
                    <a:lumMod val="50000"/>
                  </a:schemeClr>
                </a:solidFill>
              </a:rPr>
              <a:t>риба</a:t>
            </a:r>
            <a:r>
              <a:rPr lang="ru-RU" sz="3900" b="1" i="1" dirty="0" smtClean="0">
                <a:solidFill>
                  <a:schemeClr val="accent2">
                    <a:lumMod val="50000"/>
                  </a:schemeClr>
                </a:solidFill>
              </a:rPr>
              <a:t> - не  </a:t>
            </a:r>
            <a:r>
              <a:rPr lang="ru-RU" sz="3900" b="1" i="1" dirty="0" err="1" smtClean="0">
                <a:solidFill>
                  <a:schemeClr val="accent2">
                    <a:lumMod val="50000"/>
                  </a:schemeClr>
                </a:solidFill>
              </a:rPr>
              <a:t>риба</a:t>
            </a:r>
            <a:r>
              <a:rPr lang="ru-RU" sz="3900" b="1" i="1" dirty="0" smtClean="0">
                <a:solidFill>
                  <a:schemeClr val="accent2">
                    <a:lumMod val="50000"/>
                  </a:schemeClr>
                </a:solidFill>
              </a:rPr>
              <a:t>, без  </a:t>
            </a:r>
            <a:r>
              <a:rPr lang="ru-RU" sz="3900" b="1" i="1" dirty="0" err="1" smtClean="0">
                <a:solidFill>
                  <a:schemeClr val="accent2">
                    <a:lumMod val="50000"/>
                  </a:schemeClr>
                </a:solidFill>
              </a:rPr>
              <a:t>пір’я</a:t>
            </a:r>
            <a:r>
              <a:rPr lang="ru-RU" sz="3900" b="1" i="1" dirty="0" smtClean="0">
                <a:solidFill>
                  <a:schemeClr val="accent2">
                    <a:lumMod val="50000"/>
                  </a:schemeClr>
                </a:solidFill>
              </a:rPr>
              <a:t>  птах – не  птах...</a:t>
            </a:r>
            <a:r>
              <a:rPr lang="uk-UA" sz="2400" b="1" dirty="0" smtClean="0">
                <a:solidFill>
                  <a:schemeClr val="accent2">
                    <a:lumMod val="50000"/>
                  </a:schemeClr>
                </a:solidFill>
              </a:rPr>
              <a:t/>
            </a:r>
            <a:br>
              <a:rPr lang="uk-UA" sz="2400" b="1" dirty="0" smtClean="0">
                <a:solidFill>
                  <a:schemeClr val="accent2">
                    <a:lumMod val="50000"/>
                  </a:schemeClr>
                </a:solidFill>
              </a:rPr>
            </a:br>
            <a:r>
              <a:rPr lang="uk-UA" sz="2400" b="1" dirty="0" smtClean="0">
                <a:solidFill>
                  <a:schemeClr val="accent2">
                    <a:lumMod val="50000"/>
                  </a:schemeClr>
                </a:solidFill>
              </a:rPr>
              <a:t>                                                                                                              </a:t>
            </a:r>
            <a:r>
              <a:rPr lang="ru-RU" sz="2400" b="1" i="1" dirty="0" err="1" smtClean="0">
                <a:solidFill>
                  <a:schemeClr val="accent2">
                    <a:lumMod val="50000"/>
                  </a:schemeClr>
                </a:solidFill>
              </a:rPr>
              <a:t>Приказка</a:t>
            </a:r>
            <a:endParaRPr lang="uk-UA" sz="2400" dirty="0"/>
          </a:p>
        </p:txBody>
      </p:sp>
      <p:pic>
        <p:nvPicPr>
          <p:cNvPr id="1026" name="Picture 2"/>
          <p:cNvPicPr>
            <a:picLocks noGrp="1" noChangeAspect="1" noChangeArrowheads="1"/>
          </p:cNvPicPr>
          <p:nvPr>
            <p:ph idx="4294967295"/>
          </p:nvPr>
        </p:nvPicPr>
        <p:blipFill>
          <a:blip r:embed="rId4">
            <a:extLst>
              <a:ext uri="{28A0092B-C50C-407E-A947-70E740481C1C}">
                <a14:useLocalDpi xmlns:a14="http://schemas.microsoft.com/office/drawing/2010/main" xmlns="" val="0"/>
              </a:ext>
            </a:extLst>
          </a:blip>
          <a:srcRect/>
          <a:stretch>
            <a:fillRect/>
          </a:stretch>
        </p:blipFill>
        <p:spPr bwMode="auto">
          <a:xfrm>
            <a:off x="0" y="1755775"/>
            <a:ext cx="2492375" cy="195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Рисунок 7" descr="Експерт порадив, як зберігати рибу – новини на УНН | 30 грудня 2018, 21:18"/>
          <p:cNvPicPr/>
          <p:nvPr/>
        </p:nvPicPr>
        <p:blipFill>
          <a:blip r:embed="rId5"/>
          <a:srcRect/>
          <a:stretch>
            <a:fillRect/>
          </a:stretch>
        </p:blipFill>
        <p:spPr bwMode="auto">
          <a:xfrm>
            <a:off x="2571736" y="3071810"/>
            <a:ext cx="2500330" cy="1500198"/>
          </a:xfrm>
          <a:prstGeom prst="rect">
            <a:avLst/>
          </a:prstGeom>
          <a:noFill/>
          <a:ln w="9525">
            <a:noFill/>
            <a:miter lim="800000"/>
            <a:headEnd/>
            <a:tailEnd/>
          </a:ln>
        </p:spPr>
      </p:pic>
      <p:pic>
        <p:nvPicPr>
          <p:cNvPr id="1027"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14282" y="4000504"/>
            <a:ext cx="2230100" cy="223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Рисунок 8" descr="Білка звичайна (Sciurus vulgaris) - Будинок природи"/>
          <p:cNvPicPr/>
          <p:nvPr/>
        </p:nvPicPr>
        <p:blipFill>
          <a:blip r:embed="rId7"/>
          <a:srcRect/>
          <a:stretch>
            <a:fillRect/>
          </a:stretch>
        </p:blipFill>
        <p:spPr bwMode="auto">
          <a:xfrm>
            <a:off x="3214678" y="1500174"/>
            <a:ext cx="2286016" cy="1504948"/>
          </a:xfrm>
          <a:prstGeom prst="rect">
            <a:avLst/>
          </a:prstGeom>
          <a:noFill/>
          <a:ln w="9525">
            <a:noFill/>
            <a:miter lim="800000"/>
            <a:headEnd/>
            <a:tailEnd/>
          </a:ln>
        </p:spPr>
      </p:pic>
    </p:spTree>
    <p:extLst>
      <p:ext uri="{BB962C8B-B14F-4D97-AF65-F5344CB8AC3E}">
        <p14:creationId xmlns:p14="http://schemas.microsoft.com/office/powerpoint/2010/main" xmlns="" val="396359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oradu.pp.ua/uploads/posts/2015-03/reptilyi-v-budinku-yak-chim-goduvati-krasnouhie-cherepahi_831.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2207" y="4077072"/>
            <a:ext cx="3399673" cy="2431157"/>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http://www.doklad-na-temu.ru/wp-content/uploads/2013/08/krokodil.jpg"/>
          <p:cNvPicPr>
            <a:picLocks noChangeAspect="1" noChangeArrowheads="1"/>
          </p:cNvPicPr>
          <p:nvPr/>
        </p:nvPicPr>
        <p:blipFill>
          <a:blip r:embed="rId3">
            <a:extLst>
              <a:ext uri="{28A0092B-C50C-407E-A947-70E740481C1C}">
                <a14:useLocalDpi xmlns:a14="http://schemas.microsoft.com/office/drawing/2010/main" xmlns="" val="0"/>
              </a:ext>
            </a:extLst>
          </a:blip>
          <a:srcRect l="3300" t="5263" r="3257" b="5674"/>
          <a:stretch>
            <a:fillRect/>
          </a:stretch>
        </p:blipFill>
        <p:spPr bwMode="auto">
          <a:xfrm>
            <a:off x="3571868" y="3929066"/>
            <a:ext cx="5429288" cy="27146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86116" y="0"/>
            <a:ext cx="3335716" cy="923330"/>
          </a:xfrm>
          <a:prstGeom prst="rect">
            <a:avLst/>
          </a:prstGeom>
          <a:noFill/>
        </p:spPr>
        <p:txBody>
          <a:bodyPr wrap="square" rtlCol="0">
            <a:spAutoFit/>
          </a:bodyPr>
          <a:lstStyle/>
          <a:p>
            <a:r>
              <a:rPr lang="uk-UA" sz="5400" b="1" dirty="0" smtClean="0">
                <a:solidFill>
                  <a:schemeClr val="accent2">
                    <a:lumMod val="50000"/>
                  </a:schemeClr>
                </a:solidFill>
                <a:latin typeface="Times New Roman" panose="02020603050405020304" pitchFamily="18" charset="0"/>
                <a:cs typeface="Times New Roman" panose="02020603050405020304" pitchFamily="18" charset="0"/>
              </a:rPr>
              <a:t>Рептилії</a:t>
            </a:r>
            <a:endParaRPr lang="ru-RU" sz="5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4102" name="Picture 6" descr="http://poradumo.pp.ua/uploads/posts/2015-08/reptilyi-ce-amfbyi-ta-reptilyi-drevn-reptilyi_946.jpe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4281" y="993631"/>
            <a:ext cx="3929091" cy="28003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263747" y="1000108"/>
            <a:ext cx="4772749" cy="2954655"/>
          </a:xfrm>
          <a:prstGeom prst="rect">
            <a:avLst/>
          </a:prstGeom>
          <a:noFill/>
        </p:spPr>
        <p:txBody>
          <a:bodyPr wrap="square" rtlCol="0">
            <a:spAutoFit/>
          </a:bodyPr>
          <a:lstStyle/>
          <a:p>
            <a:r>
              <a:rPr lang="uk-UA" sz="2400" b="1" dirty="0" smtClean="0">
                <a:latin typeface="Times New Roman" panose="02020603050405020304" pitchFamily="18" charset="0"/>
                <a:cs typeface="Times New Roman" panose="02020603050405020304" pitchFamily="18" charset="0"/>
              </a:rPr>
              <a:t>Шкіра суха </a:t>
            </a:r>
          </a:p>
          <a:p>
            <a:r>
              <a:rPr lang="uk-UA" sz="2400" b="1" dirty="0" smtClean="0">
                <a:latin typeface="Times New Roman" panose="02020603050405020304" pitchFamily="18" charset="0"/>
                <a:cs typeface="Times New Roman" panose="02020603050405020304" pitchFamily="18" charset="0"/>
              </a:rPr>
              <a:t>з роговими лусками</a:t>
            </a:r>
          </a:p>
          <a:p>
            <a:endParaRPr lang="uk-UA" sz="2400" b="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400" b="1" i="1" dirty="0" smtClean="0">
                <a:solidFill>
                  <a:srgbClr val="00B050"/>
                </a:solidFill>
                <a:latin typeface="Times New Roman" panose="02020603050405020304" pitchFamily="18" charset="0"/>
                <a:cs typeface="Times New Roman" panose="02020603050405020304" pitchFamily="18" charset="0"/>
              </a:rPr>
              <a:t>У черепах </a:t>
            </a:r>
            <a:r>
              <a:rPr lang="uk-UA" sz="2400" b="1" dirty="0" smtClean="0">
                <a:latin typeface="Times New Roman" panose="02020603050405020304" pitchFamily="18" charset="0"/>
                <a:cs typeface="Times New Roman" panose="02020603050405020304" pitchFamily="18" charset="0"/>
              </a:rPr>
              <a:t>– </a:t>
            </a:r>
            <a:r>
              <a:rPr lang="uk-UA" sz="2400" b="1" i="1" dirty="0" smtClean="0">
                <a:latin typeface="Times New Roman" panose="02020603050405020304" pitchFamily="18" charset="0"/>
                <a:cs typeface="Times New Roman" panose="02020603050405020304" pitchFamily="18" charset="0"/>
              </a:rPr>
              <a:t>кістковий панцир.</a:t>
            </a:r>
            <a:r>
              <a:rPr lang="uk-UA" sz="2400" b="1" dirty="0" smtClean="0">
                <a:latin typeface="Times New Roman" panose="02020603050405020304" pitchFamily="18" charset="0"/>
                <a:cs typeface="Times New Roman" panose="02020603050405020304" pitchFamily="18" charset="0"/>
              </a:rPr>
              <a:t> </a:t>
            </a:r>
          </a:p>
          <a:p>
            <a:endParaRPr lang="uk-UA" sz="2400" b="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400" b="1" i="1" dirty="0" smtClean="0">
                <a:solidFill>
                  <a:srgbClr val="00B050"/>
                </a:solidFill>
                <a:latin typeface="Times New Roman" panose="02020603050405020304" pitchFamily="18" charset="0"/>
                <a:cs typeface="Times New Roman" panose="02020603050405020304" pitchFamily="18" charset="0"/>
              </a:rPr>
              <a:t>У крокодилів </a:t>
            </a:r>
            <a:r>
              <a:rPr lang="uk-UA" sz="2400" b="1" i="1"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на тілі </a:t>
            </a:r>
          </a:p>
          <a:p>
            <a:r>
              <a:rPr lang="uk-UA" sz="2400" b="1" dirty="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      </a:t>
            </a:r>
            <a:r>
              <a:rPr lang="uk-UA" sz="2400" b="1" i="1" dirty="0" smtClean="0">
                <a:latin typeface="Times New Roman" panose="02020603050405020304" pitchFamily="18" charset="0"/>
                <a:cs typeface="Times New Roman" panose="02020603050405020304" pitchFamily="18" charset="0"/>
              </a:rPr>
              <a:t>рогові щитки. </a:t>
            </a:r>
          </a:p>
          <a:p>
            <a:endParaRPr lang="ru-RU" dirty="0"/>
          </a:p>
        </p:txBody>
      </p:sp>
    </p:spTree>
    <p:extLst>
      <p:ext uri="{BB962C8B-B14F-4D97-AF65-F5344CB8AC3E}">
        <p14:creationId xmlns:p14="http://schemas.microsoft.com/office/powerpoint/2010/main" xmlns="" val="2641895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syl.ru/misc/i/ai/200978/89198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43635" y="252001"/>
            <a:ext cx="2786083" cy="166368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467544" y="5013176"/>
            <a:ext cx="4896544" cy="12961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uk-UA" sz="2800" b="1" dirty="0" smtClean="0"/>
              <a:t>1 – </a:t>
            </a:r>
            <a:r>
              <a:rPr lang="uk-UA" sz="2800" b="1" dirty="0" smtClean="0">
                <a:latin typeface="Times New Roman" panose="02020603050405020304" pitchFamily="18" charset="0"/>
                <a:cs typeface="Times New Roman" panose="02020603050405020304" pitchFamily="18" charset="0"/>
              </a:rPr>
              <a:t>контурне махове перо</a:t>
            </a:r>
          </a:p>
          <a:p>
            <a:r>
              <a:rPr lang="uk-UA" sz="2800" b="1" dirty="0" smtClean="0">
                <a:latin typeface="Times New Roman" panose="02020603050405020304" pitchFamily="18" charset="0"/>
                <a:cs typeface="Times New Roman" panose="02020603050405020304" pitchFamily="18" charset="0"/>
              </a:rPr>
              <a:t>2 – контурне покривне перо</a:t>
            </a:r>
          </a:p>
          <a:p>
            <a:r>
              <a:rPr lang="uk-UA" sz="2800" b="1" dirty="0">
                <a:latin typeface="Times New Roman" panose="02020603050405020304" pitchFamily="18" charset="0"/>
                <a:cs typeface="Times New Roman" panose="02020603050405020304" pitchFamily="18" charset="0"/>
              </a:rPr>
              <a:t>3</a:t>
            </a:r>
            <a:r>
              <a:rPr lang="uk-UA" sz="2800" b="1" dirty="0" smtClean="0">
                <a:latin typeface="Times New Roman" panose="02020603050405020304" pitchFamily="18" charset="0"/>
                <a:cs typeface="Times New Roman" panose="02020603050405020304" pitchFamily="18" charset="0"/>
              </a:rPr>
              <a:t> – пухове перо</a:t>
            </a:r>
            <a:endParaRPr lang="ru-RU" sz="28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331640" y="2420888"/>
            <a:ext cx="113042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http://poradu.pp.ua/uploads/posts/2015-07/nayblsha-ptah-na-zeml_856.jpe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08047" y="4516181"/>
            <a:ext cx="3347864" cy="229013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5496" y="0"/>
            <a:ext cx="9467987" cy="2062103"/>
          </a:xfrm>
          <a:prstGeom prst="rect">
            <a:avLst/>
          </a:prstGeom>
          <a:noFill/>
        </p:spPr>
        <p:txBody>
          <a:bodyPr wrap="square" rtlCol="0">
            <a:spAutoFit/>
          </a:bodyPr>
          <a:lstStyle/>
          <a:p>
            <a:r>
              <a:rPr lang="uk-UA" sz="4400" b="1" dirty="0" smtClean="0">
                <a:solidFill>
                  <a:schemeClr val="accent2">
                    <a:lumMod val="50000"/>
                  </a:schemeClr>
                </a:solidFill>
                <a:latin typeface="Times New Roman" panose="02020603050405020304" pitchFamily="18" charset="0"/>
                <a:cs typeface="Times New Roman" panose="02020603050405020304" pitchFamily="18" charset="0"/>
              </a:rPr>
              <a:t>                 Птахи</a:t>
            </a:r>
            <a:r>
              <a:rPr lang="uk-UA" b="1" dirty="0" smtClean="0">
                <a:solidFill>
                  <a:schemeClr val="accent2">
                    <a:lumMod val="50000"/>
                  </a:schemeClr>
                </a:solidFill>
                <a:latin typeface="Times New Roman" panose="02020603050405020304" pitchFamily="18" charset="0"/>
                <a:cs typeface="Times New Roman" panose="02020603050405020304" pitchFamily="18" charset="0"/>
              </a:rPr>
              <a:t> </a:t>
            </a:r>
            <a:r>
              <a:rPr lang="uk-UA" b="1" dirty="0" smtClean="0">
                <a:solidFill>
                  <a:schemeClr val="accent4">
                    <a:lumMod val="60000"/>
                    <a:lumOff val="40000"/>
                  </a:schemeClr>
                </a:solidFill>
                <a:latin typeface="Times New Roman" panose="02020603050405020304" pitchFamily="18" charset="0"/>
                <a:cs typeface="Times New Roman" panose="02020603050405020304" pitchFamily="18" charset="0"/>
              </a:rPr>
              <a:t> </a:t>
            </a:r>
          </a:p>
          <a:p>
            <a:r>
              <a:rPr lang="uk-UA" sz="2800" b="1" dirty="0" smtClean="0">
                <a:latin typeface="Times New Roman" panose="02020603050405020304" pitchFamily="18" charset="0"/>
                <a:cs typeface="Times New Roman" panose="02020603050405020304" pitchFamily="18" charset="0"/>
              </a:rPr>
              <a:t>  мають суху, майже позбавлену </a:t>
            </a:r>
          </a:p>
          <a:p>
            <a:r>
              <a:rPr lang="uk-UA" sz="2800" b="1" dirty="0" smtClean="0">
                <a:latin typeface="Times New Roman" panose="02020603050405020304" pitchFamily="18" charset="0"/>
                <a:cs typeface="Times New Roman" panose="02020603050405020304" pitchFamily="18" charset="0"/>
              </a:rPr>
              <a:t>  залоз шкіру.</a:t>
            </a:r>
          </a:p>
          <a:p>
            <a:endParaRPr lang="ru-RU" sz="2800" b="1" dirty="0">
              <a:latin typeface="Times New Roman" panose="02020603050405020304" pitchFamily="18" charset="0"/>
              <a:cs typeface="Times New Roman" panose="02020603050405020304" pitchFamily="18" charset="0"/>
            </a:endParaRPr>
          </a:p>
        </p:txBody>
      </p:sp>
      <p:pic>
        <p:nvPicPr>
          <p:cNvPr id="7172" name="Picture 4" descr="http://hovrashok.com.ua/images/Nov/26/019a540ebae4f2d3219194e2056f1346/mini_4.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5875" b="6558"/>
          <a:stretch/>
        </p:blipFill>
        <p:spPr bwMode="auto">
          <a:xfrm>
            <a:off x="5699366" y="2422931"/>
            <a:ext cx="2965226" cy="193467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Рисунок 9" descr="Загальна зоологія: Клас Птахи. Спосіб життя і будова тіла"/>
          <p:cNvPicPr/>
          <p:nvPr/>
        </p:nvPicPr>
        <p:blipFill>
          <a:blip r:embed="rId5"/>
          <a:srcRect/>
          <a:stretch>
            <a:fillRect/>
          </a:stretch>
        </p:blipFill>
        <p:spPr bwMode="auto">
          <a:xfrm>
            <a:off x="571472" y="3000372"/>
            <a:ext cx="4643470" cy="1895477"/>
          </a:xfrm>
          <a:prstGeom prst="rect">
            <a:avLst/>
          </a:prstGeom>
          <a:noFill/>
          <a:ln w="9525">
            <a:noFill/>
            <a:miter lim="800000"/>
            <a:headEnd/>
            <a:tailEnd/>
          </a:ln>
        </p:spPr>
      </p:pic>
    </p:spTree>
    <p:extLst>
      <p:ext uri="{BB962C8B-B14F-4D97-AF65-F5344CB8AC3E}">
        <p14:creationId xmlns:p14="http://schemas.microsoft.com/office/powerpoint/2010/main" xmlns="" val="238861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iterhunt.ru/pages/animals/anim/volk/v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19" y="2156845"/>
            <a:ext cx="8643999" cy="45028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7503" y="1"/>
            <a:ext cx="5688633" cy="2123658"/>
          </a:xfrm>
          <a:prstGeom prst="rect">
            <a:avLst/>
          </a:prstGeom>
          <a:noFill/>
        </p:spPr>
        <p:txBody>
          <a:bodyPr wrap="square" rtlCol="0">
            <a:spAutoFit/>
          </a:bodyPr>
          <a:lstStyle/>
          <a:p>
            <a:r>
              <a:rPr lang="uk-UA" sz="4800" b="1" dirty="0" smtClean="0">
                <a:latin typeface="Times New Roman" panose="02020603050405020304" pitchFamily="18" charset="0"/>
                <a:cs typeface="Times New Roman" panose="02020603050405020304" pitchFamily="18" charset="0"/>
              </a:rPr>
              <a:t>                 </a:t>
            </a:r>
            <a:r>
              <a:rPr lang="uk-UA" sz="4800" b="1" dirty="0" smtClean="0">
                <a:solidFill>
                  <a:schemeClr val="accent2">
                    <a:lumMod val="50000"/>
                  </a:schemeClr>
                </a:solidFill>
                <a:latin typeface="Times New Roman" panose="02020603050405020304" pitchFamily="18" charset="0"/>
                <a:cs typeface="Times New Roman" panose="02020603050405020304" pitchFamily="18" charset="0"/>
              </a:rPr>
              <a:t>Ссавці </a:t>
            </a:r>
          </a:p>
          <a:p>
            <a:r>
              <a:rPr lang="uk-UA" sz="2800" b="1" dirty="0">
                <a:latin typeface="Times New Roman" panose="02020603050405020304" pitchFamily="18" charset="0"/>
                <a:cs typeface="Times New Roman" panose="02020603050405020304" pitchFamily="18" charset="0"/>
              </a:rPr>
              <a:t>-</a:t>
            </a:r>
            <a:r>
              <a:rPr lang="uk-UA" sz="2800" b="1" dirty="0" smtClean="0">
                <a:latin typeface="Times New Roman" panose="02020603050405020304" pitchFamily="18" charset="0"/>
                <a:cs typeface="Times New Roman" panose="02020603050405020304" pitchFamily="18" charset="0"/>
              </a:rPr>
              <a:t> волосяний покрив з двох шарів:</a:t>
            </a:r>
          </a:p>
          <a:p>
            <a:pPr marL="285750" indent="-285750">
              <a:buFontTx/>
              <a:buChar char="-"/>
            </a:pPr>
            <a:r>
              <a:rPr lang="uk-UA" sz="2800" b="1" dirty="0">
                <a:latin typeface="Times New Roman" panose="02020603050405020304" pitchFamily="18" charset="0"/>
                <a:cs typeface="Times New Roman" panose="02020603050405020304" pitchFamily="18" charset="0"/>
              </a:rPr>
              <a:t>ш</a:t>
            </a:r>
            <a:r>
              <a:rPr lang="uk-UA" sz="2800" b="1" dirty="0" smtClean="0">
                <a:latin typeface="Times New Roman" panose="02020603050405020304" pitchFamily="18" charset="0"/>
                <a:cs typeface="Times New Roman" panose="02020603050405020304" pitchFamily="18" charset="0"/>
              </a:rPr>
              <a:t>ерсть – довге остьове волосся;</a:t>
            </a:r>
          </a:p>
          <a:p>
            <a:pPr marL="285750" indent="-285750">
              <a:buFontTx/>
              <a:buChar char="-"/>
            </a:pPr>
            <a:r>
              <a:rPr lang="uk-UA" sz="2800" b="1" dirty="0">
                <a:latin typeface="Times New Roman" panose="02020603050405020304" pitchFamily="18" charset="0"/>
                <a:cs typeface="Times New Roman" panose="02020603050405020304" pitchFamily="18" charset="0"/>
              </a:rPr>
              <a:t>п</a:t>
            </a:r>
            <a:r>
              <a:rPr lang="uk-UA" sz="2800" b="1" dirty="0" smtClean="0">
                <a:latin typeface="Times New Roman" panose="02020603050405020304" pitchFamily="18" charset="0"/>
                <a:cs typeface="Times New Roman" panose="02020603050405020304" pitchFamily="18" charset="0"/>
              </a:rPr>
              <a:t>ідшерстя – густе й м'яке. </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98823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58" y="0"/>
            <a:ext cx="6764455" cy="707886"/>
          </a:xfrm>
          <a:prstGeom prst="rect">
            <a:avLst/>
          </a:prstGeom>
          <a:noFill/>
        </p:spPr>
        <p:txBody>
          <a:bodyPr wrap="square" rtlCol="0">
            <a:spAutoFit/>
          </a:bodyPr>
          <a:lstStyle/>
          <a:p>
            <a:r>
              <a:rPr lang="uk-UA" sz="4000" b="1" dirty="0" smtClean="0">
                <a:solidFill>
                  <a:schemeClr val="accent2">
                    <a:lumMod val="50000"/>
                  </a:schemeClr>
                </a:solidFill>
                <a:latin typeface="Times New Roman" panose="02020603050405020304" pitchFamily="18" charset="0"/>
                <a:cs typeface="Times New Roman" panose="02020603050405020304" pitchFamily="18" charset="0"/>
              </a:rPr>
              <a:t>Похідні епідермісу шкіри:</a:t>
            </a:r>
          </a:p>
        </p:txBody>
      </p:sp>
      <p:pic>
        <p:nvPicPr>
          <p:cNvPr id="10242" name="Picture 2" descr="http://333v.ru/uploads/a4/a4a03d95f82e6d6fe864131506c383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44" y="1071546"/>
            <a:ext cx="3116341" cy="21146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899" y="3068960"/>
            <a:ext cx="2386569" cy="584775"/>
          </a:xfrm>
          <a:prstGeom prst="rect">
            <a:avLst/>
          </a:prstGeom>
          <a:noFill/>
        </p:spPr>
        <p:txBody>
          <a:bodyPr wrap="square" rtlCol="0">
            <a:spAutoFit/>
          </a:bodyPr>
          <a:lstStyle/>
          <a:p>
            <a:r>
              <a:rPr lang="uk-UA" sz="3200" b="1" dirty="0" smtClean="0">
                <a:latin typeface="Times New Roman" panose="02020603050405020304" pitchFamily="18" charset="0"/>
                <a:cs typeface="Times New Roman" panose="02020603050405020304" pitchFamily="18" charset="0"/>
              </a:rPr>
              <a:t>волосся</a:t>
            </a:r>
            <a:endParaRPr lang="ru-RU" sz="3200" b="1" dirty="0">
              <a:latin typeface="Times New Roman" panose="02020603050405020304" pitchFamily="18" charset="0"/>
              <a:cs typeface="Times New Roman" panose="02020603050405020304" pitchFamily="18" charset="0"/>
            </a:endParaRPr>
          </a:p>
        </p:txBody>
      </p:sp>
      <p:pic>
        <p:nvPicPr>
          <p:cNvPr id="10244" name="Picture 4" descr="http://poradumo.pp.ua/uploads/posts/2014-07/yak-pdstrigti-kgt-kshc_1.jpe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28992" y="714356"/>
            <a:ext cx="3026046" cy="225356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714744" y="2857496"/>
            <a:ext cx="2882469" cy="584775"/>
          </a:xfrm>
          <a:prstGeom prst="rect">
            <a:avLst/>
          </a:prstGeom>
          <a:noFill/>
        </p:spPr>
        <p:txBody>
          <a:bodyPr wrap="square" rtlCol="0">
            <a:spAutoFit/>
          </a:bodyPr>
          <a:lstStyle/>
          <a:p>
            <a:r>
              <a:rPr lang="uk-UA" sz="3200" b="1" dirty="0" smtClean="0">
                <a:latin typeface="Times New Roman" panose="02020603050405020304" pitchFamily="18" charset="0"/>
                <a:cs typeface="Times New Roman" panose="02020603050405020304" pitchFamily="18" charset="0"/>
              </a:rPr>
              <a:t>кігті</a:t>
            </a:r>
            <a:endParaRPr lang="ru-RU" sz="3200" b="1" dirty="0">
              <a:latin typeface="Times New Roman" panose="02020603050405020304" pitchFamily="18" charset="0"/>
              <a:cs typeface="Times New Roman" panose="02020603050405020304" pitchFamily="18" charset="0"/>
            </a:endParaRPr>
          </a:p>
        </p:txBody>
      </p:sp>
      <p:pic>
        <p:nvPicPr>
          <p:cNvPr id="10246" name="Picture 6" descr="http://subject.com.ua/textbook/biology/8klas/8klas.files/image17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4282" y="3857628"/>
            <a:ext cx="3026320" cy="244792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28596" y="6143644"/>
            <a:ext cx="1442144" cy="584775"/>
          </a:xfrm>
          <a:prstGeom prst="rect">
            <a:avLst/>
          </a:prstGeom>
          <a:noFill/>
        </p:spPr>
        <p:txBody>
          <a:bodyPr wrap="square" rtlCol="0">
            <a:spAutoFit/>
          </a:bodyPr>
          <a:lstStyle/>
          <a:p>
            <a:r>
              <a:rPr lang="uk-UA" sz="3200" b="1" dirty="0" smtClean="0">
                <a:latin typeface="Times New Roman" panose="02020603050405020304" pitchFamily="18" charset="0"/>
                <a:cs typeface="Times New Roman" panose="02020603050405020304" pitchFamily="18" charset="0"/>
              </a:rPr>
              <a:t>нігті</a:t>
            </a:r>
            <a:endParaRPr lang="ru-RU" sz="3200" b="1" dirty="0">
              <a:latin typeface="Times New Roman" panose="02020603050405020304" pitchFamily="18" charset="0"/>
              <a:cs typeface="Times New Roman" panose="02020603050405020304" pitchFamily="18" charset="0"/>
            </a:endParaRPr>
          </a:p>
        </p:txBody>
      </p:sp>
      <p:pic>
        <p:nvPicPr>
          <p:cNvPr id="10247"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00430" y="3571876"/>
            <a:ext cx="2879419" cy="2447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347864" y="6020943"/>
            <a:ext cx="2581458" cy="584775"/>
          </a:xfrm>
          <a:prstGeom prst="rect">
            <a:avLst/>
          </a:prstGeom>
          <a:noFill/>
        </p:spPr>
        <p:txBody>
          <a:bodyPr wrap="square" rtlCol="0">
            <a:spAutoFit/>
          </a:bodyPr>
          <a:lstStyle/>
          <a:p>
            <a:r>
              <a:rPr lang="uk-UA" sz="3200" b="1" dirty="0" smtClean="0">
                <a:latin typeface="Times New Roman" panose="02020603050405020304" pitchFamily="18" charset="0"/>
                <a:cs typeface="Times New Roman" panose="02020603050405020304" pitchFamily="18" charset="0"/>
              </a:rPr>
              <a:t>роги, копита</a:t>
            </a:r>
            <a:endParaRPr lang="ru-RU" sz="3200" b="1" dirty="0">
              <a:latin typeface="Times New Roman" panose="02020603050405020304" pitchFamily="18" charset="0"/>
              <a:cs typeface="Times New Roman" panose="02020603050405020304" pitchFamily="18" charset="0"/>
            </a:endParaRPr>
          </a:p>
        </p:txBody>
      </p:sp>
      <p:pic>
        <p:nvPicPr>
          <p:cNvPr id="10249" name="Picture 9" descr="http://hovrashok.com.ua/images/Nov/15/9c71e1405baf2298b2c215b5cdc9a229/mini_8.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215074" y="1357298"/>
            <a:ext cx="2789622" cy="207854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858016" y="3429000"/>
            <a:ext cx="1944215" cy="584775"/>
          </a:xfrm>
          <a:prstGeom prst="rect">
            <a:avLst/>
          </a:prstGeom>
          <a:noFill/>
        </p:spPr>
        <p:txBody>
          <a:bodyPr wrap="square" rtlCol="0">
            <a:spAutoFit/>
          </a:bodyPr>
          <a:lstStyle/>
          <a:p>
            <a:r>
              <a:rPr lang="uk-UA" sz="3200" b="1" dirty="0" smtClean="0">
                <a:latin typeface="Times New Roman" panose="02020603050405020304" pitchFamily="18" charset="0"/>
                <a:cs typeface="Times New Roman" panose="02020603050405020304" pitchFamily="18" charset="0"/>
              </a:rPr>
              <a:t>голки</a:t>
            </a:r>
            <a:endParaRPr lang="ru-RU" sz="3200" b="1" dirty="0">
              <a:latin typeface="Times New Roman" panose="02020603050405020304" pitchFamily="18" charset="0"/>
              <a:cs typeface="Times New Roman" panose="02020603050405020304" pitchFamily="18" charset="0"/>
            </a:endParaRPr>
          </a:p>
        </p:txBody>
      </p:sp>
      <p:pic>
        <p:nvPicPr>
          <p:cNvPr id="13" name="Рисунок 12" descr="Догляд за ногами та копитами коня - поради і рекомендації - HorseUA"/>
          <p:cNvPicPr/>
          <p:nvPr/>
        </p:nvPicPr>
        <p:blipFill>
          <a:blip r:embed="rId7" cstate="print"/>
          <a:srcRect/>
          <a:stretch>
            <a:fillRect/>
          </a:stretch>
        </p:blipFill>
        <p:spPr bwMode="auto">
          <a:xfrm>
            <a:off x="5857884" y="4429132"/>
            <a:ext cx="2643206" cy="1871666"/>
          </a:xfrm>
          <a:prstGeom prst="rect">
            <a:avLst/>
          </a:prstGeom>
          <a:noFill/>
          <a:ln w="9525">
            <a:noFill/>
            <a:miter lim="800000"/>
            <a:headEnd/>
            <a:tailEnd/>
          </a:ln>
        </p:spPr>
      </p:pic>
    </p:spTree>
    <p:extLst>
      <p:ext uri="{BB962C8B-B14F-4D97-AF65-F5344CB8AC3E}">
        <p14:creationId xmlns:p14="http://schemas.microsoft.com/office/powerpoint/2010/main" xmlns="" val="3158962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8786874" cy="1643066"/>
          </a:xfrm>
          <a:noFill/>
        </p:spPr>
        <p:style>
          <a:lnRef idx="1">
            <a:schemeClr val="accent5"/>
          </a:lnRef>
          <a:fillRef idx="2">
            <a:schemeClr val="accent5"/>
          </a:fillRef>
          <a:effectRef idx="1">
            <a:schemeClr val="accent5"/>
          </a:effectRef>
          <a:fontRef idx="minor">
            <a:schemeClr val="dk1"/>
          </a:fontRef>
        </p:style>
        <p:txBody>
          <a:bodyPr>
            <a:noAutofit/>
          </a:bodyPr>
          <a:lstStyle/>
          <a:p>
            <a:pPr algn="l"/>
            <a:r>
              <a:rPr lang="ru-RU" sz="4000" b="1" dirty="0" err="1" smtClean="0">
                <a:solidFill>
                  <a:schemeClr val="accent2">
                    <a:lumMod val="50000"/>
                  </a:schemeClr>
                </a:solidFill>
              </a:rPr>
              <a:t>Особливості</a:t>
            </a:r>
            <a:r>
              <a:rPr lang="ru-RU" sz="4000" b="1" dirty="0" smtClean="0">
                <a:solidFill>
                  <a:schemeClr val="accent2">
                    <a:lumMod val="50000"/>
                  </a:schemeClr>
                </a:solidFill>
              </a:rPr>
              <a:t> </a:t>
            </a:r>
            <a:r>
              <a:rPr lang="ru-RU" sz="4000" b="1" dirty="0" err="1" smtClean="0">
                <a:solidFill>
                  <a:schemeClr val="accent2">
                    <a:lumMod val="50000"/>
                  </a:schemeClr>
                </a:solidFill>
              </a:rPr>
              <a:t>будови</a:t>
            </a:r>
            <a:r>
              <a:rPr lang="ru-RU" sz="4000" b="1" dirty="0" smtClean="0">
                <a:solidFill>
                  <a:schemeClr val="accent2">
                    <a:lumMod val="50000"/>
                  </a:schemeClr>
                </a:solidFill>
              </a:rPr>
              <a:t> </a:t>
            </a:r>
            <a:r>
              <a:rPr lang="ru-RU" sz="4000" b="1" dirty="0" err="1" smtClean="0">
                <a:solidFill>
                  <a:schemeClr val="accent2">
                    <a:lumMod val="50000"/>
                  </a:schemeClr>
                </a:solidFill>
              </a:rPr>
              <a:t>покривів</a:t>
            </a:r>
            <a:r>
              <a:rPr lang="ru-RU" sz="4000" b="1" dirty="0" smtClean="0">
                <a:solidFill>
                  <a:schemeClr val="accent2">
                    <a:lumMod val="50000"/>
                  </a:schemeClr>
                </a:solidFill>
              </a:rPr>
              <a:t> у </a:t>
            </a:r>
            <a:r>
              <a:rPr lang="ru-RU" sz="4000" b="1" dirty="0" err="1" smtClean="0">
                <a:solidFill>
                  <a:schemeClr val="accent2">
                    <a:lumMod val="50000"/>
                  </a:schemeClr>
                </a:solidFill>
              </a:rPr>
              <a:t>тварин</a:t>
            </a:r>
            <a:r>
              <a:rPr lang="ru-RU" sz="4000" b="1" dirty="0" smtClean="0">
                <a:solidFill>
                  <a:schemeClr val="accent2">
                    <a:lumMod val="50000"/>
                  </a:schemeClr>
                </a:solidFill>
              </a:rPr>
              <a:t> </a:t>
            </a:r>
            <a:r>
              <a:rPr lang="ru-RU" sz="3200" b="1" dirty="0" err="1" smtClean="0">
                <a:solidFill>
                  <a:schemeClr val="tx1"/>
                </a:solidFill>
              </a:rPr>
              <a:t>визначаються</a:t>
            </a:r>
            <a:r>
              <a:rPr lang="ru-RU" sz="3200" b="1" dirty="0" smtClean="0">
                <a:solidFill>
                  <a:schemeClr val="tx1"/>
                </a:solidFill>
              </a:rPr>
              <a:t> способом </a:t>
            </a:r>
            <a:r>
              <a:rPr lang="ru-RU" sz="3200" b="1" dirty="0" err="1" smtClean="0">
                <a:solidFill>
                  <a:schemeClr val="tx1"/>
                </a:solidFill>
              </a:rPr>
              <a:t>життя</a:t>
            </a:r>
            <a:r>
              <a:rPr lang="ru-RU" sz="3200" b="1" dirty="0" smtClean="0">
                <a:solidFill>
                  <a:schemeClr val="tx1"/>
                </a:solidFill>
              </a:rPr>
              <a:t> </a:t>
            </a:r>
            <a:r>
              <a:rPr lang="ru-RU" sz="3200" b="1" dirty="0" err="1" smtClean="0">
                <a:solidFill>
                  <a:schemeClr val="tx1"/>
                </a:solidFill>
              </a:rPr>
              <a:t>й</a:t>
            </a:r>
            <a:r>
              <a:rPr lang="ru-RU" sz="3200" b="1" dirty="0" smtClean="0">
                <a:solidFill>
                  <a:schemeClr val="tx1"/>
                </a:solidFill>
              </a:rPr>
              <a:t> </a:t>
            </a:r>
            <a:r>
              <a:rPr lang="ru-RU" sz="3200" b="1" dirty="0" err="1" smtClean="0">
                <a:solidFill>
                  <a:schemeClr val="tx1"/>
                </a:solidFill>
              </a:rPr>
              <a:t>тими</a:t>
            </a:r>
            <a:r>
              <a:rPr lang="ru-RU" sz="3200" b="1" dirty="0" smtClean="0">
                <a:solidFill>
                  <a:schemeClr val="tx1"/>
                </a:solidFill>
              </a:rPr>
              <a:t> </a:t>
            </a:r>
            <a:r>
              <a:rPr lang="ru-RU" sz="3200" b="1" dirty="0" err="1" smtClean="0">
                <a:solidFill>
                  <a:schemeClr val="tx1"/>
                </a:solidFill>
              </a:rPr>
              <a:t>функціями</a:t>
            </a:r>
            <a:r>
              <a:rPr lang="ru-RU" sz="3200" b="1" dirty="0" smtClean="0">
                <a:solidFill>
                  <a:schemeClr val="tx1"/>
                </a:solidFill>
              </a:rPr>
              <a:t>, </a:t>
            </a:r>
            <a:r>
              <a:rPr lang="ru-RU" sz="3200" b="1" dirty="0" err="1" smtClean="0">
                <a:solidFill>
                  <a:schemeClr val="tx1"/>
                </a:solidFill>
              </a:rPr>
              <a:t>які</a:t>
            </a:r>
            <a:r>
              <a:rPr lang="ru-RU" sz="3200" b="1" dirty="0" smtClean="0">
                <a:solidFill>
                  <a:schemeClr val="tx1"/>
                </a:solidFill>
              </a:rPr>
              <a:t> вони </a:t>
            </a:r>
            <a:r>
              <a:rPr lang="ru-RU" sz="3200" b="1" dirty="0" err="1" smtClean="0">
                <a:solidFill>
                  <a:schemeClr val="tx1"/>
                </a:solidFill>
              </a:rPr>
              <a:t>виконують</a:t>
            </a:r>
            <a:r>
              <a:rPr lang="ru-RU" sz="3200" b="1" dirty="0" smtClean="0">
                <a:solidFill>
                  <a:schemeClr val="tx1"/>
                </a:solidFill>
              </a:rPr>
              <a:t>. </a:t>
            </a:r>
            <a:endParaRPr lang="uk-UA" sz="3200" b="1" dirty="0">
              <a:solidFill>
                <a:schemeClr val="accent2">
                  <a:lumMod val="50000"/>
                </a:schemeClr>
              </a:solidFill>
            </a:endParaRPr>
          </a:p>
        </p:txBody>
      </p:sp>
      <p:graphicFrame>
        <p:nvGraphicFramePr>
          <p:cNvPr id="4" name="Схема 3"/>
          <p:cNvGraphicFramePr/>
          <p:nvPr>
            <p:extLst>
              <p:ext uri="{D42A27DB-BD31-4B8C-83A1-F6EECF244321}">
                <p14:modId xmlns="" xmlns:p14="http://schemas.microsoft.com/office/powerpoint/2010/main" val="3568547579"/>
              </p:ext>
            </p:extLst>
          </p:nvPr>
        </p:nvGraphicFramePr>
        <p:xfrm>
          <a:off x="1619672" y="263691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643570" y="2571744"/>
            <a:ext cx="2987824" cy="137844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655893" y="1230299"/>
            <a:ext cx="2051720" cy="126259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71802" y="2285992"/>
            <a:ext cx="1872208" cy="134799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552582" y="5403870"/>
            <a:ext cx="2258341" cy="143348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28597" y="5198621"/>
            <a:ext cx="2000264" cy="1506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Рисунок 13" descr="Їжак - опис, види, де живе, чим харчується, розмноження, фото"/>
          <p:cNvPicPr/>
          <p:nvPr/>
        </p:nvPicPr>
        <p:blipFill>
          <a:blip r:embed="rId11"/>
          <a:srcRect/>
          <a:stretch>
            <a:fillRect/>
          </a:stretch>
        </p:blipFill>
        <p:spPr bwMode="auto">
          <a:xfrm>
            <a:off x="3428992" y="5572140"/>
            <a:ext cx="2228849" cy="1114425"/>
          </a:xfrm>
          <a:prstGeom prst="rect">
            <a:avLst/>
          </a:prstGeom>
          <a:noFill/>
          <a:ln w="9525">
            <a:noFill/>
            <a:miter lim="800000"/>
            <a:headEnd/>
            <a:tailEnd/>
          </a:ln>
        </p:spPr>
      </p:pic>
      <p:pic>
        <p:nvPicPr>
          <p:cNvPr id="15" name="Рисунок 14" descr="Вплив глобалізаційних процесів на екологію України - презентація з екології"/>
          <p:cNvPicPr/>
          <p:nvPr/>
        </p:nvPicPr>
        <p:blipFill>
          <a:blip r:embed="rId12"/>
          <a:srcRect l="18196" t="29045" r="20373"/>
          <a:stretch>
            <a:fillRect/>
          </a:stretch>
        </p:blipFill>
        <p:spPr bwMode="auto">
          <a:xfrm>
            <a:off x="214282" y="2357430"/>
            <a:ext cx="2514600" cy="2177198"/>
          </a:xfrm>
          <a:prstGeom prst="rect">
            <a:avLst/>
          </a:prstGeom>
          <a:noFill/>
          <a:ln w="9525">
            <a:noFill/>
            <a:miter lim="800000"/>
            <a:headEnd/>
            <a:tailEnd/>
          </a:ln>
        </p:spPr>
      </p:pic>
    </p:spTree>
    <p:extLst>
      <p:ext uri="{BB962C8B-B14F-4D97-AF65-F5344CB8AC3E}">
        <p14:creationId xmlns="" xmlns:p14="http://schemas.microsoft.com/office/powerpoint/2010/main" val="4178409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78256"/>
            <a:ext cx="5630140" cy="1325563"/>
          </a:xfrm>
          <a:noFill/>
          <a:effectLst>
            <a:softEdge rad="127000"/>
          </a:effectLst>
        </p:spPr>
        <p:txBody>
          <a:bodyPr>
            <a:normAutofit/>
          </a:bodyPr>
          <a:lstStyle/>
          <a:p>
            <a:pPr algn="ctr"/>
            <a:r>
              <a:rPr lang="uk-UA" b="1" dirty="0" smtClean="0">
                <a:solidFill>
                  <a:schemeClr val="accent2">
                    <a:lumMod val="50000"/>
                  </a:schemeClr>
                </a:solidFill>
                <a:latin typeface="Arial" pitchFamily="34" charset="0"/>
                <a:cs typeface="Arial" pitchFamily="34" charset="0"/>
              </a:rPr>
              <a:t>Функції покривів:</a:t>
            </a:r>
            <a:endParaRPr lang="ru-RU" b="1" dirty="0">
              <a:solidFill>
                <a:schemeClr val="accent2">
                  <a:lumMod val="50000"/>
                </a:schemeClr>
              </a:solidFill>
              <a:latin typeface="Arial" pitchFamily="34" charset="0"/>
              <a:cs typeface="Arial" pitchFamily="34" charset="0"/>
            </a:endParaRPr>
          </a:p>
        </p:txBody>
      </p:sp>
      <p:sp>
        <p:nvSpPr>
          <p:cNvPr id="3" name="Объект 2"/>
          <p:cNvSpPr>
            <a:spLocks noGrp="1"/>
          </p:cNvSpPr>
          <p:nvPr>
            <p:ph idx="1"/>
          </p:nvPr>
        </p:nvSpPr>
        <p:spPr>
          <a:xfrm>
            <a:off x="214282" y="1142984"/>
            <a:ext cx="3786214" cy="1715434"/>
          </a:xfrm>
        </p:spPr>
        <p:txBody>
          <a:bodyPr>
            <a:noAutofit/>
          </a:bodyPr>
          <a:lstStyle/>
          <a:p>
            <a:r>
              <a:rPr lang="uk-UA" sz="4000" b="1" dirty="0">
                <a:latin typeface="Comic Sans MS" panose="030F0702030302020204" pitchFamily="66" charset="0"/>
              </a:rPr>
              <a:t>з</a:t>
            </a:r>
            <a:r>
              <a:rPr lang="uk-UA" sz="4000" b="1" dirty="0" smtClean="0">
                <a:latin typeface="Comic Sans MS" panose="030F0702030302020204" pitchFamily="66" charset="0"/>
              </a:rPr>
              <a:t>ахисна</a:t>
            </a:r>
            <a:r>
              <a:rPr lang="uk-UA" sz="2400" dirty="0" smtClean="0">
                <a:latin typeface="Comic Sans MS" panose="030F0702030302020204" pitchFamily="66" charset="0"/>
              </a:rPr>
              <a:t> – захист від несприятливих факторів зовнішнього середовища</a:t>
            </a:r>
            <a:endParaRPr lang="ru-RU" sz="2400" dirty="0">
              <a:latin typeface="Comic Sans MS" panose="030F0702030302020204" pitchFamily="66" charset="0"/>
            </a:endParaRPr>
          </a:p>
        </p:txBody>
      </p:sp>
      <p:pic>
        <p:nvPicPr>
          <p:cNvPr id="7" name="Рисунок 6"/>
          <p:cNvPicPr>
            <a:picLocks noChangeAspect="1"/>
          </p:cNvPicPr>
          <p:nvPr/>
        </p:nvPicPr>
        <p:blipFill rotWithShape="1">
          <a:blip r:embed="rId2"/>
          <a:srcRect r="13474"/>
          <a:stretch/>
        </p:blipFill>
        <p:spPr>
          <a:xfrm>
            <a:off x="246617" y="3000372"/>
            <a:ext cx="3386433" cy="2928958"/>
          </a:xfrm>
          <a:prstGeom prst="rect">
            <a:avLst/>
          </a:prstGeom>
          <a:effectLst>
            <a:softEdge rad="127000"/>
          </a:effectLst>
        </p:spPr>
      </p:pic>
      <p:sp>
        <p:nvSpPr>
          <p:cNvPr id="5" name="Объект 2"/>
          <p:cNvSpPr txBox="1">
            <a:spLocks/>
          </p:cNvSpPr>
          <p:nvPr/>
        </p:nvSpPr>
        <p:spPr>
          <a:xfrm>
            <a:off x="4714876" y="1357298"/>
            <a:ext cx="4286280" cy="171543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uk-UA" sz="4000" b="1"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опорно–рухова </a:t>
            </a:r>
            <a:r>
              <a:rPr kumimoji="0" lang="uk-UA"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 забезпечення підтримання форми тіла і руху</a:t>
            </a:r>
            <a:endParaRPr kumimoji="0" lang="ru-RU"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ru-RU" sz="2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pic>
        <p:nvPicPr>
          <p:cNvPr id="6" name="Рисунок 5"/>
          <p:cNvPicPr>
            <a:picLocks noChangeAspect="1"/>
          </p:cNvPicPr>
          <p:nvPr/>
        </p:nvPicPr>
        <p:blipFill>
          <a:blip r:embed="rId3" cstate="print"/>
          <a:stretch>
            <a:fillRect/>
          </a:stretch>
        </p:blipFill>
        <p:spPr>
          <a:xfrm>
            <a:off x="5488215" y="3286124"/>
            <a:ext cx="3493911" cy="2000264"/>
          </a:xfrm>
          <a:prstGeom prst="rect">
            <a:avLst/>
          </a:prstGeom>
          <a:effectLst>
            <a:softEdge rad="127000"/>
          </a:effectLst>
        </p:spPr>
      </p:pic>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15008" y="3143248"/>
            <a:ext cx="3273261" cy="2210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71538" y="78256"/>
            <a:ext cx="5630140" cy="1325563"/>
          </a:xfrm>
          <a:noFill/>
          <a:effectLst>
            <a:softEdge rad="127000"/>
          </a:effectLst>
        </p:spPr>
        <p:txBody>
          <a:bodyPr>
            <a:normAutofit/>
          </a:bodyPr>
          <a:lstStyle/>
          <a:p>
            <a:pPr algn="ctr"/>
            <a:r>
              <a:rPr lang="uk-UA" b="1" dirty="0" smtClean="0">
                <a:solidFill>
                  <a:schemeClr val="accent2">
                    <a:lumMod val="50000"/>
                  </a:schemeClr>
                </a:solidFill>
                <a:latin typeface="Arial" pitchFamily="34" charset="0"/>
                <a:cs typeface="Arial" pitchFamily="34" charset="0"/>
              </a:rPr>
              <a:t>Функції покривів:</a:t>
            </a:r>
            <a:endParaRPr lang="ru-RU" b="1" dirty="0">
              <a:solidFill>
                <a:schemeClr val="accent2">
                  <a:lumMod val="50000"/>
                </a:schemeClr>
              </a:solidFill>
              <a:latin typeface="Arial" pitchFamily="34" charset="0"/>
              <a:cs typeface="Arial" pitchFamily="34" charset="0"/>
            </a:endParaRPr>
          </a:p>
        </p:txBody>
      </p:sp>
      <p:sp>
        <p:nvSpPr>
          <p:cNvPr id="3" name="Объект 2"/>
          <p:cNvSpPr>
            <a:spLocks noGrp="1"/>
          </p:cNvSpPr>
          <p:nvPr>
            <p:ph idx="1"/>
          </p:nvPr>
        </p:nvSpPr>
        <p:spPr>
          <a:xfrm>
            <a:off x="357158" y="1214422"/>
            <a:ext cx="3385297" cy="1715434"/>
          </a:xfrm>
        </p:spPr>
        <p:txBody>
          <a:bodyPr>
            <a:noAutofit/>
          </a:bodyPr>
          <a:lstStyle/>
          <a:p>
            <a:r>
              <a:rPr lang="uk-UA" sz="4000" b="1" dirty="0" smtClean="0">
                <a:latin typeface="Comic Sans MS" panose="030F0702030302020204" pitchFamily="66" charset="0"/>
              </a:rPr>
              <a:t>дихальна</a:t>
            </a:r>
            <a:r>
              <a:rPr lang="uk-UA" sz="4000" dirty="0" smtClean="0">
                <a:latin typeface="Comic Sans MS" panose="030F0702030302020204" pitchFamily="66" charset="0"/>
              </a:rPr>
              <a:t> </a:t>
            </a:r>
            <a:r>
              <a:rPr lang="uk-UA" sz="2400" dirty="0" smtClean="0">
                <a:latin typeface="Comic Sans MS" panose="030F0702030302020204" pitchFamily="66" charset="0"/>
              </a:rPr>
              <a:t>– забезпечення газообміну </a:t>
            </a:r>
            <a:endParaRPr lang="ru-RU" sz="2400" dirty="0" smtClean="0">
              <a:latin typeface="Comic Sans MS" panose="030F0702030302020204" pitchFamily="66" charset="0"/>
            </a:endParaRPr>
          </a:p>
          <a:p>
            <a:endParaRPr lang="ru-RU" sz="2400" dirty="0">
              <a:latin typeface="Comic Sans MS" panose="030F0702030302020204" pitchFamily="66" charset="0"/>
            </a:endParaRPr>
          </a:p>
        </p:txBody>
      </p:sp>
      <p:pic>
        <p:nvPicPr>
          <p:cNvPr id="5" name="Рисунок 4"/>
          <p:cNvPicPr>
            <a:picLocks noChangeAspect="1"/>
          </p:cNvPicPr>
          <p:nvPr/>
        </p:nvPicPr>
        <p:blipFill rotWithShape="1">
          <a:blip r:embed="rId3" cstate="print"/>
          <a:srcRect t="2796" r="26399"/>
          <a:stretch/>
        </p:blipFill>
        <p:spPr>
          <a:xfrm>
            <a:off x="285720" y="2928934"/>
            <a:ext cx="3357586" cy="2489878"/>
          </a:xfrm>
          <a:prstGeom prst="rect">
            <a:avLst/>
          </a:prstGeom>
          <a:effectLst>
            <a:softEdge rad="127000"/>
          </a:effectLst>
        </p:spPr>
      </p:pic>
      <p:sp>
        <p:nvSpPr>
          <p:cNvPr id="6" name="Объект 2"/>
          <p:cNvSpPr txBox="1">
            <a:spLocks/>
          </p:cNvSpPr>
          <p:nvPr/>
        </p:nvSpPr>
        <p:spPr>
          <a:xfrm>
            <a:off x="4286248" y="928670"/>
            <a:ext cx="4572032" cy="257176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uk-UA" sz="4000" b="1"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видільна</a:t>
            </a:r>
            <a:r>
              <a:rPr kumimoji="0" lang="uk-UA"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 виведення назовні</a:t>
            </a:r>
            <a:r>
              <a:rPr kumimoji="0" lang="ru-RU"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a:t>
            </a:r>
            <a:r>
              <a:rPr kumimoji="0" lang="ru-RU" sz="2400" b="0" i="0" u="none" strike="noStrike" kern="1200" cap="none" spc="0" normalizeH="0" baseline="0" noProof="0" dirty="0" err="1" smtClean="0">
                <a:ln>
                  <a:noFill/>
                </a:ln>
                <a:solidFill>
                  <a:schemeClr val="tx1"/>
                </a:solidFill>
                <a:effectLst/>
                <a:uLnTx/>
                <a:uFillTx/>
                <a:latin typeface="Comic Sans MS" panose="030F0702030302020204" pitchFamily="66" charset="0"/>
                <a:ea typeface="+mn-ea"/>
                <a:cs typeface="+mn-cs"/>
              </a:rPr>
              <a:t>надлишку</a:t>
            </a:r>
            <a:r>
              <a:rPr kumimoji="0" lang="ru-RU"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води, солей, </a:t>
            </a:r>
            <a:r>
              <a:rPr kumimoji="0" lang="ru-RU" sz="2400" b="0" i="0" u="none" strike="noStrike" kern="1200" cap="none" spc="0" normalizeH="0" baseline="0" noProof="0" dirty="0" err="1" smtClean="0">
                <a:ln>
                  <a:noFill/>
                </a:ln>
                <a:solidFill>
                  <a:schemeClr val="tx1"/>
                </a:solidFill>
                <a:effectLst/>
                <a:uLnTx/>
                <a:uFillTx/>
                <a:latin typeface="Comic Sans MS" panose="030F0702030302020204" pitchFamily="66" charset="0"/>
                <a:ea typeface="+mn-ea"/>
                <a:cs typeface="+mn-cs"/>
              </a:rPr>
              <a:t>вуглекислого</a:t>
            </a:r>
            <a:r>
              <a:rPr kumimoji="0" lang="ru-RU"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газу;</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a:t>
            </a:r>
            <a:r>
              <a:rPr kumimoji="0" lang="ru-RU" sz="2400" b="0" i="0" u="none" strike="noStrike" kern="1200" cap="none" spc="0" normalizeH="0" baseline="0" noProof="0" dirty="0" err="1" smtClean="0">
                <a:ln>
                  <a:noFill/>
                </a:ln>
                <a:solidFill>
                  <a:schemeClr val="tx1"/>
                </a:solidFill>
                <a:effectLst/>
                <a:uLnTx/>
                <a:uFillTx/>
                <a:latin typeface="Comic Sans MS" panose="030F0702030302020204" pitchFamily="66" charset="0"/>
                <a:ea typeface="+mn-ea"/>
                <a:cs typeface="+mn-cs"/>
              </a:rPr>
              <a:t>вигодовування</a:t>
            </a:r>
            <a:r>
              <a:rPr kumimoji="0" lang="ru-RU"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rPr>
              <a:t>    </a:t>
            </a:r>
            <a:r>
              <a:rPr kumimoji="0" lang="ru-RU" sz="2400" b="0" i="0" u="none" strike="noStrike" kern="1200" cap="none" spc="0" normalizeH="0" baseline="0" noProof="0" dirty="0" err="1" smtClean="0">
                <a:ln>
                  <a:noFill/>
                </a:ln>
                <a:solidFill>
                  <a:schemeClr val="tx1"/>
                </a:solidFill>
                <a:effectLst/>
                <a:uLnTx/>
                <a:uFillTx/>
                <a:latin typeface="Comic Sans MS" panose="030F0702030302020204" pitchFamily="66" charset="0"/>
                <a:ea typeface="+mn-ea"/>
                <a:cs typeface="+mn-cs"/>
              </a:rPr>
              <a:t>дитинчат</a:t>
            </a:r>
            <a:endParaRPr kumimoji="0" lang="uk-UA" sz="2400" b="0" i="0" u="none" strike="noStrike" kern="1200" cap="none" spc="0" normalizeH="0" baseline="0" noProof="0" dirty="0" smtClean="0">
              <a:ln>
                <a:noFill/>
              </a:ln>
              <a:solidFill>
                <a:schemeClr val="tx1"/>
              </a:solidFill>
              <a:effectLst/>
              <a:uLnTx/>
              <a:uFillTx/>
              <a:latin typeface="Comic Sans MS" panose="030F0702030302020204"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ru-RU" sz="2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pic>
        <p:nvPicPr>
          <p:cNvPr id="8" name="Рисунок 7" descr="До чого сняться кішки та кошенята: основні тлумачення сонників, особливості  значення для чоловіка і жінки • 7snov.com.ua"/>
          <p:cNvPicPr/>
          <p:nvPr/>
        </p:nvPicPr>
        <p:blipFill>
          <a:blip r:embed="rId4" cstate="print"/>
          <a:srcRect/>
          <a:stretch>
            <a:fillRect/>
          </a:stretch>
        </p:blipFill>
        <p:spPr bwMode="auto">
          <a:xfrm>
            <a:off x="4214810" y="4857760"/>
            <a:ext cx="2143140" cy="1714512"/>
          </a:xfrm>
          <a:prstGeom prst="rect">
            <a:avLst/>
          </a:prstGeom>
          <a:noFill/>
          <a:ln w="9525">
            <a:noFill/>
            <a:miter lim="800000"/>
            <a:headEnd/>
            <a:tailEnd/>
          </a:ln>
        </p:spPr>
      </p:pic>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29520" y="4643446"/>
            <a:ext cx="1543786" cy="1866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71538" y="78256"/>
            <a:ext cx="5630140" cy="1325563"/>
          </a:xfrm>
          <a:noFill/>
          <a:effectLst>
            <a:softEdge rad="127000"/>
          </a:effectLst>
        </p:spPr>
        <p:txBody>
          <a:bodyPr>
            <a:normAutofit/>
          </a:bodyPr>
          <a:lstStyle/>
          <a:p>
            <a:pPr algn="ctr"/>
            <a:r>
              <a:rPr lang="uk-UA" b="1" dirty="0" smtClean="0">
                <a:solidFill>
                  <a:schemeClr val="accent2">
                    <a:lumMod val="50000"/>
                  </a:schemeClr>
                </a:solidFill>
                <a:latin typeface="Arial" pitchFamily="34" charset="0"/>
                <a:cs typeface="Arial" pitchFamily="34" charset="0"/>
              </a:rPr>
              <a:t>Функції покривів:</a:t>
            </a:r>
            <a:endParaRPr lang="ru-RU" b="1" dirty="0">
              <a:solidFill>
                <a:schemeClr val="accent2">
                  <a:lumMod val="50000"/>
                </a:schemeClr>
              </a:solidFill>
              <a:latin typeface="Arial" pitchFamily="34" charset="0"/>
              <a:cs typeface="Arial" pitchFamily="34" charset="0"/>
            </a:endParaRPr>
          </a:p>
        </p:txBody>
      </p:sp>
      <p:sp>
        <p:nvSpPr>
          <p:cNvPr id="3" name="Объект 2"/>
          <p:cNvSpPr>
            <a:spLocks noGrp="1"/>
          </p:cNvSpPr>
          <p:nvPr>
            <p:ph idx="1"/>
          </p:nvPr>
        </p:nvSpPr>
        <p:spPr>
          <a:xfrm>
            <a:off x="357158" y="1071546"/>
            <a:ext cx="3643338" cy="1715434"/>
          </a:xfrm>
        </p:spPr>
        <p:txBody>
          <a:bodyPr>
            <a:noAutofit/>
          </a:bodyPr>
          <a:lstStyle/>
          <a:p>
            <a:pPr>
              <a:buNone/>
            </a:pPr>
            <a:endParaRPr lang="uk-UA" sz="2400" b="1" dirty="0" smtClean="0">
              <a:latin typeface="Comic Sans MS" panose="030F0702030302020204" pitchFamily="66" charset="0"/>
            </a:endParaRPr>
          </a:p>
          <a:p>
            <a:r>
              <a:rPr lang="uk-UA" sz="4000" b="1" dirty="0" smtClean="0">
                <a:latin typeface="Comic Sans MS" panose="030F0702030302020204" pitchFamily="66" charset="0"/>
              </a:rPr>
              <a:t>регуляторна</a:t>
            </a:r>
            <a:r>
              <a:rPr lang="uk-UA" sz="2400" dirty="0" smtClean="0">
                <a:latin typeface="Comic Sans MS" panose="030F0702030302020204" pitchFamily="66" charset="0"/>
              </a:rPr>
              <a:t> – регуляція  температурного і водного балансів організму</a:t>
            </a:r>
            <a:endParaRPr lang="ru-RU" sz="2400" dirty="0" smtClean="0">
              <a:latin typeface="Comic Sans MS" panose="030F0702030302020204" pitchFamily="66" charset="0"/>
            </a:endParaRPr>
          </a:p>
          <a:p>
            <a:endParaRPr lang="ru-RU" sz="2400" dirty="0">
              <a:latin typeface="Comic Sans MS" panose="030F0702030302020204" pitchFamily="66" charset="0"/>
            </a:endParaRPr>
          </a:p>
        </p:txBody>
      </p:sp>
      <p:pic>
        <p:nvPicPr>
          <p:cNvPr id="8" name="Рисунок 7"/>
          <p:cNvPicPr>
            <a:picLocks noChangeAspect="1"/>
          </p:cNvPicPr>
          <p:nvPr/>
        </p:nvPicPr>
        <p:blipFill>
          <a:blip r:embed="rId3" cstate="print"/>
          <a:stretch>
            <a:fillRect/>
          </a:stretch>
        </p:blipFill>
        <p:spPr>
          <a:xfrm>
            <a:off x="214282" y="3857628"/>
            <a:ext cx="3419055" cy="2500330"/>
          </a:xfrm>
          <a:prstGeom prst="rect">
            <a:avLst/>
          </a:prstGeom>
          <a:effectLst>
            <a:softEdge rad="127000"/>
          </a:effectLst>
        </p:spPr>
      </p:pic>
      <p:sp>
        <p:nvSpPr>
          <p:cNvPr id="6" name="Объект 2"/>
          <p:cNvSpPr txBox="1">
            <a:spLocks/>
          </p:cNvSpPr>
          <p:nvPr/>
        </p:nvSpPr>
        <p:spPr>
          <a:xfrm>
            <a:off x="4929190" y="1285860"/>
            <a:ext cx="3385297" cy="171543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ru-RU" sz="4000" b="1"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секреторна</a:t>
            </a:r>
            <a:r>
              <a:rPr kumimoji="0" lang="ru-RU" sz="4000" b="0" i="0" u="none" strike="noStrike" kern="1200" cap="none" spc="0" normalizeH="0" baseline="0" noProof="0" smtClean="0">
                <a:ln>
                  <a:noFill/>
                </a:ln>
                <a:solidFill>
                  <a:schemeClr val="tx1"/>
                </a:solidFill>
                <a:effectLst/>
                <a:uLnTx/>
                <a:uFillTx/>
                <a:latin typeface="+mn-lt"/>
                <a:ea typeface="+mn-ea"/>
                <a:cs typeface="+mn-cs"/>
              </a:rPr>
              <a:t> </a:t>
            </a:r>
            <a:r>
              <a:rPr kumimoji="0" lang="ru-RU"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 вид</a:t>
            </a:r>
            <a:r>
              <a:rPr kumimoji="0" lang="uk-UA"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ілення біологічно активних речовин.</a:t>
            </a:r>
            <a:endParaRPr kumimoji="0" lang="ru-RU"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ru-RU" sz="2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86314" y="3071810"/>
            <a:ext cx="2483660" cy="2071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78256"/>
            <a:ext cx="5630140" cy="1325563"/>
          </a:xfrm>
          <a:noFill/>
          <a:effectLst>
            <a:softEdge rad="127000"/>
          </a:effectLst>
        </p:spPr>
        <p:txBody>
          <a:bodyPr>
            <a:normAutofit/>
          </a:bodyPr>
          <a:lstStyle/>
          <a:p>
            <a:pPr algn="ctr"/>
            <a:r>
              <a:rPr lang="uk-UA" b="1" dirty="0" smtClean="0">
                <a:solidFill>
                  <a:schemeClr val="accent2">
                    <a:lumMod val="50000"/>
                  </a:schemeClr>
                </a:solidFill>
                <a:latin typeface="Arial" pitchFamily="34" charset="0"/>
                <a:cs typeface="Arial" pitchFamily="34" charset="0"/>
              </a:rPr>
              <a:t>Функції покривів:</a:t>
            </a:r>
            <a:endParaRPr lang="ru-RU" b="1" dirty="0">
              <a:solidFill>
                <a:schemeClr val="accent2">
                  <a:lumMod val="50000"/>
                </a:schemeClr>
              </a:solidFill>
              <a:latin typeface="Arial" pitchFamily="34" charset="0"/>
              <a:cs typeface="Arial" pitchFamily="34" charset="0"/>
            </a:endParaRPr>
          </a:p>
        </p:txBody>
      </p:sp>
      <p:sp>
        <p:nvSpPr>
          <p:cNvPr id="3" name="Объект 2"/>
          <p:cNvSpPr>
            <a:spLocks noGrp="1"/>
          </p:cNvSpPr>
          <p:nvPr>
            <p:ph idx="1"/>
          </p:nvPr>
        </p:nvSpPr>
        <p:spPr>
          <a:xfrm>
            <a:off x="285720" y="1714488"/>
            <a:ext cx="3571900" cy="1715434"/>
          </a:xfrm>
        </p:spPr>
        <p:txBody>
          <a:bodyPr>
            <a:noAutofit/>
          </a:bodyPr>
          <a:lstStyle/>
          <a:p>
            <a:r>
              <a:rPr lang="uk-UA" sz="4000" b="1" dirty="0" smtClean="0">
                <a:latin typeface="Comic Sans MS" panose="030F0702030302020204" pitchFamily="66" charset="0"/>
              </a:rPr>
              <a:t>рецепторна</a:t>
            </a:r>
            <a:r>
              <a:rPr lang="uk-UA" sz="4000" dirty="0" smtClean="0">
                <a:latin typeface="Comic Sans MS" panose="030F0702030302020204" pitchFamily="66" charset="0"/>
              </a:rPr>
              <a:t> </a:t>
            </a:r>
            <a:r>
              <a:rPr lang="uk-UA" sz="2400" dirty="0" smtClean="0">
                <a:latin typeface="Comic Sans MS" panose="030F0702030302020204" pitchFamily="66" charset="0"/>
              </a:rPr>
              <a:t>– сприйняття подразнень від середовища</a:t>
            </a:r>
            <a:endParaRPr lang="ru-RU" sz="2400" dirty="0" smtClean="0">
              <a:latin typeface="Comic Sans MS" panose="030F0702030302020204" pitchFamily="66" charset="0"/>
            </a:endParaRPr>
          </a:p>
          <a:p>
            <a:endParaRPr lang="ru-RU" sz="2400" dirty="0">
              <a:latin typeface="Comic Sans MS" panose="030F0702030302020204" pitchFamily="66" charset="0"/>
            </a:endParaRPr>
          </a:p>
        </p:txBody>
      </p:sp>
      <p:sp>
        <p:nvSpPr>
          <p:cNvPr id="1026" name="AutoShape 2" descr="Бічна лінія –... - Житомирський рибоохоронний патруль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028" name="Picture 4" descr="Таємниці підводного царства | Газета &quot;Уют&quot;"/>
          <p:cNvPicPr>
            <a:picLocks noChangeAspect="1" noChangeArrowheads="1"/>
          </p:cNvPicPr>
          <p:nvPr/>
        </p:nvPicPr>
        <p:blipFill>
          <a:blip r:embed="rId2"/>
          <a:srcRect/>
          <a:stretch>
            <a:fillRect/>
          </a:stretch>
        </p:blipFill>
        <p:spPr bwMode="auto">
          <a:xfrm>
            <a:off x="199953" y="4143380"/>
            <a:ext cx="2942357" cy="1714512"/>
          </a:xfrm>
          <a:prstGeom prst="rect">
            <a:avLst/>
          </a:prstGeom>
          <a:noFill/>
        </p:spPr>
      </p:pic>
      <p:sp>
        <p:nvSpPr>
          <p:cNvPr id="6" name="Объект 2"/>
          <p:cNvSpPr txBox="1">
            <a:spLocks/>
          </p:cNvSpPr>
          <p:nvPr/>
        </p:nvSpPr>
        <p:spPr>
          <a:xfrm>
            <a:off x="5072066" y="1214422"/>
            <a:ext cx="3385297" cy="171543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uk-UA" sz="4000" b="1"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запасаюча</a:t>
            </a:r>
            <a:r>
              <a:rPr kumimoji="0" lang="uk-UA"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rPr>
              <a:t> – відкладення поживних речовин</a:t>
            </a:r>
            <a:endParaRPr kumimoji="0" lang="ru-RU" sz="2400" b="0" i="0" u="none" strike="noStrike" kern="1200" cap="none" spc="0" normalizeH="0" baseline="0" noProof="0" smtClean="0">
              <a:ln>
                <a:noFill/>
              </a:ln>
              <a:solidFill>
                <a:schemeClr val="tx1"/>
              </a:solidFill>
              <a:effectLst/>
              <a:uLnTx/>
              <a:uFillTx/>
              <a:latin typeface="Comic Sans MS" panose="030F0702030302020204"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ru-RU" sz="2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73521" y="2714620"/>
            <a:ext cx="3073183" cy="2286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8016" y="4714884"/>
            <a:ext cx="1714512" cy="1630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0"/>
            <a:ext cx="5630140" cy="1325563"/>
          </a:xfrm>
          <a:noFill/>
          <a:effectLst>
            <a:softEdge rad="127000"/>
          </a:effectLst>
        </p:spPr>
        <p:txBody>
          <a:bodyPr>
            <a:normAutofit/>
          </a:bodyPr>
          <a:lstStyle/>
          <a:p>
            <a:r>
              <a:rPr lang="uk-UA" b="1" dirty="0" smtClean="0">
                <a:solidFill>
                  <a:schemeClr val="accent2">
                    <a:lumMod val="50000"/>
                  </a:schemeClr>
                </a:solidFill>
                <a:latin typeface="Arial" pitchFamily="34" charset="0"/>
                <a:cs typeface="Arial" pitchFamily="34" charset="0"/>
              </a:rPr>
              <a:t>Функції покривів:</a:t>
            </a:r>
            <a:endParaRPr lang="ru-RU" b="1" dirty="0">
              <a:solidFill>
                <a:schemeClr val="accent2">
                  <a:lumMod val="50000"/>
                </a:schemeClr>
              </a:solidFill>
              <a:latin typeface="Arial" pitchFamily="34" charset="0"/>
              <a:cs typeface="Arial" pitchFamily="34" charset="0"/>
            </a:endParaRPr>
          </a:p>
        </p:txBody>
      </p:sp>
      <p:sp>
        <p:nvSpPr>
          <p:cNvPr id="1026" name="AutoShape 2" descr="Бічна лінія –... - Житомирський рибоохоронний патруль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7" name="Рисунок 6" descr="C:\Users\Тетяна\Desktop\1о.png"/>
          <p:cNvPicPr/>
          <p:nvPr/>
        </p:nvPicPr>
        <p:blipFill>
          <a:blip r:embed="rId2" cstate="print"/>
          <a:srcRect/>
          <a:stretch>
            <a:fillRect/>
          </a:stretch>
        </p:blipFill>
        <p:spPr bwMode="auto">
          <a:xfrm>
            <a:off x="1000100" y="1214422"/>
            <a:ext cx="7215238" cy="4000528"/>
          </a:xfrm>
          <a:prstGeom prst="rect">
            <a:avLst/>
          </a:prstGeom>
          <a:solidFill>
            <a:schemeClr val="bg2"/>
          </a:solidFill>
          <a:ln w="9525">
            <a:noFill/>
            <a:miter lim="800000"/>
            <a:headEnd/>
            <a:tailEnd/>
          </a:ln>
        </p:spPr>
      </p:pic>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dirty="0" smtClean="0">
                <a:solidFill>
                  <a:schemeClr val="accent2">
                    <a:lumMod val="50000"/>
                  </a:schemeClr>
                </a:solidFill>
              </a:rPr>
              <a:t>Вправа «ЛОГІКОН»</a:t>
            </a:r>
            <a:r>
              <a:rPr lang="uk-UA" dirty="0" smtClean="0"/>
              <a:t/>
            </a:r>
            <a:br>
              <a:rPr lang="uk-UA" dirty="0" smtClean="0"/>
            </a:br>
            <a:endParaRPr lang="uk-UA" dirty="0"/>
          </a:p>
        </p:txBody>
      </p:sp>
      <p:graphicFrame>
        <p:nvGraphicFramePr>
          <p:cNvPr id="4" name="Таблиця 3"/>
          <p:cNvGraphicFramePr>
            <a:graphicFrameLocks noGrp="1"/>
          </p:cNvGraphicFramePr>
          <p:nvPr/>
        </p:nvGraphicFramePr>
        <p:xfrm>
          <a:off x="285720" y="1357298"/>
          <a:ext cx="8644000" cy="4089107"/>
        </p:xfrm>
        <a:graphic>
          <a:graphicData uri="http://schemas.openxmlformats.org/drawingml/2006/table">
            <a:tbl>
              <a:tblPr/>
              <a:tblGrid>
                <a:gridCol w="1179870"/>
                <a:gridCol w="1249024"/>
                <a:gridCol w="1214446"/>
                <a:gridCol w="1191442"/>
                <a:gridCol w="1199583"/>
                <a:gridCol w="1421379"/>
                <a:gridCol w="1188256"/>
              </a:tblGrid>
              <a:tr h="928694">
                <a:tc>
                  <a:txBody>
                    <a:bodyPr/>
                    <a:lstStyle/>
                    <a:p>
                      <a:pPr algn="ct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1</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100" b="1" dirty="0" smtClean="0">
                        <a:solidFill>
                          <a:srgbClr val="000000"/>
                        </a:solidFill>
                        <a:latin typeface="Times New Roman"/>
                        <a:ea typeface="Times New Roman"/>
                        <a:cs typeface="Times New Roman"/>
                      </a:endParaRPr>
                    </a:p>
                    <a:p>
                      <a:pPr algn="ctr" fontAlgn="base">
                        <a:spcAft>
                          <a:spcPts val="0"/>
                        </a:spcAft>
                      </a:pPr>
                      <a:r>
                        <a:rPr lang="uk-UA" sz="1100" b="1" dirty="0" smtClean="0">
                          <a:solidFill>
                            <a:srgbClr val="000000"/>
                          </a:solidFill>
                          <a:latin typeface="Times New Roman"/>
                          <a:ea typeface="Times New Roman"/>
                          <a:cs typeface="Times New Roman"/>
                        </a:rPr>
                        <a:t>ДВОСТУЛКОВІ МОЛЮСКИ</a:t>
                      </a:r>
                      <a:endParaRPr lang="uk-UA" sz="1100" b="1"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4</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100" b="1" dirty="0" smtClean="0">
                        <a:solidFill>
                          <a:srgbClr val="000000"/>
                        </a:solidFill>
                        <a:latin typeface="Times New Roman"/>
                        <a:ea typeface="Times New Roman"/>
                        <a:cs typeface="Times New Roman"/>
                      </a:endParaRPr>
                    </a:p>
                    <a:p>
                      <a:pPr algn="ctr" fontAlgn="base">
                        <a:spcAft>
                          <a:spcPts val="0"/>
                        </a:spcAft>
                      </a:pPr>
                      <a:r>
                        <a:rPr lang="uk-UA" sz="1100" b="1" dirty="0" smtClean="0">
                          <a:solidFill>
                            <a:srgbClr val="000000"/>
                          </a:solidFill>
                          <a:latin typeface="Times New Roman"/>
                          <a:ea typeface="Times New Roman"/>
                          <a:cs typeface="Times New Roman"/>
                        </a:rPr>
                        <a:t>АМФІБІЇ</a:t>
                      </a: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100" b="1" dirty="0" smtClean="0">
                        <a:solidFill>
                          <a:srgbClr val="000000"/>
                        </a:solidFill>
                        <a:latin typeface="Times New Roman"/>
                        <a:ea typeface="Times New Roman"/>
                        <a:cs typeface="Times New Roman"/>
                      </a:endParaRPr>
                    </a:p>
                    <a:p>
                      <a:pPr algn="ctr" fontAlgn="base">
                        <a:spcAft>
                          <a:spcPts val="0"/>
                        </a:spcAft>
                      </a:pPr>
                      <a:r>
                        <a:rPr lang="uk-UA" sz="1100" b="1" dirty="0" smtClean="0">
                          <a:solidFill>
                            <a:srgbClr val="000000"/>
                          </a:solidFill>
                          <a:latin typeface="Times New Roman"/>
                          <a:ea typeface="Times New Roman"/>
                          <a:cs typeface="Times New Roman"/>
                        </a:rPr>
                        <a:t>РЕПТИЛІЇ</a:t>
                      </a:r>
                      <a:r>
                        <a:rPr lang="uk-UA" sz="1100" dirty="0" smtClean="0">
                          <a:solidFill>
                            <a:srgbClr val="000000"/>
                          </a:solidFill>
                          <a:latin typeface="Times New Roman"/>
                          <a:ea typeface="Times New Roman"/>
                          <a:cs typeface="Times New Roman"/>
                        </a:rPr>
                        <a:t> </a:t>
                      </a:r>
                      <a:endParaRPr lang="uk-UA" sz="11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7</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100" dirty="0" smtClean="0">
                        <a:solidFill>
                          <a:srgbClr val="000000"/>
                        </a:solidFill>
                        <a:latin typeface="Times New Roman"/>
                        <a:ea typeface="Times New Roman"/>
                        <a:cs typeface="Times New Roman"/>
                      </a:endParaRPr>
                    </a:p>
                    <a:p>
                      <a:pPr algn="ctr" fontAlgn="base">
                        <a:spcAft>
                          <a:spcPts val="0"/>
                        </a:spcAft>
                      </a:pPr>
                      <a:r>
                        <a:rPr lang="uk-UA" sz="1100" b="1" dirty="0" smtClean="0">
                          <a:solidFill>
                            <a:srgbClr val="000000"/>
                          </a:solidFill>
                          <a:latin typeface="Times New Roman"/>
                          <a:ea typeface="Times New Roman"/>
                          <a:cs typeface="Times New Roman"/>
                        </a:rPr>
                        <a:t>ССАВЦІ</a:t>
                      </a: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4380">
                <a:tc>
                  <a:txBody>
                    <a:bodyPr/>
                    <a:lstStyle/>
                    <a:p>
                      <a:pPr fontAlgn="base">
                        <a:spcAft>
                          <a:spcPts val="0"/>
                        </a:spcAft>
                      </a:pPr>
                      <a:r>
                        <a:rPr lang="uk-UA" sz="1600" dirty="0">
                          <a:solidFill>
                            <a:srgbClr val="000000"/>
                          </a:solidFill>
                          <a:latin typeface="Times New Roman"/>
                          <a:ea typeface="Times New Roman"/>
                          <a:cs typeface="Times New Roman"/>
                        </a:rPr>
                        <a:t>Зовнішній </a:t>
                      </a:r>
                      <a:endParaRPr lang="uk-UA" sz="1600" dirty="0" smtClean="0">
                        <a:solidFill>
                          <a:srgbClr val="000000"/>
                        </a:solidFill>
                        <a:latin typeface="Times New Roman"/>
                        <a:ea typeface="Times New Roman"/>
                        <a:cs typeface="Times New Roman"/>
                      </a:endParaRPr>
                    </a:p>
                    <a:p>
                      <a:pPr fontAlgn="base">
                        <a:spcAft>
                          <a:spcPts val="0"/>
                        </a:spcAft>
                      </a:pPr>
                      <a:r>
                        <a:rPr lang="uk-UA" sz="1600" dirty="0" smtClean="0">
                          <a:solidFill>
                            <a:srgbClr val="000000"/>
                          </a:solidFill>
                          <a:latin typeface="Times New Roman"/>
                          <a:ea typeface="Times New Roman"/>
                          <a:cs typeface="Times New Roman"/>
                        </a:rPr>
                        <a:t>скелет</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2</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smtClean="0">
                          <a:solidFill>
                            <a:srgbClr val="000000"/>
                          </a:solidFill>
                          <a:latin typeface="Times New Roman"/>
                          <a:ea typeface="Times New Roman"/>
                          <a:cs typeface="Times New Roman"/>
                        </a:rPr>
                        <a:t>Внутрішній</a:t>
                      </a:r>
                    </a:p>
                    <a:p>
                      <a:pPr fontAlgn="base">
                        <a:spcAft>
                          <a:spcPts val="0"/>
                        </a:spcAft>
                      </a:pPr>
                      <a:r>
                        <a:rPr lang="uk-UA" sz="1600" dirty="0" smtClean="0">
                          <a:solidFill>
                            <a:srgbClr val="000000"/>
                          </a:solidFill>
                          <a:latin typeface="Times New Roman"/>
                          <a:ea typeface="Times New Roman"/>
                          <a:cs typeface="Times New Roman"/>
                        </a:rPr>
                        <a:t>скелет </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latin typeface="Times New Roman"/>
                        <a:ea typeface="Times New Roman"/>
                        <a:cs typeface="Times New Roman"/>
                      </a:endParaRPr>
                    </a:p>
                    <a:p>
                      <a:pPr algn="ctr" fontAlgn="base">
                        <a:spcAft>
                          <a:spcPts val="0"/>
                        </a:spcAft>
                      </a:pPr>
                      <a:r>
                        <a:rPr lang="uk-UA" sz="1600" dirty="0" smtClean="0">
                          <a:latin typeface="Times New Roman"/>
                          <a:ea typeface="Times New Roman"/>
                          <a:cs typeface="Times New Roman"/>
                        </a:rPr>
                        <a:t>5</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smtClean="0">
                          <a:solidFill>
                            <a:srgbClr val="000000"/>
                          </a:solidFill>
                          <a:latin typeface="Times New Roman"/>
                          <a:ea typeface="Times New Roman"/>
                          <a:cs typeface="Times New Roman"/>
                        </a:rPr>
                        <a:t>Внутрішній</a:t>
                      </a:r>
                    </a:p>
                    <a:p>
                      <a:pPr fontAlgn="base">
                        <a:spcAft>
                          <a:spcPts val="0"/>
                        </a:spcAft>
                      </a:pPr>
                      <a:r>
                        <a:rPr lang="uk-UA" sz="1600" dirty="0" smtClean="0">
                          <a:solidFill>
                            <a:srgbClr val="000000"/>
                          </a:solidFill>
                          <a:latin typeface="Times New Roman"/>
                          <a:ea typeface="Times New Roman"/>
                          <a:cs typeface="Times New Roman"/>
                        </a:rPr>
                        <a:t>скелет </a:t>
                      </a:r>
                      <a:endParaRPr lang="uk-UA" sz="1600" dirty="0" smtClean="0">
                        <a:latin typeface="Times New Roman"/>
                        <a:ea typeface="Times New Roman"/>
                        <a:cs typeface="Times New Roman"/>
                      </a:endParaRPr>
                    </a:p>
                    <a:p>
                      <a:pPr fontAlgn="base">
                        <a:spcAft>
                          <a:spcPts val="0"/>
                        </a:spcAft>
                      </a:pP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8</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smtClean="0">
                          <a:solidFill>
                            <a:srgbClr val="000000"/>
                          </a:solidFill>
                          <a:latin typeface="Times New Roman"/>
                          <a:ea typeface="Times New Roman"/>
                          <a:cs typeface="Times New Roman"/>
                        </a:rPr>
                        <a:t>Внутрішній</a:t>
                      </a:r>
                    </a:p>
                    <a:p>
                      <a:pPr fontAlgn="base">
                        <a:spcAft>
                          <a:spcPts val="0"/>
                        </a:spcAft>
                      </a:pPr>
                      <a:r>
                        <a:rPr lang="uk-UA" sz="1600" dirty="0" smtClean="0">
                          <a:solidFill>
                            <a:srgbClr val="000000"/>
                          </a:solidFill>
                          <a:latin typeface="Times New Roman"/>
                          <a:ea typeface="Times New Roman"/>
                          <a:cs typeface="Times New Roman"/>
                        </a:rPr>
                        <a:t>скелет </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4380">
                <a:tc>
                  <a:txBody>
                    <a:bodyPr/>
                    <a:lstStyle/>
                    <a:p>
                      <a:pPr fontAlgn="base">
                        <a:spcAft>
                          <a:spcPts val="0"/>
                        </a:spcAft>
                      </a:pPr>
                      <a:r>
                        <a:rPr lang="uk-UA" sz="1600">
                          <a:solidFill>
                            <a:srgbClr val="000000"/>
                          </a:solidFill>
                          <a:latin typeface="Times New Roman"/>
                          <a:ea typeface="Times New Roman"/>
                          <a:cs typeface="Times New Roman"/>
                        </a:rPr>
                        <a:t>Хітинова кутикула</a:t>
                      </a:r>
                      <a:endParaRPr lang="uk-UA" sz="160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smtClean="0">
                          <a:solidFill>
                            <a:srgbClr val="000000"/>
                          </a:solidFill>
                          <a:latin typeface="Times New Roman"/>
                          <a:ea typeface="Times New Roman"/>
                          <a:cs typeface="Times New Roman"/>
                        </a:rPr>
                        <a:t>Вапняковий</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a:solidFill>
                            <a:srgbClr val="000000"/>
                          </a:solidFill>
                          <a:latin typeface="Times New Roman"/>
                          <a:ea typeface="Times New Roman"/>
                          <a:cs typeface="Times New Roman"/>
                        </a:rPr>
                        <a:t>Кістковий </a:t>
                      </a:r>
                      <a:r>
                        <a:rPr lang="uk-UA" sz="1600" dirty="0" smtClean="0">
                          <a:solidFill>
                            <a:srgbClr val="000000"/>
                          </a:solidFill>
                          <a:latin typeface="Times New Roman"/>
                          <a:ea typeface="Times New Roman"/>
                          <a:cs typeface="Times New Roman"/>
                        </a:rPr>
                        <a:t>і </a:t>
                      </a:r>
                    </a:p>
                    <a:p>
                      <a:pPr fontAlgn="base">
                        <a:spcAft>
                          <a:spcPts val="0"/>
                        </a:spcAft>
                      </a:pPr>
                      <a:r>
                        <a:rPr lang="uk-UA" sz="1600" dirty="0" smtClean="0">
                          <a:solidFill>
                            <a:srgbClr val="000000"/>
                          </a:solidFill>
                          <a:latin typeface="Times New Roman"/>
                          <a:ea typeface="Times New Roman"/>
                          <a:cs typeface="Times New Roman"/>
                        </a:rPr>
                        <a:t>хрящовий</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smtClean="0">
                          <a:solidFill>
                            <a:srgbClr val="000000"/>
                          </a:solidFill>
                          <a:latin typeface="Times New Roman"/>
                          <a:ea typeface="Times New Roman"/>
                          <a:cs typeface="Times New Roman"/>
                        </a:rPr>
                        <a:t>Хрящовий</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6</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a:solidFill>
                            <a:srgbClr val="000000"/>
                          </a:solidFill>
                          <a:latin typeface="Times New Roman"/>
                          <a:ea typeface="Times New Roman"/>
                          <a:cs typeface="Times New Roman"/>
                        </a:rPr>
                        <a:t>Кістковий </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9</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13">
                <a:tc>
                  <a:txBody>
                    <a:bodyPr/>
                    <a:lstStyle/>
                    <a:p>
                      <a:pPr fontAlgn="base">
                        <a:spcAft>
                          <a:spcPts val="0"/>
                        </a:spcAft>
                      </a:pPr>
                      <a:r>
                        <a:rPr lang="uk-UA" sz="1600" dirty="0">
                          <a:solidFill>
                            <a:srgbClr val="000000"/>
                          </a:solidFill>
                          <a:latin typeface="Times New Roman"/>
                          <a:ea typeface="Times New Roman"/>
                          <a:cs typeface="Times New Roman"/>
                        </a:rPr>
                        <a:t>Панцир </a:t>
                      </a:r>
                      <a:r>
                        <a:rPr lang="uk-UA" sz="1600" dirty="0" smtClean="0">
                          <a:solidFill>
                            <a:srgbClr val="000000"/>
                          </a:solidFill>
                          <a:latin typeface="Times New Roman"/>
                          <a:ea typeface="Times New Roman"/>
                          <a:cs typeface="Times New Roman"/>
                        </a:rPr>
                        <a:t> </a:t>
                      </a:r>
                      <a:r>
                        <a:rPr lang="uk-UA" sz="1600" dirty="0" err="1" smtClean="0">
                          <a:solidFill>
                            <a:srgbClr val="000000"/>
                          </a:solidFill>
                          <a:latin typeface="Times New Roman"/>
                          <a:ea typeface="Times New Roman"/>
                          <a:cs typeface="Times New Roman"/>
                        </a:rPr>
                        <a:t>за-</a:t>
                      </a:r>
                      <a:endParaRPr lang="uk-UA" sz="1600" dirty="0" smtClean="0">
                        <a:solidFill>
                          <a:srgbClr val="000000"/>
                        </a:solidFill>
                        <a:latin typeface="Times New Roman"/>
                        <a:ea typeface="Times New Roman"/>
                        <a:cs typeface="Times New Roman"/>
                      </a:endParaRPr>
                    </a:p>
                    <a:p>
                      <a:pPr fontAlgn="base">
                        <a:spcAft>
                          <a:spcPts val="0"/>
                        </a:spcAft>
                      </a:pPr>
                      <a:r>
                        <a:rPr lang="uk-UA" sz="1600" dirty="0" err="1" smtClean="0">
                          <a:solidFill>
                            <a:srgbClr val="000000"/>
                          </a:solidFill>
                          <a:latin typeface="Times New Roman"/>
                          <a:ea typeface="Times New Roman"/>
                          <a:cs typeface="Times New Roman"/>
                        </a:rPr>
                        <a:t>кінчується</a:t>
                      </a:r>
                      <a:endParaRPr lang="uk-UA" sz="1600" dirty="0" smtClean="0">
                        <a:solidFill>
                          <a:srgbClr val="000000"/>
                        </a:solidFill>
                        <a:latin typeface="Times New Roman"/>
                        <a:ea typeface="Times New Roman"/>
                        <a:cs typeface="Times New Roman"/>
                      </a:endParaRPr>
                    </a:p>
                    <a:p>
                      <a:pPr fontAlgn="base">
                        <a:spcAft>
                          <a:spcPts val="0"/>
                        </a:spcAft>
                      </a:pPr>
                      <a:r>
                        <a:rPr lang="uk-UA" sz="1600" dirty="0" smtClean="0">
                          <a:solidFill>
                            <a:srgbClr val="000000"/>
                          </a:solidFill>
                          <a:latin typeface="Times New Roman"/>
                          <a:ea typeface="Times New Roman"/>
                          <a:cs typeface="Times New Roman"/>
                        </a:rPr>
                        <a:t>хвостовим</a:t>
                      </a:r>
                    </a:p>
                    <a:p>
                      <a:pPr fontAlgn="base">
                        <a:spcAft>
                          <a:spcPts val="0"/>
                        </a:spcAft>
                      </a:pPr>
                      <a:r>
                        <a:rPr lang="uk-UA" sz="1600" dirty="0" smtClean="0">
                          <a:solidFill>
                            <a:srgbClr val="000000"/>
                          </a:solidFill>
                          <a:latin typeface="Times New Roman"/>
                          <a:ea typeface="Times New Roman"/>
                          <a:cs typeface="Times New Roman"/>
                        </a:rPr>
                        <a:t>плавцем</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spcAft>
                          <a:spcPts val="0"/>
                        </a:spcAft>
                      </a:pPr>
                      <a:endParaRPr lang="uk-UA" sz="1600" dirty="0" smtClean="0">
                        <a:latin typeface="Times New Roman"/>
                        <a:ea typeface="Times New Roman"/>
                        <a:cs typeface="Times New Roman"/>
                      </a:endParaRPr>
                    </a:p>
                    <a:p>
                      <a:pPr algn="ctr" fontAlgn="base">
                        <a:spcAft>
                          <a:spcPts val="0"/>
                        </a:spcAft>
                      </a:pPr>
                      <a:r>
                        <a:rPr lang="uk-UA" sz="1600" dirty="0" smtClean="0">
                          <a:latin typeface="Times New Roman"/>
                          <a:ea typeface="Times New Roman"/>
                          <a:cs typeface="Times New Roman"/>
                        </a:rPr>
                        <a:t>3</a:t>
                      </a: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dirty="0">
                          <a:solidFill>
                            <a:srgbClr val="000000"/>
                          </a:solidFill>
                          <a:latin typeface="Times New Roman"/>
                          <a:ea typeface="Times New Roman"/>
                          <a:cs typeface="Times New Roman"/>
                        </a:rPr>
                        <a:t>Череп, хребет, скелет плавців</a:t>
                      </a:r>
                      <a:endParaRPr lang="uk-UA" sz="1600" dirty="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uk-UA" sz="1600" dirty="0" smtClean="0">
                          <a:solidFill>
                            <a:srgbClr val="000000"/>
                          </a:solidFill>
                          <a:latin typeface="Times New Roman"/>
                          <a:ea typeface="Times New Roman"/>
                          <a:cs typeface="Times New Roman"/>
                        </a:rPr>
                        <a:t>Череп, хребет, скелет</a:t>
                      </a:r>
                    </a:p>
                    <a:p>
                      <a:pPr marL="0" marR="0" indent="0" algn="l" defTabSz="914400" rtl="0" eaLnBrk="1" fontAlgn="base" latinLnBrk="0" hangingPunct="1">
                        <a:lnSpc>
                          <a:spcPct val="100000"/>
                        </a:lnSpc>
                        <a:spcBef>
                          <a:spcPts val="0"/>
                        </a:spcBef>
                        <a:spcAft>
                          <a:spcPts val="0"/>
                        </a:spcAft>
                        <a:buClrTx/>
                        <a:buSzTx/>
                        <a:buFontTx/>
                        <a:buNone/>
                        <a:tabLst/>
                        <a:defRPr/>
                      </a:pPr>
                      <a:r>
                        <a:rPr lang="uk-UA" sz="1600" dirty="0" smtClean="0">
                          <a:solidFill>
                            <a:srgbClr val="000000"/>
                          </a:solidFill>
                          <a:latin typeface="Times New Roman"/>
                          <a:ea typeface="Times New Roman"/>
                          <a:cs typeface="Times New Roman"/>
                        </a:rPr>
                        <a:t>кінцівок</a:t>
                      </a:r>
                      <a:endParaRPr lang="uk-UA" sz="1600" dirty="0" smtClean="0">
                        <a:latin typeface="Times New Roman"/>
                        <a:ea typeface="Times New Roman"/>
                        <a:cs typeface="Times New Roman"/>
                      </a:endParaRPr>
                    </a:p>
                    <a:p>
                      <a:pPr fontAlgn="base">
                        <a:spcAft>
                          <a:spcPts val="0"/>
                        </a:spcAft>
                      </a:pP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a:solidFill>
                            <a:srgbClr val="000000"/>
                          </a:solidFill>
                          <a:latin typeface="Times New Roman"/>
                          <a:ea typeface="Times New Roman"/>
                          <a:cs typeface="Times New Roman"/>
                        </a:rPr>
                        <a:t>Череп, хребет, грудна клітка, 2 пари кінцівок</a:t>
                      </a:r>
                      <a:endParaRPr lang="uk-UA" sz="160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r>
                        <a:rPr lang="uk-UA" sz="1600">
                          <a:solidFill>
                            <a:srgbClr val="000000"/>
                          </a:solidFill>
                          <a:latin typeface="Times New Roman"/>
                          <a:ea typeface="Times New Roman"/>
                          <a:cs typeface="Times New Roman"/>
                        </a:rPr>
                        <a:t>Череп, хребет, грудна клітка, 2 пари кінцівок, кіль і цівка</a:t>
                      </a:r>
                      <a:endParaRPr lang="uk-UA" sz="1600">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spcAft>
                          <a:spcPts val="0"/>
                        </a:spcAft>
                      </a:pPr>
                      <a:endParaRPr lang="uk-UA" sz="1600" dirty="0" smtClean="0">
                        <a:solidFill>
                          <a:srgbClr val="000000"/>
                        </a:solidFill>
                        <a:latin typeface="Times New Roman"/>
                        <a:ea typeface="Times New Roman"/>
                        <a:cs typeface="Times New Roman"/>
                      </a:endParaRPr>
                    </a:p>
                    <a:p>
                      <a:pPr algn="ctr" fontAlgn="base">
                        <a:spcAft>
                          <a:spcPts val="0"/>
                        </a:spcAft>
                      </a:pPr>
                      <a:r>
                        <a:rPr lang="uk-UA" sz="1600" dirty="0" smtClean="0">
                          <a:solidFill>
                            <a:srgbClr val="000000"/>
                          </a:solidFill>
                          <a:latin typeface="Times New Roman"/>
                          <a:ea typeface="Times New Roman"/>
                          <a:cs typeface="Times New Roman"/>
                        </a:rPr>
                        <a:t>10</a:t>
                      </a:r>
                      <a:endParaRPr lang="uk-UA" sz="1600" dirty="0">
                        <a:solidFill>
                          <a:srgbClr val="000000"/>
                        </a:solidFill>
                        <a:latin typeface="Times New Roman"/>
                        <a:ea typeface="Times New Roman"/>
                        <a:cs typeface="Times New Roman"/>
                      </a:endParaRPr>
                    </a:p>
                  </a:txBody>
                  <a:tcPr marL="63870" marR="63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Від норки до шуби: процес виробництва натурального хутра | Співчуття у  фермерстві"/>
          <p:cNvPicPr/>
          <p:nvPr/>
        </p:nvPicPr>
        <p:blipFill>
          <a:blip r:embed="rId2"/>
          <a:srcRect/>
          <a:stretch>
            <a:fillRect/>
          </a:stretch>
        </p:blipFill>
        <p:spPr bwMode="auto">
          <a:xfrm>
            <a:off x="142844" y="3429000"/>
            <a:ext cx="3038475" cy="1350434"/>
          </a:xfrm>
          <a:prstGeom prst="rect">
            <a:avLst/>
          </a:prstGeom>
          <a:noFill/>
          <a:ln w="9525">
            <a:noFill/>
            <a:miter lim="800000"/>
            <a:headEnd/>
            <a:tailEnd/>
          </a:ln>
        </p:spPr>
      </p:pic>
      <p:pic>
        <p:nvPicPr>
          <p:cNvPr id="8" name="Рисунок 7" descr="Декілька міфів про натуральне хутро або чому варто перестати носити шубу –  Українці Сьогодні"/>
          <p:cNvPicPr/>
          <p:nvPr/>
        </p:nvPicPr>
        <p:blipFill>
          <a:blip r:embed="rId3"/>
          <a:srcRect/>
          <a:stretch>
            <a:fillRect/>
          </a:stretch>
        </p:blipFill>
        <p:spPr bwMode="auto">
          <a:xfrm>
            <a:off x="428596" y="1643050"/>
            <a:ext cx="2562225" cy="1562957"/>
          </a:xfrm>
          <a:prstGeom prst="rect">
            <a:avLst/>
          </a:prstGeom>
          <a:noFill/>
          <a:ln w="9525">
            <a:noFill/>
            <a:miter lim="800000"/>
            <a:headEnd/>
            <a:tailEnd/>
          </a:ln>
        </p:spPr>
      </p:pic>
      <p:pic>
        <p:nvPicPr>
          <p:cNvPr id="6" name="Рисунок 5" descr="Чому хутро – криваве жлобство | Українська правда _Життя"/>
          <p:cNvPicPr/>
          <p:nvPr/>
        </p:nvPicPr>
        <p:blipFill>
          <a:blip r:embed="rId4" cstate="print"/>
          <a:srcRect/>
          <a:stretch>
            <a:fillRect/>
          </a:stretch>
        </p:blipFill>
        <p:spPr bwMode="auto">
          <a:xfrm>
            <a:off x="6357950" y="1357298"/>
            <a:ext cx="2514600" cy="1668628"/>
          </a:xfrm>
          <a:prstGeom prst="rect">
            <a:avLst/>
          </a:prstGeom>
          <a:noFill/>
          <a:ln w="9525">
            <a:noFill/>
            <a:miter lim="800000"/>
            <a:headEnd/>
            <a:tailEnd/>
          </a:ln>
        </p:spPr>
      </p:pic>
      <p:sp>
        <p:nvSpPr>
          <p:cNvPr id="2" name="Заголовок 1"/>
          <p:cNvSpPr>
            <a:spLocks noGrp="1"/>
          </p:cNvSpPr>
          <p:nvPr>
            <p:ph type="title"/>
          </p:nvPr>
        </p:nvSpPr>
        <p:spPr>
          <a:xfrm>
            <a:off x="500034" y="0"/>
            <a:ext cx="8215370" cy="1325563"/>
          </a:xfrm>
          <a:noFill/>
          <a:effectLst>
            <a:softEdge rad="127000"/>
          </a:effectLst>
        </p:spPr>
        <p:txBody>
          <a:bodyPr>
            <a:noAutofit/>
          </a:bodyPr>
          <a:lstStyle/>
          <a:p>
            <a:r>
              <a:rPr lang="uk-UA" b="1" dirty="0" smtClean="0">
                <a:solidFill>
                  <a:schemeClr val="accent2">
                    <a:lumMod val="50000"/>
                  </a:schemeClr>
                </a:solidFill>
                <a:latin typeface="Arial" pitchFamily="34" charset="0"/>
                <a:cs typeface="Arial" pitchFamily="34" charset="0"/>
              </a:rPr>
              <a:t>ЗАЛИШ ХУТРО ТВАРИНАМ</a:t>
            </a:r>
            <a:endParaRPr lang="ru-RU" b="1" dirty="0">
              <a:solidFill>
                <a:schemeClr val="accent2">
                  <a:lumMod val="50000"/>
                </a:schemeClr>
              </a:solidFill>
              <a:latin typeface="Arial" pitchFamily="34" charset="0"/>
              <a:cs typeface="Arial" pitchFamily="34" charset="0"/>
            </a:endParaRPr>
          </a:p>
        </p:txBody>
      </p:sp>
      <p:sp>
        <p:nvSpPr>
          <p:cNvPr id="1026" name="AutoShape 2" descr="Бічна лінія –... - Житомирський рибоохоронний патруль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5" name="Рисунок 4" descr="Захист слабких – справа сильних: аналізуємо причини мітингів зоозахисників  — Укрaїнa — tsn.ua"/>
          <p:cNvPicPr/>
          <p:nvPr/>
        </p:nvPicPr>
        <p:blipFill>
          <a:blip r:embed="rId5"/>
          <a:srcRect t="17966"/>
          <a:stretch>
            <a:fillRect/>
          </a:stretch>
        </p:blipFill>
        <p:spPr bwMode="auto">
          <a:xfrm>
            <a:off x="2428860" y="1071546"/>
            <a:ext cx="4114520" cy="4000528"/>
          </a:xfrm>
          <a:prstGeom prst="rect">
            <a:avLst/>
          </a:prstGeom>
          <a:noFill/>
          <a:ln w="9525">
            <a:noFill/>
            <a:miter lim="800000"/>
            <a:headEnd/>
            <a:tailEnd/>
          </a:ln>
        </p:spPr>
      </p:pic>
      <p:pic>
        <p:nvPicPr>
          <p:cNvPr id="9" name="Рисунок 8" descr="Скільки тварин щороку вбивають заради хутра в Україні: жахливі цифри |  Новини Закарпаття - pershij.com.ua"/>
          <p:cNvPicPr/>
          <p:nvPr/>
        </p:nvPicPr>
        <p:blipFill>
          <a:blip r:embed="rId6" cstate="print"/>
          <a:srcRect/>
          <a:stretch>
            <a:fillRect/>
          </a:stretch>
        </p:blipFill>
        <p:spPr bwMode="auto">
          <a:xfrm>
            <a:off x="3786182" y="5143512"/>
            <a:ext cx="2286000" cy="1524000"/>
          </a:xfrm>
          <a:prstGeom prst="rect">
            <a:avLst/>
          </a:prstGeom>
          <a:noFill/>
          <a:ln w="9525">
            <a:noFill/>
            <a:miter lim="800000"/>
            <a:headEnd/>
            <a:tailEnd/>
          </a:ln>
        </p:spPr>
      </p:pic>
      <p:pic>
        <p:nvPicPr>
          <p:cNvPr id="11" name="Рисунок 10" descr="Хутрові ферми в Україні: чи може у нас повторитися данський колапс? |  Рубрика"/>
          <p:cNvPicPr/>
          <p:nvPr/>
        </p:nvPicPr>
        <p:blipFill>
          <a:blip r:embed="rId7"/>
          <a:srcRect/>
          <a:stretch>
            <a:fillRect/>
          </a:stretch>
        </p:blipFill>
        <p:spPr bwMode="auto">
          <a:xfrm>
            <a:off x="6786578" y="3357562"/>
            <a:ext cx="2221367" cy="1285884"/>
          </a:xfrm>
          <a:prstGeom prst="rect">
            <a:avLst/>
          </a:prstGeom>
          <a:noFill/>
          <a:ln w="9525">
            <a:noFill/>
            <a:miter lim="800000"/>
            <a:headEnd/>
            <a:tailEnd/>
          </a:ln>
        </p:spPr>
      </p:pic>
      <p:pic>
        <p:nvPicPr>
          <p:cNvPr id="13" name="Рисунок 12" descr="Лисуня ꑭ (@OksuMeD) / Twitter"/>
          <p:cNvPicPr/>
          <p:nvPr/>
        </p:nvPicPr>
        <p:blipFill>
          <a:blip r:embed="rId8"/>
          <a:srcRect/>
          <a:stretch>
            <a:fillRect/>
          </a:stretch>
        </p:blipFill>
        <p:spPr bwMode="auto">
          <a:xfrm>
            <a:off x="1000100" y="4857760"/>
            <a:ext cx="1824036" cy="1824060"/>
          </a:xfrm>
          <a:prstGeom prst="rect">
            <a:avLst/>
          </a:prstGeom>
          <a:noFill/>
          <a:ln w="9525">
            <a:noFill/>
            <a:miter lim="800000"/>
            <a:headEnd/>
            <a:tailEnd/>
          </a:ln>
        </p:spPr>
      </p:pic>
      <p:pic>
        <p:nvPicPr>
          <p:cNvPr id="12" name="Рисунок 11" descr="Коала, Дикі Тварини, Тварини - macbook картинка на робочий стіл, |  Безкоштовні ТОП обої"/>
          <p:cNvPicPr/>
          <p:nvPr/>
        </p:nvPicPr>
        <p:blipFill>
          <a:blip r:embed="rId9" cstate="print"/>
          <a:srcRect/>
          <a:stretch>
            <a:fillRect/>
          </a:stretch>
        </p:blipFill>
        <p:spPr bwMode="auto">
          <a:xfrm>
            <a:off x="6215074" y="4786322"/>
            <a:ext cx="2563090" cy="1762125"/>
          </a:xfrm>
          <a:prstGeom prst="rect">
            <a:avLst/>
          </a:prstGeom>
          <a:noFill/>
          <a:ln w="9525">
            <a:noFill/>
            <a:miter lim="800000"/>
            <a:headEnd/>
            <a:tailEnd/>
          </a:ln>
        </p:spPr>
      </p:pic>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1" name="Рисунок 38" descr="со"/>
          <p:cNvPicPr>
            <a:picLocks noChangeAspect="1" noChangeArrowheads="1"/>
          </p:cNvPicPr>
          <p:nvPr/>
        </p:nvPicPr>
        <p:blipFill>
          <a:blip r:embed="rId2" cstate="print"/>
          <a:srcRect/>
          <a:stretch>
            <a:fillRect/>
          </a:stretch>
        </p:blipFill>
        <p:spPr bwMode="auto">
          <a:xfrm>
            <a:off x="7429520" y="2500306"/>
            <a:ext cx="1565616" cy="1143008"/>
          </a:xfrm>
          <a:prstGeom prst="rect">
            <a:avLst/>
          </a:prstGeom>
          <a:noFill/>
        </p:spPr>
      </p:pic>
      <p:sp>
        <p:nvSpPr>
          <p:cNvPr id="2" name="Заголовок 1"/>
          <p:cNvSpPr>
            <a:spLocks noGrp="1"/>
          </p:cNvSpPr>
          <p:nvPr>
            <p:ph type="title"/>
          </p:nvPr>
        </p:nvSpPr>
        <p:spPr>
          <a:xfrm>
            <a:off x="0" y="-142900"/>
            <a:ext cx="9144000" cy="1143000"/>
          </a:xfrm>
        </p:spPr>
        <p:txBody>
          <a:bodyPr>
            <a:normAutofit/>
          </a:bodyPr>
          <a:lstStyle/>
          <a:p>
            <a:r>
              <a:rPr lang="uk-UA" sz="3200" b="1" dirty="0" smtClean="0">
                <a:solidFill>
                  <a:schemeClr val="accent2">
                    <a:lumMod val="50000"/>
                  </a:schemeClr>
                </a:solidFill>
              </a:rPr>
              <a:t>З’ЄДНАТИ КАРТИНКУ З ОПИСОМ ЇЇ ПОКРИВІВ</a:t>
            </a:r>
            <a:endParaRPr lang="uk-UA" sz="3200" dirty="0">
              <a:solidFill>
                <a:schemeClr val="accent2">
                  <a:lumMod val="50000"/>
                </a:schemeClr>
              </a:solidFill>
            </a:endParaRPr>
          </a:p>
        </p:txBody>
      </p:sp>
      <p:pic>
        <p:nvPicPr>
          <p:cNvPr id="88073" name="Рисунок 11" descr="Похожее изображение"/>
          <p:cNvPicPr>
            <a:picLocks noChangeAspect="1" noChangeArrowheads="1"/>
          </p:cNvPicPr>
          <p:nvPr/>
        </p:nvPicPr>
        <p:blipFill>
          <a:blip r:embed="rId3"/>
          <a:srcRect/>
          <a:stretch>
            <a:fillRect/>
          </a:stretch>
        </p:blipFill>
        <p:spPr bwMode="auto">
          <a:xfrm>
            <a:off x="7286644" y="4143380"/>
            <a:ext cx="1515861" cy="1143008"/>
          </a:xfrm>
          <a:prstGeom prst="rect">
            <a:avLst/>
          </a:prstGeom>
          <a:noFill/>
        </p:spPr>
      </p:pic>
      <p:pic>
        <p:nvPicPr>
          <p:cNvPr id="88072" name="Рисунок 14" descr="Похожее изображение"/>
          <p:cNvPicPr>
            <a:picLocks noChangeAspect="1" noChangeArrowheads="1"/>
          </p:cNvPicPr>
          <p:nvPr/>
        </p:nvPicPr>
        <p:blipFill>
          <a:blip r:embed="rId4"/>
          <a:srcRect/>
          <a:stretch>
            <a:fillRect/>
          </a:stretch>
        </p:blipFill>
        <p:spPr bwMode="auto">
          <a:xfrm>
            <a:off x="7215205" y="785794"/>
            <a:ext cx="1794067" cy="1214446"/>
          </a:xfrm>
          <a:prstGeom prst="rect">
            <a:avLst/>
          </a:prstGeom>
          <a:noFill/>
        </p:spPr>
      </p:pic>
      <p:pic>
        <p:nvPicPr>
          <p:cNvPr id="88070" name="Рисунок 20" descr="Картинки по запросу моллюски"/>
          <p:cNvPicPr>
            <a:picLocks noChangeAspect="1" noChangeArrowheads="1"/>
          </p:cNvPicPr>
          <p:nvPr/>
        </p:nvPicPr>
        <p:blipFill>
          <a:blip r:embed="rId5" cstate="print"/>
          <a:srcRect/>
          <a:stretch>
            <a:fillRect/>
          </a:stretch>
        </p:blipFill>
        <p:spPr bwMode="auto">
          <a:xfrm>
            <a:off x="6572263" y="5500702"/>
            <a:ext cx="1978819" cy="1071570"/>
          </a:xfrm>
          <a:prstGeom prst="rect">
            <a:avLst/>
          </a:prstGeom>
          <a:noFill/>
        </p:spPr>
      </p:pic>
      <p:pic>
        <p:nvPicPr>
          <p:cNvPr id="88069" name="Рисунок 23" descr="Картинки по запросу риба"/>
          <p:cNvPicPr>
            <a:picLocks noChangeAspect="1" noChangeArrowheads="1"/>
          </p:cNvPicPr>
          <p:nvPr/>
        </p:nvPicPr>
        <p:blipFill>
          <a:blip r:embed="rId6" cstate="print"/>
          <a:srcRect/>
          <a:stretch>
            <a:fillRect/>
          </a:stretch>
        </p:blipFill>
        <p:spPr bwMode="auto">
          <a:xfrm>
            <a:off x="142845" y="2428868"/>
            <a:ext cx="1503156" cy="1000132"/>
          </a:xfrm>
          <a:prstGeom prst="rect">
            <a:avLst/>
          </a:prstGeom>
          <a:noFill/>
        </p:spPr>
      </p:pic>
      <p:pic>
        <p:nvPicPr>
          <p:cNvPr id="88068" name="Рисунок 39" descr="Похожее изображение"/>
          <p:cNvPicPr>
            <a:picLocks noChangeAspect="1" noChangeArrowheads="1"/>
          </p:cNvPicPr>
          <p:nvPr/>
        </p:nvPicPr>
        <p:blipFill>
          <a:blip r:embed="rId7"/>
          <a:srcRect/>
          <a:stretch>
            <a:fillRect/>
          </a:stretch>
        </p:blipFill>
        <p:spPr bwMode="auto">
          <a:xfrm>
            <a:off x="357158" y="3929066"/>
            <a:ext cx="1702974" cy="1307560"/>
          </a:xfrm>
          <a:prstGeom prst="rect">
            <a:avLst/>
          </a:prstGeom>
          <a:noFill/>
        </p:spPr>
      </p:pic>
      <p:pic>
        <p:nvPicPr>
          <p:cNvPr id="88067" name="Рисунок 35" descr="Картинки по запросу вовк"/>
          <p:cNvPicPr>
            <a:picLocks noChangeAspect="1" noChangeArrowheads="1"/>
          </p:cNvPicPr>
          <p:nvPr/>
        </p:nvPicPr>
        <p:blipFill>
          <a:blip r:embed="rId8" cstate="print"/>
          <a:srcRect/>
          <a:stretch>
            <a:fillRect/>
          </a:stretch>
        </p:blipFill>
        <p:spPr bwMode="auto">
          <a:xfrm>
            <a:off x="3643306" y="5429264"/>
            <a:ext cx="2143140" cy="1285884"/>
          </a:xfrm>
          <a:prstGeom prst="rect">
            <a:avLst/>
          </a:prstGeom>
          <a:noFill/>
        </p:spPr>
      </p:pic>
      <p:pic>
        <p:nvPicPr>
          <p:cNvPr id="88066" name="Picture 2" descr="Домашні ящірки в інтернет-магазині ЗооВет Джунглі"/>
          <p:cNvPicPr>
            <a:picLocks noChangeAspect="1" noChangeArrowheads="1"/>
          </p:cNvPicPr>
          <p:nvPr/>
        </p:nvPicPr>
        <p:blipFill>
          <a:blip r:embed="rId9"/>
          <a:srcRect/>
          <a:stretch>
            <a:fillRect/>
          </a:stretch>
        </p:blipFill>
        <p:spPr bwMode="auto">
          <a:xfrm>
            <a:off x="857224" y="5429264"/>
            <a:ext cx="1643075" cy="1166053"/>
          </a:xfrm>
          <a:prstGeom prst="rect">
            <a:avLst/>
          </a:prstGeom>
          <a:noFill/>
        </p:spPr>
      </p:pic>
      <p:pic>
        <p:nvPicPr>
          <p:cNvPr id="88065" name="Picture 1" descr="Зимуючі птахи України. Цікаві факти про зимніх птахів, фото зимуючих птахів  в Україні"/>
          <p:cNvPicPr>
            <a:picLocks noChangeAspect="1" noChangeArrowheads="1"/>
          </p:cNvPicPr>
          <p:nvPr/>
        </p:nvPicPr>
        <p:blipFill>
          <a:blip r:embed="rId10" cstate="print"/>
          <a:srcRect/>
          <a:stretch>
            <a:fillRect/>
          </a:stretch>
        </p:blipFill>
        <p:spPr bwMode="auto">
          <a:xfrm>
            <a:off x="187087" y="785794"/>
            <a:ext cx="1877683" cy="1285884"/>
          </a:xfrm>
          <a:prstGeom prst="rect">
            <a:avLst/>
          </a:prstGeom>
          <a:noFill/>
        </p:spPr>
      </p:pic>
      <p:graphicFrame>
        <p:nvGraphicFramePr>
          <p:cNvPr id="19" name="Таблиця 18"/>
          <p:cNvGraphicFramePr>
            <a:graphicFrameLocks noGrp="1"/>
          </p:cNvGraphicFramePr>
          <p:nvPr/>
        </p:nvGraphicFramePr>
        <p:xfrm>
          <a:off x="2143108" y="1214422"/>
          <a:ext cx="5000658" cy="4008988"/>
        </p:xfrm>
        <a:graphic>
          <a:graphicData uri="http://schemas.openxmlformats.org/drawingml/2006/table">
            <a:tbl>
              <a:tblPr/>
              <a:tblGrid>
                <a:gridCol w="1666886"/>
                <a:gridCol w="1666886"/>
                <a:gridCol w="1666886"/>
              </a:tblGrid>
              <a:tr h="1309170">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uk-UA" sz="1600" b="1" i="1" dirty="0">
                          <a:solidFill>
                            <a:srgbClr val="4C216D"/>
                          </a:solidFill>
                          <a:latin typeface="Times New Roman"/>
                          <a:ea typeface="Times New Roman"/>
                          <a:cs typeface="Times New Roman"/>
                        </a:rPr>
                        <a:t>Шкіра вкрита шерстю, має залози різного призначення</a:t>
                      </a:r>
                      <a:endParaRPr lang="uk-UA" sz="1600" dirty="0">
                        <a:latin typeface="Times New Roman"/>
                        <a:ea typeface="MS Mincho"/>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uk-UA" sz="1600" b="1" i="1" dirty="0">
                          <a:solidFill>
                            <a:srgbClr val="4C216D"/>
                          </a:solidFill>
                          <a:latin typeface="Times New Roman"/>
                          <a:ea typeface="Times New Roman"/>
                          <a:cs typeface="Times New Roman"/>
                        </a:rPr>
                        <a:t>Шкіра суха, тонка, вкрита пір’ям</a:t>
                      </a:r>
                      <a:endParaRPr lang="uk-UA" sz="1600" dirty="0">
                        <a:latin typeface="Times New Roman"/>
                        <a:ea typeface="MS Mincho"/>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ru-RU" sz="1600" b="1" i="1" dirty="0" err="1">
                          <a:solidFill>
                            <a:srgbClr val="4C216D"/>
                          </a:solidFill>
                          <a:latin typeface="Times New Roman"/>
                          <a:ea typeface="Times New Roman"/>
                          <a:cs typeface="Times New Roman"/>
                        </a:rPr>
                        <a:t>Шкіра</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волога</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вкрита</a:t>
                      </a:r>
                      <a:r>
                        <a:rPr lang="ru-RU" sz="1600" b="1" i="1" dirty="0">
                          <a:solidFill>
                            <a:srgbClr val="4C216D"/>
                          </a:solidFill>
                          <a:latin typeface="Times New Roman"/>
                          <a:ea typeface="Times New Roman"/>
                          <a:cs typeface="Times New Roman"/>
                        </a:rPr>
                        <a:t> шаром </a:t>
                      </a:r>
                      <a:r>
                        <a:rPr lang="ru-RU" sz="1600" b="1" i="1" dirty="0" err="1">
                          <a:solidFill>
                            <a:srgbClr val="4C216D"/>
                          </a:solidFill>
                          <a:latin typeface="Times New Roman"/>
                          <a:ea typeface="Times New Roman"/>
                          <a:cs typeface="Times New Roman"/>
                        </a:rPr>
                        <a:t>слизу</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є</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мантія</a:t>
                      </a:r>
                      <a:r>
                        <a:rPr lang="ru-RU" sz="1600" b="1" i="1" dirty="0">
                          <a:solidFill>
                            <a:srgbClr val="4C216D"/>
                          </a:solidFill>
                          <a:latin typeface="Times New Roman"/>
                          <a:ea typeface="Times New Roman"/>
                          <a:cs typeface="Times New Roman"/>
                        </a:rPr>
                        <a:t>, черепашка</a:t>
                      </a:r>
                      <a:endParaRPr lang="uk-UA" sz="1600" dirty="0">
                        <a:latin typeface="Times New Roman"/>
                        <a:ea typeface="Times New Roman"/>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r>
              <a:tr h="1240266">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uk-UA" sz="1600" b="1" i="1" dirty="0">
                          <a:solidFill>
                            <a:srgbClr val="4C216D"/>
                          </a:solidFill>
                          <a:latin typeface="Times New Roman"/>
                          <a:ea typeface="Times New Roman"/>
                          <a:cs typeface="Times New Roman"/>
                        </a:rPr>
                        <a:t>Шкіра вкрита лускою, є слизові залози</a:t>
                      </a:r>
                      <a:endParaRPr lang="uk-UA" sz="1600" dirty="0">
                        <a:latin typeface="Times New Roman"/>
                        <a:ea typeface="MS Mincho"/>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uk-UA" sz="1600" b="1" i="1" dirty="0">
                          <a:solidFill>
                            <a:srgbClr val="4C216D"/>
                          </a:solidFill>
                          <a:latin typeface="Times New Roman"/>
                          <a:ea typeface="Times New Roman"/>
                          <a:cs typeface="Times New Roman"/>
                        </a:rPr>
                        <a:t>Гола шкіра з залозами, є додатковим органом дихання</a:t>
                      </a:r>
                      <a:endParaRPr lang="uk-UA" sz="1600" dirty="0">
                        <a:latin typeface="Times New Roman"/>
                        <a:ea typeface="MS Mincho"/>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ru-RU" sz="1600" b="1" i="1" dirty="0">
                          <a:solidFill>
                            <a:srgbClr val="4C216D"/>
                          </a:solidFill>
                          <a:latin typeface="Times New Roman"/>
                          <a:ea typeface="Times New Roman"/>
                          <a:cs typeface="Times New Roman"/>
                        </a:rPr>
                        <a:t>Суха </a:t>
                      </a:r>
                      <a:r>
                        <a:rPr lang="ru-RU" sz="1600" b="1" i="1" dirty="0" err="1">
                          <a:solidFill>
                            <a:srgbClr val="4C216D"/>
                          </a:solidFill>
                          <a:latin typeface="Times New Roman"/>
                          <a:ea typeface="Times New Roman"/>
                          <a:cs typeface="Times New Roman"/>
                        </a:rPr>
                        <a:t>шкіра</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вкрита</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роговими</a:t>
                      </a:r>
                      <a:r>
                        <a:rPr lang="ru-RU" sz="1600" b="1" i="1" dirty="0">
                          <a:solidFill>
                            <a:srgbClr val="4C216D"/>
                          </a:solidFill>
                          <a:latin typeface="Times New Roman"/>
                          <a:ea typeface="Times New Roman"/>
                          <a:cs typeface="Times New Roman"/>
                        </a:rPr>
                        <a:t> </a:t>
                      </a:r>
                      <a:r>
                        <a:rPr lang="ru-RU" sz="1600" b="1" i="1" dirty="0" err="1">
                          <a:solidFill>
                            <a:srgbClr val="4C216D"/>
                          </a:solidFill>
                          <a:latin typeface="Times New Roman"/>
                          <a:ea typeface="Times New Roman"/>
                          <a:cs typeface="Times New Roman"/>
                        </a:rPr>
                        <a:t>лусками</a:t>
                      </a:r>
                      <a:r>
                        <a:rPr lang="ru-RU" sz="1600" b="1" i="1" dirty="0">
                          <a:solidFill>
                            <a:srgbClr val="4C216D"/>
                          </a:solidFill>
                          <a:latin typeface="Times New Roman"/>
                          <a:ea typeface="Times New Roman"/>
                          <a:cs typeface="Times New Roman"/>
                        </a:rPr>
                        <a:t> та щитками</a:t>
                      </a:r>
                      <a:endParaRPr lang="uk-UA" sz="1600" dirty="0">
                        <a:latin typeface="Times New Roman"/>
                        <a:ea typeface="Times New Roman"/>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r>
              <a:tr h="1236778">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uk-UA" sz="1600" b="1" i="1" dirty="0">
                          <a:solidFill>
                            <a:srgbClr val="4C216D"/>
                          </a:solidFill>
                          <a:latin typeface="Times New Roman"/>
                          <a:ea typeface="Times New Roman"/>
                          <a:cs typeface="Times New Roman"/>
                        </a:rPr>
                        <a:t>Кутикула у складі шкірно-м’язового мішка</a:t>
                      </a:r>
                      <a:endParaRPr lang="uk-UA" sz="1600" dirty="0">
                        <a:latin typeface="Times New Roman"/>
                        <a:ea typeface="MS Mincho"/>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c>
                  <a:txBody>
                    <a:bodyPr/>
                    <a:lstStyle/>
                    <a:p>
                      <a:pPr algn="ctr">
                        <a:spcAft>
                          <a:spcPts val="0"/>
                        </a:spcAft>
                      </a:pPr>
                      <a:endParaRPr lang="uk-UA" sz="1600" dirty="0">
                        <a:latin typeface="Times New Roman"/>
                        <a:ea typeface="Times New Roman"/>
                        <a:cs typeface="Times New Roman"/>
                      </a:endParaRPr>
                    </a:p>
                    <a:p>
                      <a:pPr algn="ctr">
                        <a:spcAft>
                          <a:spcPts val="0"/>
                        </a:spcAft>
                      </a:pPr>
                      <a:r>
                        <a:rPr lang="uk-UA" sz="1600" b="1" i="1" dirty="0">
                          <a:solidFill>
                            <a:srgbClr val="4C216D"/>
                          </a:solidFill>
                          <a:latin typeface="Times New Roman"/>
                          <a:ea typeface="Times New Roman"/>
                          <a:cs typeface="Times New Roman"/>
                        </a:rPr>
                        <a:t>Хітинова кутикула, зміцнена вапном</a:t>
                      </a:r>
                      <a:endParaRPr lang="uk-UA" sz="1600" dirty="0">
                        <a:latin typeface="Times New Roman"/>
                        <a:ea typeface="MS Mincho"/>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c>
                  <a:txBody>
                    <a:bodyPr/>
                    <a:lstStyle/>
                    <a:p>
                      <a:pPr>
                        <a:spcAft>
                          <a:spcPts val="0"/>
                        </a:spcAft>
                      </a:pPr>
                      <a:r>
                        <a:rPr lang="en-US" sz="1600" i="1" dirty="0">
                          <a:solidFill>
                            <a:srgbClr val="4C216D"/>
                          </a:solidFill>
                          <a:latin typeface="Times New Roman"/>
                          <a:ea typeface="Times New Roman"/>
                          <a:cs typeface="Times New Roman"/>
                        </a:rPr>
                        <a:t>  </a:t>
                      </a:r>
                      <a:endParaRPr lang="uk-UA" sz="1600" dirty="0">
                        <a:latin typeface="Times New Roman"/>
                        <a:ea typeface="Times New Roman"/>
                        <a:cs typeface="Times New Roman"/>
                      </a:endParaRPr>
                    </a:p>
                    <a:p>
                      <a:pPr algn="ctr">
                        <a:spcAft>
                          <a:spcPts val="0"/>
                        </a:spcAft>
                      </a:pPr>
                      <a:r>
                        <a:rPr lang="ru-RU" sz="1600" b="1" i="1" dirty="0" err="1">
                          <a:solidFill>
                            <a:srgbClr val="4C216D"/>
                          </a:solidFill>
                          <a:latin typeface="Times New Roman"/>
                          <a:ea typeface="Times New Roman"/>
                          <a:cs typeface="Times New Roman"/>
                        </a:rPr>
                        <a:t>Хітинова</a:t>
                      </a:r>
                      <a:r>
                        <a:rPr lang="ru-RU" sz="1600" b="1" i="1" dirty="0">
                          <a:solidFill>
                            <a:srgbClr val="4C216D"/>
                          </a:solidFill>
                          <a:latin typeface="Times New Roman"/>
                          <a:ea typeface="Times New Roman"/>
                          <a:cs typeface="Times New Roman"/>
                        </a:rPr>
                        <a:t> кутикула, </a:t>
                      </a:r>
                      <a:r>
                        <a:rPr lang="ru-RU" sz="1600" b="1" i="1" dirty="0" err="1">
                          <a:solidFill>
                            <a:srgbClr val="4C216D"/>
                          </a:solidFill>
                          <a:latin typeface="Times New Roman"/>
                          <a:ea typeface="Times New Roman"/>
                          <a:cs typeface="Times New Roman"/>
                        </a:rPr>
                        <a:t>вкрита</a:t>
                      </a:r>
                      <a:r>
                        <a:rPr lang="ru-RU" sz="1600" b="1" i="1" dirty="0">
                          <a:solidFill>
                            <a:srgbClr val="4C216D"/>
                          </a:solidFill>
                          <a:latin typeface="Times New Roman"/>
                          <a:ea typeface="Times New Roman"/>
                          <a:cs typeface="Times New Roman"/>
                        </a:rPr>
                        <a:t> восковою </a:t>
                      </a:r>
                      <a:r>
                        <a:rPr lang="ru-RU" sz="1600" b="1" i="1" dirty="0" err="1">
                          <a:solidFill>
                            <a:srgbClr val="4C216D"/>
                          </a:solidFill>
                          <a:latin typeface="Times New Roman"/>
                          <a:ea typeface="Times New Roman"/>
                          <a:cs typeface="Times New Roman"/>
                        </a:rPr>
                        <a:t>плівкою</a:t>
                      </a:r>
                      <a:endParaRPr lang="uk-UA" sz="1600" dirty="0">
                        <a:latin typeface="Times New Roman"/>
                        <a:ea typeface="Times New Roman"/>
                        <a:cs typeface="Times New Roman"/>
                      </a:endParaRPr>
                    </a:p>
                  </a:txBody>
                  <a:tcPr marL="54946" marR="54946" marT="0" marB="0">
                    <a:lnL w="57150" cap="flat" cmpd="dbl" algn="ctr">
                      <a:solidFill>
                        <a:srgbClr val="008000"/>
                      </a:solidFill>
                      <a:prstDash val="solid"/>
                      <a:round/>
                      <a:headEnd type="none" w="med" len="med"/>
                      <a:tailEnd type="none" w="med" len="med"/>
                    </a:lnL>
                    <a:lnR w="57150" cap="flat" cmpd="dbl" algn="ctr">
                      <a:solidFill>
                        <a:srgbClr val="008000"/>
                      </a:solidFill>
                      <a:prstDash val="solid"/>
                      <a:round/>
                      <a:headEnd type="none" w="med" len="med"/>
                      <a:tailEnd type="none" w="med" len="med"/>
                    </a:lnR>
                    <a:lnT w="57150" cap="flat" cmpd="dbl" algn="ctr">
                      <a:solidFill>
                        <a:srgbClr val="008000"/>
                      </a:solidFill>
                      <a:prstDash val="solid"/>
                      <a:round/>
                      <a:headEnd type="none" w="med" len="med"/>
                      <a:tailEnd type="none" w="med" len="med"/>
                    </a:lnT>
                    <a:lnB w="57150" cap="flat" cmpd="dbl" algn="ctr">
                      <a:solidFill>
                        <a:srgbClr val="008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357158" y="-214338"/>
            <a:ext cx="8215371"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3200" b="1" i="0"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ru-RU" sz="4000" b="1" i="0"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Лабораторне</a:t>
            </a:r>
            <a:r>
              <a:rPr kumimoji="0" lang="ru-RU" sz="4000" b="1" i="0"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a:t>
            </a:r>
            <a:r>
              <a:rPr kumimoji="0" lang="ru-RU" sz="4000" b="1" i="0"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дослідження</a:t>
            </a:r>
            <a:r>
              <a:rPr kumimoji="0" lang="ru-RU" b="0" i="0" strike="noStrike" cap="none" normalizeH="0" baseline="0" dirty="0" smtClean="0">
                <a:ln>
                  <a:noFill/>
                </a:ln>
                <a:solidFill>
                  <a:srgbClr val="008080"/>
                </a:solidFill>
                <a:effectLst/>
                <a:latin typeface="Times New Roman" pitchFamily="18" charset="0"/>
                <a:ea typeface="Times New Roman" pitchFamily="18" charset="0"/>
                <a:cs typeface="Times New Roman" pitchFamily="18" charset="0"/>
              </a:rPr>
              <a:t/>
            </a:r>
            <a:br>
              <a:rPr kumimoji="0" lang="ru-RU" b="0" i="0" strike="noStrike" cap="none" normalizeH="0" baseline="0" dirty="0" smtClean="0">
                <a:ln>
                  <a:noFill/>
                </a:ln>
                <a:solidFill>
                  <a:srgbClr val="008080"/>
                </a:solidFill>
                <a:effectLst/>
                <a:latin typeface="Times New Roman" pitchFamily="18" charset="0"/>
                <a:ea typeface="Times New Roman" pitchFamily="18" charset="0"/>
                <a:cs typeface="Times New Roman" pitchFamily="18" charset="0"/>
              </a:rPr>
            </a:br>
            <a:r>
              <a:rPr kumimoji="0" lang="ru-RU" sz="2400" b="1"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Мета:</a:t>
            </a:r>
            <a: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ru-RU" sz="2400" b="0" i="0" strike="noStrike" cap="none" normalizeH="0" baseline="0" dirty="0" err="1"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розглянути</a:t>
            </a:r>
            <a: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ru-RU" sz="2400" b="0" i="0" strike="noStrike" cap="none" normalizeH="0" baseline="0" dirty="0" err="1"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вивчити</a:t>
            </a:r>
            <a: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та </a:t>
            </a:r>
            <a:r>
              <a:rPr kumimoji="0" lang="ru-RU" sz="2400" b="0" i="0" strike="noStrike" cap="none" normalizeH="0" baseline="0" dirty="0" err="1"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порівняти</a:t>
            </a:r>
            <a: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покриви </a:t>
            </a:r>
            <a:r>
              <a:rPr kumimoji="0" lang="ru-RU" sz="2400" b="0" i="0" strike="noStrike" cap="none" normalizeH="0" baseline="0" dirty="0" err="1"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тварин</a:t>
            </a:r>
            <a: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a:t>
            </a:r>
            <a:b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br>
            <a: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r>
            <a:br>
              <a:rPr kumimoji="0" lang="ru-RU" sz="2400" b="0" i="0"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br>
            <a:endParaRPr kumimoji="0" lang="ru-RU" sz="2400" b="0" i="0"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pic>
        <p:nvPicPr>
          <p:cNvPr id="3" name="image3.jpg"/>
          <p:cNvPicPr/>
          <p:nvPr/>
        </p:nvPicPr>
        <p:blipFill>
          <a:blip r:embed="rId2"/>
          <a:srcRect/>
          <a:stretch>
            <a:fillRect/>
          </a:stretch>
        </p:blipFill>
        <p:spPr>
          <a:xfrm>
            <a:off x="6286512" y="4429132"/>
            <a:ext cx="2674397" cy="2151404"/>
          </a:xfrm>
          <a:prstGeom prst="rect">
            <a:avLst/>
          </a:prstGeom>
          <a:ln/>
        </p:spPr>
      </p:pic>
      <p:pic>
        <p:nvPicPr>
          <p:cNvPr id="4" name="image4.jpg" descr="C:\Users\User\Desktop\���-�����������-34270.jpg"/>
          <p:cNvPicPr/>
          <p:nvPr/>
        </p:nvPicPr>
        <p:blipFill>
          <a:blip r:embed="rId3"/>
          <a:srcRect/>
          <a:stretch>
            <a:fillRect/>
          </a:stretch>
        </p:blipFill>
        <p:spPr>
          <a:xfrm>
            <a:off x="357158" y="2071678"/>
            <a:ext cx="2656927" cy="1769418"/>
          </a:xfrm>
          <a:prstGeom prst="rect">
            <a:avLst/>
          </a:prstGeom>
          <a:ln/>
        </p:spPr>
      </p:pic>
      <p:pic>
        <p:nvPicPr>
          <p:cNvPr id="5" name="image2.jpg" descr="https://cdn.pro-fish.com.ua/images/143/143-4-16-750x350.jpg"/>
          <p:cNvPicPr/>
          <p:nvPr/>
        </p:nvPicPr>
        <p:blipFill>
          <a:blip r:embed="rId4"/>
          <a:srcRect/>
          <a:stretch>
            <a:fillRect/>
          </a:stretch>
        </p:blipFill>
        <p:spPr>
          <a:xfrm>
            <a:off x="3143240" y="1714488"/>
            <a:ext cx="2858626" cy="1774730"/>
          </a:xfrm>
          <a:prstGeom prst="rect">
            <a:avLst/>
          </a:prstGeom>
          <a:ln/>
        </p:spPr>
      </p:pic>
      <p:pic>
        <p:nvPicPr>
          <p:cNvPr id="6" name="image5.jpg" descr="C:\Users\User\Desktop\Лягушка_001.jpg"/>
          <p:cNvPicPr/>
          <p:nvPr/>
        </p:nvPicPr>
        <p:blipFill>
          <a:blip r:embed="rId5"/>
          <a:srcRect/>
          <a:stretch>
            <a:fillRect/>
          </a:stretch>
        </p:blipFill>
        <p:spPr>
          <a:xfrm>
            <a:off x="6286512" y="2143116"/>
            <a:ext cx="2600325" cy="2042160"/>
          </a:xfrm>
          <a:prstGeom prst="rect">
            <a:avLst/>
          </a:prstGeom>
          <a:ln/>
        </p:spPr>
      </p:pic>
      <p:pic>
        <p:nvPicPr>
          <p:cNvPr id="7" name="image6.jpg"/>
          <p:cNvPicPr/>
          <p:nvPr/>
        </p:nvPicPr>
        <p:blipFill>
          <a:blip r:embed="rId6"/>
          <a:srcRect/>
          <a:stretch>
            <a:fillRect/>
          </a:stretch>
        </p:blipFill>
        <p:spPr>
          <a:xfrm>
            <a:off x="214282" y="4214818"/>
            <a:ext cx="2893823" cy="2151755"/>
          </a:xfrm>
          <a:prstGeom prst="rect">
            <a:avLst/>
          </a:prstGeom>
          <a:ln/>
        </p:spPr>
      </p:pic>
      <p:pic>
        <p:nvPicPr>
          <p:cNvPr id="8" name="image1.jpg"/>
          <p:cNvPicPr/>
          <p:nvPr/>
        </p:nvPicPr>
        <p:blipFill>
          <a:blip r:embed="rId7"/>
          <a:srcRect b="9135"/>
          <a:stretch>
            <a:fillRect/>
          </a:stretch>
        </p:blipFill>
        <p:spPr>
          <a:xfrm>
            <a:off x="3286116" y="4071942"/>
            <a:ext cx="2864142" cy="1857388"/>
          </a:xfrm>
          <a:prstGeom prst="rect">
            <a:avLst/>
          </a:prstGeom>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785842"/>
            <a:ext cx="8786874" cy="4357742"/>
          </a:xfrm>
          <a:noFill/>
          <a:effectLst>
            <a:softEdge rad="127000"/>
          </a:effectLst>
        </p:spPr>
        <p:txBody>
          <a:bodyPr>
            <a:normAutofit/>
          </a:bodyPr>
          <a:lstStyle/>
          <a:p>
            <a:pPr lvl="0" algn="l"/>
            <a:r>
              <a:rPr lang="uk-UA" sz="3600" b="1" dirty="0" smtClean="0">
                <a:solidFill>
                  <a:schemeClr val="accent2">
                    <a:lumMod val="50000"/>
                  </a:schemeClr>
                </a:solidFill>
                <a:latin typeface="Comic Sans MS" panose="030F0702030302020204" pitchFamily="66" charset="0"/>
              </a:rPr>
              <a:t/>
            </a:r>
            <a:br>
              <a:rPr lang="uk-UA" sz="3600" b="1" dirty="0" smtClean="0">
                <a:solidFill>
                  <a:schemeClr val="accent2">
                    <a:lumMod val="50000"/>
                  </a:schemeClr>
                </a:solidFill>
                <a:latin typeface="Comic Sans MS" panose="030F0702030302020204" pitchFamily="66" charset="0"/>
              </a:rPr>
            </a:br>
            <a:r>
              <a:rPr lang="uk-UA" sz="3600" b="1" dirty="0" smtClean="0">
                <a:solidFill>
                  <a:schemeClr val="accent2">
                    <a:lumMod val="50000"/>
                  </a:schemeClr>
                </a:solidFill>
                <a:latin typeface="Comic Sans MS" panose="030F0702030302020204" pitchFamily="66" charset="0"/>
              </a:rPr>
              <a:t>   </a:t>
            </a:r>
            <a:r>
              <a:rPr lang="uk-UA" sz="4800" b="1" dirty="0" smtClean="0">
                <a:solidFill>
                  <a:schemeClr val="accent2">
                    <a:lumMod val="50000"/>
                  </a:schemeClr>
                </a:solidFill>
                <a:latin typeface="Comic Sans MS" panose="030F0702030302020204" pitchFamily="66" charset="0"/>
              </a:rPr>
              <a:t>Встановити відповідність</a:t>
            </a:r>
            <a:r>
              <a:rPr lang="uk-UA" sz="2800" b="1" dirty="0" smtClean="0">
                <a:solidFill>
                  <a:schemeClr val="accent2">
                    <a:lumMod val="50000"/>
                  </a:schemeClr>
                </a:solidFill>
                <a:latin typeface="Arial" pitchFamily="34" charset="0"/>
                <a:ea typeface="Times New Roman" pitchFamily="18" charset="0"/>
                <a:cs typeface="Arial" pitchFamily="34" charset="0"/>
              </a:rPr>
              <a:t/>
            </a:r>
            <a:br>
              <a:rPr lang="uk-UA" sz="2800" b="1" dirty="0" smtClean="0">
                <a:solidFill>
                  <a:schemeClr val="accent2">
                    <a:lumMod val="50000"/>
                  </a:schemeClr>
                </a:solidFill>
                <a:latin typeface="Arial" pitchFamily="34" charset="0"/>
                <a:ea typeface="Times New Roman" pitchFamily="18" charset="0"/>
                <a:cs typeface="Arial" pitchFamily="34" charset="0"/>
              </a:rPr>
            </a:br>
            <a:r>
              <a:rPr lang="uk-UA" sz="1800" b="1" dirty="0" smtClean="0"/>
              <a:t>1). </a:t>
            </a:r>
            <a:r>
              <a:rPr lang="uk-UA" sz="1800" dirty="0" smtClean="0"/>
              <a:t>Шкірно-м</a:t>
            </a:r>
            <a:r>
              <a:rPr lang="ru-RU" sz="1800" dirty="0" smtClean="0"/>
              <a:t>’</a:t>
            </a:r>
            <a:r>
              <a:rPr lang="uk-UA" sz="1800" dirty="0" err="1" smtClean="0"/>
              <a:t>язовий</a:t>
            </a:r>
            <a:r>
              <a:rPr lang="uk-UA" sz="1800" dirty="0" smtClean="0"/>
              <a:t> мішок.             </a:t>
            </a:r>
            <a:r>
              <a:rPr lang="uk-UA" sz="1800" b="1" dirty="0" smtClean="0"/>
              <a:t>2). </a:t>
            </a:r>
            <a:r>
              <a:rPr lang="uk-UA" sz="1800" dirty="0" smtClean="0"/>
              <a:t>Багатошарова кутикула. </a:t>
            </a:r>
            <a:br>
              <a:rPr lang="uk-UA" sz="1800" dirty="0" smtClean="0"/>
            </a:br>
            <a:r>
              <a:rPr lang="uk-UA" sz="1800" b="1" dirty="0" smtClean="0"/>
              <a:t>3). </a:t>
            </a:r>
            <a:r>
              <a:rPr lang="uk-UA" sz="1800" dirty="0" smtClean="0"/>
              <a:t>Гола шкіра, позбавлена </a:t>
            </a:r>
            <a:r>
              <a:rPr lang="uk-UA" sz="1800" dirty="0" err="1" smtClean="0"/>
              <a:t>лусок</a:t>
            </a:r>
            <a:r>
              <a:rPr lang="uk-UA" sz="1800" dirty="0" smtClean="0"/>
              <a:t> з великою кількістю слизових залоз.</a:t>
            </a:r>
            <a:br>
              <a:rPr lang="uk-UA" sz="1800" dirty="0" smtClean="0"/>
            </a:br>
            <a:r>
              <a:rPr lang="uk-UA" sz="1800" b="1" dirty="0" smtClean="0"/>
              <a:t>4). </a:t>
            </a:r>
            <a:r>
              <a:rPr lang="uk-UA" sz="1800" dirty="0" smtClean="0"/>
              <a:t>Суха шкіра без залоз вкрита лусками, щитками.</a:t>
            </a:r>
            <a:br>
              <a:rPr lang="uk-UA" sz="1800" dirty="0" smtClean="0"/>
            </a:br>
            <a:r>
              <a:rPr lang="uk-UA" sz="1800" b="1" dirty="0" smtClean="0"/>
              <a:t>5). </a:t>
            </a:r>
            <a:r>
              <a:rPr lang="uk-UA" sz="1800" dirty="0" smtClean="0"/>
              <a:t>Суха еластична шкіра, що має потові, сальні, пахучі, молочні залози.</a:t>
            </a:r>
            <a:br>
              <a:rPr lang="uk-UA" sz="1800" dirty="0" smtClean="0"/>
            </a:br>
            <a:r>
              <a:rPr lang="uk-UA" sz="1800" b="1" dirty="0" smtClean="0"/>
              <a:t>6). </a:t>
            </a:r>
            <a:r>
              <a:rPr lang="uk-UA" sz="1800" dirty="0" smtClean="0"/>
              <a:t>Суха шкіра, майже позбавлена залоз, крім куприкової.</a:t>
            </a:r>
            <a:r>
              <a:rPr lang="uk-UA" dirty="0" smtClean="0"/>
              <a:t/>
            </a:r>
            <a:br>
              <a:rPr lang="uk-UA" dirty="0" smtClean="0"/>
            </a:br>
            <a:endParaRPr lang="ru-RU" b="1" dirty="0">
              <a:solidFill>
                <a:schemeClr val="accent2">
                  <a:lumMod val="50000"/>
                </a:schemeClr>
              </a:solidFill>
              <a:latin typeface="Arial" pitchFamily="34" charset="0"/>
              <a:cs typeface="Arial" pitchFamily="34" charset="0"/>
            </a:endParaRPr>
          </a:p>
        </p:txBody>
      </p:sp>
      <p:sp>
        <p:nvSpPr>
          <p:cNvPr id="1026" name="AutoShape 2" descr="Бічна лінія –... - Житомирський рибоохоронний патруль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 name="Picture 2" descr="1223456"/>
          <p:cNvPicPr>
            <a:picLocks noChangeAspect="1" noChangeArrowheads="1"/>
          </p:cNvPicPr>
          <p:nvPr/>
        </p:nvPicPr>
        <p:blipFill>
          <a:blip r:embed="rId2" cstate="print"/>
          <a:srcRect/>
          <a:stretch>
            <a:fillRect/>
          </a:stretch>
        </p:blipFill>
        <p:spPr bwMode="auto">
          <a:xfrm>
            <a:off x="285720" y="2571744"/>
            <a:ext cx="1700224" cy="1214446"/>
          </a:xfrm>
          <a:prstGeom prst="rect">
            <a:avLst/>
          </a:prstGeom>
          <a:noFill/>
        </p:spPr>
      </p:pic>
      <p:pic>
        <p:nvPicPr>
          <p:cNvPr id="1027" name="Picture 3" descr="1340701209_doschoviy-chervyak"/>
          <p:cNvPicPr>
            <a:picLocks noChangeAspect="1" noChangeArrowheads="1"/>
          </p:cNvPicPr>
          <p:nvPr/>
        </p:nvPicPr>
        <p:blipFill>
          <a:blip r:embed="rId3"/>
          <a:srcRect l="8450" r="11267" b="-3534"/>
          <a:stretch>
            <a:fillRect/>
          </a:stretch>
        </p:blipFill>
        <p:spPr bwMode="auto">
          <a:xfrm>
            <a:off x="2857488" y="2506450"/>
            <a:ext cx="1785950" cy="1314658"/>
          </a:xfrm>
          <a:prstGeom prst="rect">
            <a:avLst/>
          </a:prstGeom>
          <a:noFill/>
        </p:spPr>
      </p:pic>
      <p:pic>
        <p:nvPicPr>
          <p:cNvPr id="1028" name="Picture 4" descr="24"/>
          <p:cNvPicPr>
            <a:picLocks noChangeAspect="1" noChangeArrowheads="1"/>
          </p:cNvPicPr>
          <p:nvPr/>
        </p:nvPicPr>
        <p:blipFill>
          <a:blip r:embed="rId4" cstate="print"/>
          <a:srcRect/>
          <a:stretch>
            <a:fillRect/>
          </a:stretch>
        </p:blipFill>
        <p:spPr bwMode="auto">
          <a:xfrm>
            <a:off x="5143504" y="2571744"/>
            <a:ext cx="1800226" cy="1285876"/>
          </a:xfrm>
          <a:prstGeom prst="rect">
            <a:avLst/>
          </a:prstGeom>
          <a:noFill/>
        </p:spPr>
      </p:pic>
      <p:pic>
        <p:nvPicPr>
          <p:cNvPr id="1030" name="Picture 6" descr="383591021"/>
          <p:cNvPicPr>
            <a:picLocks noChangeAspect="1" noChangeArrowheads="1"/>
          </p:cNvPicPr>
          <p:nvPr/>
        </p:nvPicPr>
        <p:blipFill>
          <a:blip r:embed="rId5" cstate="print"/>
          <a:srcRect/>
          <a:stretch>
            <a:fillRect/>
          </a:stretch>
        </p:blipFill>
        <p:spPr bwMode="auto">
          <a:xfrm>
            <a:off x="142844" y="4000504"/>
            <a:ext cx="1800238" cy="1285884"/>
          </a:xfrm>
          <a:prstGeom prst="rect">
            <a:avLst/>
          </a:prstGeom>
          <a:noFill/>
        </p:spPr>
      </p:pic>
      <p:pic>
        <p:nvPicPr>
          <p:cNvPr id="11" name="Picture 5" descr="salamandra-jivotnoe"/>
          <p:cNvPicPr>
            <a:picLocks noChangeAspect="1" noChangeArrowheads="1"/>
          </p:cNvPicPr>
          <p:nvPr/>
        </p:nvPicPr>
        <p:blipFill>
          <a:blip r:embed="rId6" cstate="print"/>
          <a:srcRect l="2083" b="10263"/>
          <a:stretch>
            <a:fillRect/>
          </a:stretch>
        </p:blipFill>
        <p:spPr bwMode="auto">
          <a:xfrm>
            <a:off x="7143768" y="2285992"/>
            <a:ext cx="1853294" cy="1285884"/>
          </a:xfrm>
          <a:prstGeom prst="rect">
            <a:avLst/>
          </a:prstGeom>
          <a:noFill/>
        </p:spPr>
      </p:pic>
      <p:pic>
        <p:nvPicPr>
          <p:cNvPr id="1031" name="Picture 7" descr="hqdefault"/>
          <p:cNvPicPr>
            <a:picLocks noChangeAspect="1" noChangeArrowheads="1"/>
          </p:cNvPicPr>
          <p:nvPr/>
        </p:nvPicPr>
        <p:blipFill>
          <a:blip r:embed="rId7"/>
          <a:srcRect t="6718" b="8923"/>
          <a:stretch>
            <a:fillRect/>
          </a:stretch>
        </p:blipFill>
        <p:spPr bwMode="auto">
          <a:xfrm>
            <a:off x="2357422" y="3891044"/>
            <a:ext cx="1857388" cy="1306436"/>
          </a:xfrm>
          <a:prstGeom prst="rect">
            <a:avLst/>
          </a:prstGeom>
          <a:noFill/>
        </p:spPr>
      </p:pic>
      <p:pic>
        <p:nvPicPr>
          <p:cNvPr id="1032" name="Picture 8" descr="1340343409"/>
          <p:cNvPicPr>
            <a:picLocks noChangeAspect="1" noChangeArrowheads="1"/>
          </p:cNvPicPr>
          <p:nvPr/>
        </p:nvPicPr>
        <p:blipFill>
          <a:blip r:embed="rId8"/>
          <a:srcRect l="6667" t="3513"/>
          <a:stretch>
            <a:fillRect/>
          </a:stretch>
        </p:blipFill>
        <p:spPr bwMode="auto">
          <a:xfrm>
            <a:off x="4714876" y="3929066"/>
            <a:ext cx="1903334" cy="1285884"/>
          </a:xfrm>
          <a:prstGeom prst="rect">
            <a:avLst/>
          </a:prstGeom>
          <a:noFill/>
        </p:spPr>
      </p:pic>
      <p:pic>
        <p:nvPicPr>
          <p:cNvPr id="1033" name="Picture 9" descr="ameerega_trivittata_naturalist"/>
          <p:cNvPicPr>
            <a:picLocks noChangeAspect="1" noChangeArrowheads="1"/>
          </p:cNvPicPr>
          <p:nvPr/>
        </p:nvPicPr>
        <p:blipFill>
          <a:blip r:embed="rId9" cstate="print"/>
          <a:srcRect/>
          <a:stretch>
            <a:fillRect/>
          </a:stretch>
        </p:blipFill>
        <p:spPr bwMode="auto">
          <a:xfrm>
            <a:off x="7000892" y="4000504"/>
            <a:ext cx="1810754" cy="1228726"/>
          </a:xfrm>
          <a:prstGeom prst="rect">
            <a:avLst/>
          </a:prstGeom>
          <a:noFill/>
        </p:spPr>
      </p:pic>
      <p:pic>
        <p:nvPicPr>
          <p:cNvPr id="1034" name="Picture 10" descr="ehidna_foto_01-2"/>
          <p:cNvPicPr>
            <a:picLocks noChangeAspect="1" noChangeArrowheads="1"/>
          </p:cNvPicPr>
          <p:nvPr/>
        </p:nvPicPr>
        <p:blipFill>
          <a:blip r:embed="rId10" cstate="print"/>
          <a:srcRect/>
          <a:stretch>
            <a:fillRect/>
          </a:stretch>
        </p:blipFill>
        <p:spPr bwMode="auto">
          <a:xfrm>
            <a:off x="285720" y="5572140"/>
            <a:ext cx="1600200" cy="1143000"/>
          </a:xfrm>
          <a:prstGeom prst="rect">
            <a:avLst/>
          </a:prstGeom>
          <a:noFill/>
        </p:spPr>
      </p:pic>
      <p:pic>
        <p:nvPicPr>
          <p:cNvPr id="1035" name="Picture 11" descr="Akita_inu1_mini"/>
          <p:cNvPicPr>
            <a:picLocks noChangeAspect="1" noChangeArrowheads="1"/>
          </p:cNvPicPr>
          <p:nvPr/>
        </p:nvPicPr>
        <p:blipFill>
          <a:blip r:embed="rId11" cstate="print"/>
          <a:srcRect/>
          <a:stretch>
            <a:fillRect/>
          </a:stretch>
        </p:blipFill>
        <p:spPr bwMode="auto">
          <a:xfrm>
            <a:off x="2214546" y="5357825"/>
            <a:ext cx="1928826" cy="1377733"/>
          </a:xfrm>
          <a:prstGeom prst="rect">
            <a:avLst/>
          </a:prstGeom>
          <a:noFill/>
        </p:spPr>
      </p:pic>
      <p:pic>
        <p:nvPicPr>
          <p:cNvPr id="1036" name="Picture 12" descr="f20110602150818-1264592971_brachypelma-smithi"/>
          <p:cNvPicPr>
            <a:picLocks noChangeAspect="1" noChangeArrowheads="1"/>
          </p:cNvPicPr>
          <p:nvPr/>
        </p:nvPicPr>
        <p:blipFill>
          <a:blip r:embed="rId12"/>
          <a:srcRect/>
          <a:stretch>
            <a:fillRect/>
          </a:stretch>
        </p:blipFill>
        <p:spPr bwMode="auto">
          <a:xfrm>
            <a:off x="4572000" y="5429263"/>
            <a:ext cx="1785950" cy="1252645"/>
          </a:xfrm>
          <a:prstGeom prst="rect">
            <a:avLst/>
          </a:prstGeom>
          <a:noFill/>
        </p:spPr>
      </p:pic>
      <p:pic>
        <p:nvPicPr>
          <p:cNvPr id="1037" name="Picture 13" descr="ulitki27_2"/>
          <p:cNvPicPr>
            <a:picLocks noChangeAspect="1" noChangeArrowheads="1"/>
          </p:cNvPicPr>
          <p:nvPr/>
        </p:nvPicPr>
        <p:blipFill>
          <a:blip r:embed="rId13" cstate="print"/>
          <a:srcRect/>
          <a:stretch>
            <a:fillRect/>
          </a:stretch>
        </p:blipFill>
        <p:spPr bwMode="auto">
          <a:xfrm>
            <a:off x="6858016" y="5429264"/>
            <a:ext cx="1814514" cy="1296081"/>
          </a:xfrm>
          <a:prstGeom prst="rect">
            <a:avLst/>
          </a:prstGeom>
          <a:noFill/>
        </p:spPr>
      </p:pic>
      <p:sp>
        <p:nvSpPr>
          <p:cNvPr id="1038" name="Rectangle 14"/>
          <p:cNvSpPr>
            <a:spLocks noChangeArrowheads="1"/>
          </p:cNvSpPr>
          <p:nvPr/>
        </p:nvSpPr>
        <p:spPr bwMode="auto">
          <a:xfrm>
            <a:off x="285720" y="2571744"/>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А</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2857488" y="2500306"/>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Б</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5143504" y="2571744"/>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В</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7143768" y="2285992"/>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Г</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142844" y="4000504"/>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uk-UA" sz="1100" b="1" dirty="0" smtClean="0">
                <a:latin typeface="Times New Roman" pitchFamily="18" charset="0"/>
                <a:cs typeface="Arial" pitchFamily="34" charset="0"/>
              </a:rPr>
              <a:t>Д</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3" name="Rectangle 19"/>
          <p:cNvSpPr>
            <a:spLocks noChangeArrowheads="1"/>
          </p:cNvSpPr>
          <p:nvPr/>
        </p:nvSpPr>
        <p:spPr bwMode="auto">
          <a:xfrm>
            <a:off x="2357422" y="3929066"/>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uk-UA" sz="1200" b="1" i="0" u="none" strike="noStrike" cap="none" normalizeH="0" baseline="0" dirty="0" smtClean="0">
                <a:ln>
                  <a:noFill/>
                </a:ln>
                <a:solidFill>
                  <a:schemeClr val="tx1"/>
                </a:solidFill>
                <a:effectLst/>
                <a:latin typeface="Calibri" pitchFamily="34" charset="0"/>
                <a:cs typeface="Arial" pitchFamily="34" charset="0"/>
              </a:rPr>
              <a:t>Е</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4" name="Rectangle 20"/>
          <p:cNvSpPr>
            <a:spLocks noChangeArrowheads="1"/>
          </p:cNvSpPr>
          <p:nvPr/>
        </p:nvSpPr>
        <p:spPr bwMode="auto">
          <a:xfrm>
            <a:off x="4714876" y="3929066"/>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Є</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5" name="Rectangle 21"/>
          <p:cNvSpPr>
            <a:spLocks noChangeArrowheads="1"/>
          </p:cNvSpPr>
          <p:nvPr/>
        </p:nvSpPr>
        <p:spPr bwMode="auto">
          <a:xfrm>
            <a:off x="7000892" y="4000504"/>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Ж</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6" name="Rectangle 22"/>
          <p:cNvSpPr>
            <a:spLocks noChangeArrowheads="1"/>
          </p:cNvSpPr>
          <p:nvPr/>
        </p:nvSpPr>
        <p:spPr bwMode="auto">
          <a:xfrm>
            <a:off x="285720" y="5572140"/>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З</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7" name="Rectangle 23"/>
          <p:cNvSpPr>
            <a:spLocks noChangeArrowheads="1"/>
          </p:cNvSpPr>
          <p:nvPr/>
        </p:nvSpPr>
        <p:spPr bwMode="auto">
          <a:xfrm>
            <a:off x="2214546" y="5357826"/>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uk-UA" sz="1200" b="1" i="0" u="none" strike="noStrike" cap="none" normalizeH="0" baseline="0" dirty="0" smtClean="0">
                <a:ln>
                  <a:noFill/>
                </a:ln>
                <a:solidFill>
                  <a:schemeClr val="tx1"/>
                </a:solidFill>
                <a:effectLst/>
                <a:latin typeface="Calibri" pitchFamily="34" charset="0"/>
                <a:cs typeface="Arial" pitchFamily="34" charset="0"/>
              </a:rPr>
              <a:t>К</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8" name="Rectangle 24"/>
          <p:cNvSpPr>
            <a:spLocks noChangeArrowheads="1"/>
          </p:cNvSpPr>
          <p:nvPr/>
        </p:nvSpPr>
        <p:spPr bwMode="auto">
          <a:xfrm>
            <a:off x="4572000" y="5429264"/>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lang="uk-UA" sz="1200" b="1" dirty="0" smtClean="0">
                <a:latin typeface="Calibri" pitchFamily="34" charset="0"/>
                <a:cs typeface="Arial" pitchFamily="34" charset="0"/>
              </a:rPr>
              <a:t>Л</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9" name="Rectangle 25"/>
          <p:cNvSpPr>
            <a:spLocks noChangeArrowheads="1"/>
          </p:cNvSpPr>
          <p:nvPr/>
        </p:nvSpPr>
        <p:spPr bwMode="auto">
          <a:xfrm>
            <a:off x="6858016" y="5429264"/>
            <a:ext cx="228600" cy="22860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uk-UA" sz="1200" b="1" i="0" u="none" strike="noStrike" cap="none" normalizeH="0" baseline="0" dirty="0" smtClean="0">
                <a:ln>
                  <a:noFill/>
                </a:ln>
                <a:solidFill>
                  <a:schemeClr val="tx1"/>
                </a:solidFill>
                <a:effectLst/>
                <a:latin typeface="Calibri" pitchFamily="34" charset="0"/>
                <a:cs typeface="Arial" pitchFamily="34" charset="0"/>
              </a:rPr>
              <a:t>М</a:t>
            </a:r>
            <a:r>
              <a:rPr kumimoji="0" lang="uk-UA" sz="1100" b="1" i="0" u="none" strike="noStrike" cap="none" normalizeH="0" baseline="0" dirty="0" smtClean="0">
                <a:ln>
                  <a:noFill/>
                </a:ln>
                <a:solidFill>
                  <a:schemeClr val="tx1"/>
                </a:solidFill>
                <a:effectLst/>
                <a:latin typeface="Times New Roman" pitchFamily="18" charset="0"/>
                <a:cs typeface="Arial" pitchFamily="34"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534430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1"/>
            <a:ext cx="9001156"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1" i="0" u="none" strike="noStrike" cap="none" normalizeH="0" baseline="0" dirty="0" smtClean="0">
                <a:ln>
                  <a:noFill/>
                </a:ln>
                <a:solidFill>
                  <a:schemeClr val="accent2">
                    <a:lumMod val="50000"/>
                  </a:schemeClr>
                </a:solidFill>
                <a:effectLst/>
                <a:latin typeface="Arial" pitchFamily="34" charset="0"/>
                <a:ea typeface="Times New Roman" pitchFamily="18" charset="0"/>
                <a:cs typeface="Arial" pitchFamily="34" charset="0"/>
              </a:rPr>
              <a:t>ЗАБАРВЛЕННЯ</a:t>
            </a:r>
            <a:endParaRPr lang="uk-UA" sz="3200" b="1" dirty="0" smtClean="0">
              <a:solidFill>
                <a:schemeClr val="accent2">
                  <a:lumMod val="50000"/>
                </a:schemeClr>
              </a:solidFill>
              <a:latin typeface="Arial" pitchFamily="34" charset="0"/>
              <a:ea typeface="Times New Roman" pitchFamily="18" charset="0"/>
              <a:cs typeface="Arial" pitchFamily="34" charset="0"/>
            </a:endParaRPr>
          </a:p>
          <a:p>
            <a:pPr fontAlgn="base">
              <a:spcBef>
                <a:spcPct val="0"/>
              </a:spcBef>
              <a:spcAft>
                <a:spcPct val="0"/>
              </a:spcAft>
            </a:pPr>
            <a:r>
              <a:rPr lang="uk-UA" sz="4800" b="1" dirty="0" smtClean="0">
                <a:solidFill>
                  <a:schemeClr val="accent3">
                    <a:lumMod val="50000"/>
                  </a:schemeClr>
                </a:solidFill>
                <a:latin typeface="Comic Sans MS" panose="030F0702030302020204" pitchFamily="66" charset="0"/>
              </a:rPr>
              <a:t>захисне</a:t>
            </a:r>
            <a:r>
              <a:rPr lang="uk-UA" sz="3200" dirty="0" smtClean="0">
                <a:latin typeface="Comic Sans MS" panose="030F0702030302020204" pitchFamily="66" charset="0"/>
              </a:rPr>
              <a:t> – співпадає з кольором</a:t>
            </a:r>
          </a:p>
          <a:p>
            <a:pPr fontAlgn="base">
              <a:spcBef>
                <a:spcPct val="0"/>
              </a:spcBef>
              <a:spcAft>
                <a:spcPct val="0"/>
              </a:spcAft>
            </a:pPr>
            <a:r>
              <a:rPr lang="uk-UA" sz="3200" dirty="0" smtClean="0">
                <a:latin typeface="Comic Sans MS" panose="030F0702030302020204" pitchFamily="66" charset="0"/>
              </a:rPr>
              <a:t>                                                    довкілля</a:t>
            </a:r>
            <a:endParaRPr lang="ru-RU" sz="3200" dirty="0" smtClean="0">
              <a:latin typeface="Comic Sans MS" panose="030F0702030302020204" pitchFamily="66"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uk-UA" sz="3200" b="1" i="0" u="none" strike="noStrike" cap="none" normalizeH="0" baseline="0" dirty="0" smtClean="0">
              <a:ln>
                <a:noFill/>
              </a:ln>
              <a:solidFill>
                <a:schemeClr val="accent3">
                  <a:lumMod val="50000"/>
                </a:schemeClr>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uk-UA"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Академія кольору - теорія"/>
          <p:cNvPicPr/>
          <p:nvPr/>
        </p:nvPicPr>
        <p:blipFill>
          <a:blip r:embed="rId2"/>
          <a:srcRect/>
          <a:stretch>
            <a:fillRect/>
          </a:stretch>
        </p:blipFill>
        <p:spPr bwMode="auto">
          <a:xfrm>
            <a:off x="5500694" y="1785926"/>
            <a:ext cx="3286128" cy="2714644"/>
          </a:xfrm>
          <a:prstGeom prst="rect">
            <a:avLst/>
          </a:prstGeom>
          <a:noFill/>
          <a:ln w="9525">
            <a:noFill/>
            <a:miter lim="800000"/>
            <a:headEnd/>
            <a:tailEnd/>
          </a:ln>
        </p:spPr>
      </p:pic>
      <p:pic>
        <p:nvPicPr>
          <p:cNvPr id="4" name="Рисунок 3" descr="Захисне забарвлення вікіпедія"/>
          <p:cNvPicPr/>
          <p:nvPr/>
        </p:nvPicPr>
        <p:blipFill>
          <a:blip r:embed="rId3"/>
          <a:srcRect/>
          <a:stretch>
            <a:fillRect/>
          </a:stretch>
        </p:blipFill>
        <p:spPr bwMode="auto">
          <a:xfrm>
            <a:off x="2928926" y="1928802"/>
            <a:ext cx="2143140" cy="1785950"/>
          </a:xfrm>
          <a:prstGeom prst="rect">
            <a:avLst/>
          </a:prstGeom>
          <a:noFill/>
          <a:ln w="9525">
            <a:noFill/>
            <a:miter lim="800000"/>
            <a:headEnd/>
            <a:tailEnd/>
          </a:ln>
        </p:spPr>
      </p:pic>
      <p:pic>
        <p:nvPicPr>
          <p:cNvPr id="5" name="Рисунок 4" descr="Лабораторна робота №6. Повні уроки — Гипермаркет знаний"/>
          <p:cNvPicPr/>
          <p:nvPr/>
        </p:nvPicPr>
        <p:blipFill>
          <a:blip r:embed="rId4"/>
          <a:srcRect/>
          <a:stretch>
            <a:fillRect/>
          </a:stretch>
        </p:blipFill>
        <p:spPr bwMode="auto">
          <a:xfrm>
            <a:off x="3214678" y="3786190"/>
            <a:ext cx="2214578" cy="1295397"/>
          </a:xfrm>
          <a:prstGeom prst="rect">
            <a:avLst/>
          </a:prstGeom>
          <a:noFill/>
          <a:ln w="9525">
            <a:noFill/>
            <a:miter lim="800000"/>
            <a:headEnd/>
            <a:tailEnd/>
          </a:ln>
        </p:spPr>
      </p:pic>
      <p:pic>
        <p:nvPicPr>
          <p:cNvPr id="6" name="Рисунок 5" descr="Мімікрія — Вікіпедія"/>
          <p:cNvPicPr/>
          <p:nvPr/>
        </p:nvPicPr>
        <p:blipFill>
          <a:blip r:embed="rId5"/>
          <a:srcRect/>
          <a:stretch>
            <a:fillRect/>
          </a:stretch>
        </p:blipFill>
        <p:spPr bwMode="auto">
          <a:xfrm>
            <a:off x="214282" y="3857628"/>
            <a:ext cx="2786082" cy="2066927"/>
          </a:xfrm>
          <a:prstGeom prst="rect">
            <a:avLst/>
          </a:prstGeom>
          <a:noFill/>
          <a:ln w="9525">
            <a:noFill/>
            <a:miter lim="800000"/>
            <a:headEnd/>
            <a:tailEnd/>
          </a:ln>
        </p:spPr>
      </p:pic>
      <p:pic>
        <p:nvPicPr>
          <p:cNvPr id="7" name="Рисунок 6" descr="Вплив глобалізаційних процесів на екологію України - презентація з екології"/>
          <p:cNvPicPr/>
          <p:nvPr/>
        </p:nvPicPr>
        <p:blipFill>
          <a:blip r:embed="rId6"/>
          <a:srcRect l="18196" t="29045" r="20373"/>
          <a:stretch>
            <a:fillRect/>
          </a:stretch>
        </p:blipFill>
        <p:spPr bwMode="auto">
          <a:xfrm>
            <a:off x="357158" y="1571612"/>
            <a:ext cx="2071702" cy="1784021"/>
          </a:xfrm>
          <a:prstGeom prst="rect">
            <a:avLst/>
          </a:prstGeom>
          <a:noFill/>
          <a:ln w="9525">
            <a:noFill/>
            <a:miter lim="800000"/>
            <a:headEnd/>
            <a:tailEnd/>
          </a:ln>
        </p:spPr>
      </p:pic>
      <p:pic>
        <p:nvPicPr>
          <p:cNvPr id="8" name="Рисунок 7" descr="У мережі показали майстрів маскування"/>
          <p:cNvPicPr/>
          <p:nvPr/>
        </p:nvPicPr>
        <p:blipFill>
          <a:blip r:embed="rId7" cstate="print"/>
          <a:srcRect/>
          <a:stretch>
            <a:fillRect/>
          </a:stretch>
        </p:blipFill>
        <p:spPr bwMode="auto">
          <a:xfrm>
            <a:off x="5643570" y="4643446"/>
            <a:ext cx="2643206" cy="2000240"/>
          </a:xfrm>
          <a:prstGeom prst="rect">
            <a:avLst/>
          </a:prstGeom>
          <a:noFill/>
          <a:ln w="9525">
            <a:noFill/>
            <a:miter lim="800000"/>
            <a:headEnd/>
            <a:tailEnd/>
          </a:ln>
        </p:spPr>
      </p:pic>
      <p:pic>
        <p:nvPicPr>
          <p:cNvPr id="9" name="Рисунок 8" descr="У мережі показали майстрів маскування"/>
          <p:cNvPicPr/>
          <p:nvPr/>
        </p:nvPicPr>
        <p:blipFill>
          <a:blip r:embed="rId8" cstate="print"/>
          <a:srcRect/>
          <a:stretch>
            <a:fillRect/>
          </a:stretch>
        </p:blipFill>
        <p:spPr bwMode="auto">
          <a:xfrm>
            <a:off x="3071802" y="5357826"/>
            <a:ext cx="2000250" cy="12595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28596" y="-357214"/>
            <a:ext cx="857256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uk-UA"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algn="ctr" fontAlgn="base">
              <a:spcBef>
                <a:spcPct val="0"/>
              </a:spcBef>
              <a:spcAft>
                <a:spcPct val="0"/>
              </a:spcAft>
            </a:pPr>
            <a:r>
              <a:rPr lang="uk-UA" sz="4800" b="1" dirty="0" smtClean="0">
                <a:solidFill>
                  <a:schemeClr val="accent2">
                    <a:lumMod val="50000"/>
                  </a:schemeClr>
                </a:solidFill>
                <a:latin typeface="Comic Sans MS" panose="030F0702030302020204" pitchFamily="66" charset="0"/>
              </a:rPr>
              <a:t>Знайди мене</a:t>
            </a:r>
            <a:endParaRPr kumimoji="0" lang="uk-UA" sz="3200" b="1" i="0" u="none" strike="noStrike" cap="none" normalizeH="0" baseline="0" dirty="0" smtClean="0">
              <a:ln>
                <a:noFill/>
              </a:ln>
              <a:solidFill>
                <a:schemeClr val="accent2">
                  <a:lumMod val="50000"/>
                </a:schemeClr>
              </a:solidFill>
              <a:effectLst/>
              <a:latin typeface="Arial" pitchFamily="34" charset="0"/>
              <a:ea typeface="Times New Roman" pitchFamily="18" charset="0"/>
              <a:cs typeface="Arial" pitchFamily="34" charset="0"/>
            </a:endParaRPr>
          </a:p>
        </p:txBody>
      </p:sp>
      <p:pic>
        <p:nvPicPr>
          <p:cNvPr id="3" name="Рисунок 2" descr="Майстри маскування: американський фотограф знімає тварин, які ховаються |  Українська правда _Життя"/>
          <p:cNvPicPr/>
          <p:nvPr/>
        </p:nvPicPr>
        <p:blipFill>
          <a:blip r:embed="rId2"/>
          <a:srcRect/>
          <a:stretch>
            <a:fillRect/>
          </a:stretch>
        </p:blipFill>
        <p:spPr bwMode="auto">
          <a:xfrm>
            <a:off x="214282" y="928670"/>
            <a:ext cx="3214710" cy="2033588"/>
          </a:xfrm>
          <a:prstGeom prst="rect">
            <a:avLst/>
          </a:prstGeom>
          <a:noFill/>
          <a:ln w="9525">
            <a:noFill/>
            <a:miter lim="800000"/>
            <a:headEnd/>
            <a:tailEnd/>
          </a:ln>
        </p:spPr>
      </p:pic>
      <p:pic>
        <p:nvPicPr>
          <p:cNvPr id="4" name="Рисунок 3" descr="Майстри маскування: американський фотограф знімає тварин, які ховаються |  Українська правда _Життя"/>
          <p:cNvPicPr/>
          <p:nvPr/>
        </p:nvPicPr>
        <p:blipFill>
          <a:blip r:embed="rId3"/>
          <a:srcRect/>
          <a:stretch>
            <a:fillRect/>
          </a:stretch>
        </p:blipFill>
        <p:spPr bwMode="auto">
          <a:xfrm>
            <a:off x="5143504" y="928670"/>
            <a:ext cx="3786214" cy="2057387"/>
          </a:xfrm>
          <a:prstGeom prst="rect">
            <a:avLst/>
          </a:prstGeom>
          <a:noFill/>
          <a:ln w="9525">
            <a:noFill/>
            <a:miter lim="800000"/>
            <a:headEnd/>
            <a:tailEnd/>
          </a:ln>
        </p:spPr>
      </p:pic>
      <p:pic>
        <p:nvPicPr>
          <p:cNvPr id="5" name="Рисунок 4" descr="Як називається тварина яке змінює колір. Майстри маскування у тварин"/>
          <p:cNvPicPr/>
          <p:nvPr/>
        </p:nvPicPr>
        <p:blipFill>
          <a:blip r:embed="rId4"/>
          <a:srcRect b="7572"/>
          <a:stretch>
            <a:fillRect/>
          </a:stretch>
        </p:blipFill>
        <p:spPr bwMode="auto">
          <a:xfrm>
            <a:off x="3000364" y="4857760"/>
            <a:ext cx="3214710" cy="1749491"/>
          </a:xfrm>
          <a:prstGeom prst="rect">
            <a:avLst/>
          </a:prstGeom>
          <a:noFill/>
          <a:ln w="9525">
            <a:noFill/>
            <a:miter lim="800000"/>
            <a:headEnd/>
            <a:tailEnd/>
          </a:ln>
        </p:spPr>
      </p:pic>
      <p:pic>
        <p:nvPicPr>
          <p:cNvPr id="6" name="Рисунок 5" descr="Сови - майстри маскування, фото"/>
          <p:cNvPicPr/>
          <p:nvPr/>
        </p:nvPicPr>
        <p:blipFill>
          <a:blip r:embed="rId5"/>
          <a:srcRect/>
          <a:stretch>
            <a:fillRect/>
          </a:stretch>
        </p:blipFill>
        <p:spPr bwMode="auto">
          <a:xfrm>
            <a:off x="3071802" y="1214422"/>
            <a:ext cx="2967040" cy="1928826"/>
          </a:xfrm>
          <a:prstGeom prst="rect">
            <a:avLst/>
          </a:prstGeom>
          <a:noFill/>
          <a:ln w="9525">
            <a:noFill/>
            <a:miter lim="800000"/>
            <a:headEnd/>
            <a:tailEnd/>
          </a:ln>
        </p:spPr>
      </p:pic>
      <p:pic>
        <p:nvPicPr>
          <p:cNvPr id="7" name="Рисунок 6" descr="Тварини - майстри маскування / тварини | Корисні поради і цікава інформація  на будь-яку тему."/>
          <p:cNvPicPr/>
          <p:nvPr/>
        </p:nvPicPr>
        <p:blipFill>
          <a:blip r:embed="rId6"/>
          <a:srcRect/>
          <a:stretch>
            <a:fillRect/>
          </a:stretch>
        </p:blipFill>
        <p:spPr bwMode="auto">
          <a:xfrm>
            <a:off x="214282" y="5286388"/>
            <a:ext cx="2357422" cy="1372807"/>
          </a:xfrm>
          <a:prstGeom prst="rect">
            <a:avLst/>
          </a:prstGeom>
          <a:noFill/>
          <a:ln w="9525">
            <a:noFill/>
            <a:miter lim="800000"/>
            <a:headEnd/>
            <a:tailEnd/>
          </a:ln>
        </p:spPr>
      </p:pic>
      <p:pic>
        <p:nvPicPr>
          <p:cNvPr id="8" name="Рисунок 7" descr="Козодой буланый. Фото козодоя"/>
          <p:cNvPicPr/>
          <p:nvPr/>
        </p:nvPicPr>
        <p:blipFill>
          <a:blip r:embed="rId7"/>
          <a:srcRect/>
          <a:stretch>
            <a:fillRect/>
          </a:stretch>
        </p:blipFill>
        <p:spPr bwMode="auto">
          <a:xfrm>
            <a:off x="142844" y="3214686"/>
            <a:ext cx="2676525" cy="1704975"/>
          </a:xfrm>
          <a:prstGeom prst="rect">
            <a:avLst/>
          </a:prstGeom>
          <a:noFill/>
          <a:ln w="9525">
            <a:noFill/>
            <a:miter lim="800000"/>
            <a:headEnd/>
            <a:tailEnd/>
          </a:ln>
        </p:spPr>
      </p:pic>
      <p:pic>
        <p:nvPicPr>
          <p:cNvPr id="9" name="Рисунок 8" descr="Тварини які вміють маскуватися. маскування тварин"/>
          <p:cNvPicPr/>
          <p:nvPr/>
        </p:nvPicPr>
        <p:blipFill>
          <a:blip r:embed="rId8" cstate="print"/>
          <a:srcRect b="8658"/>
          <a:stretch>
            <a:fillRect/>
          </a:stretch>
        </p:blipFill>
        <p:spPr bwMode="auto">
          <a:xfrm>
            <a:off x="6572264" y="5000636"/>
            <a:ext cx="2428875" cy="1716893"/>
          </a:xfrm>
          <a:prstGeom prst="rect">
            <a:avLst/>
          </a:prstGeom>
          <a:noFill/>
          <a:ln w="9525">
            <a:noFill/>
            <a:miter lim="800000"/>
            <a:headEnd/>
            <a:tailEnd/>
          </a:ln>
        </p:spPr>
      </p:pic>
      <p:pic>
        <p:nvPicPr>
          <p:cNvPr id="10" name="Рисунок 9" descr="Майстри без маскування"/>
          <p:cNvPicPr/>
          <p:nvPr/>
        </p:nvPicPr>
        <p:blipFill>
          <a:blip r:embed="rId9" cstate="print"/>
          <a:srcRect/>
          <a:stretch>
            <a:fillRect/>
          </a:stretch>
        </p:blipFill>
        <p:spPr bwMode="auto">
          <a:xfrm>
            <a:off x="3500430" y="3286124"/>
            <a:ext cx="2451099" cy="1470660"/>
          </a:xfrm>
          <a:prstGeom prst="rect">
            <a:avLst/>
          </a:prstGeom>
          <a:noFill/>
          <a:ln w="9525">
            <a:noFill/>
            <a:miter lim="800000"/>
            <a:headEnd/>
            <a:tailEnd/>
          </a:ln>
        </p:spPr>
      </p:pic>
      <p:pic>
        <p:nvPicPr>
          <p:cNvPr id="11" name="Рисунок 10" descr="У мережі показали майстрів маскування"/>
          <p:cNvPicPr/>
          <p:nvPr/>
        </p:nvPicPr>
        <p:blipFill>
          <a:blip r:embed="rId10" cstate="print"/>
          <a:srcRect/>
          <a:stretch>
            <a:fillRect/>
          </a:stretch>
        </p:blipFill>
        <p:spPr bwMode="auto">
          <a:xfrm rot="5400000">
            <a:off x="6913656" y="2801856"/>
            <a:ext cx="1648231" cy="2473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28596" y="-285776"/>
            <a:ext cx="857256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uk-UA"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lang="uk-UA" sz="4800" b="1" dirty="0" smtClean="0">
                <a:solidFill>
                  <a:schemeClr val="accent2">
                    <a:lumMod val="50000"/>
                  </a:schemeClr>
                </a:solidFill>
                <a:latin typeface="Comic Sans MS" panose="030F0702030302020204" pitchFamily="66" charset="0"/>
              </a:rPr>
              <a:t>Знайди мене</a:t>
            </a:r>
            <a:endParaRPr lang="uk-UA" sz="4800" b="1" dirty="0" smtClean="0">
              <a:solidFill>
                <a:schemeClr val="accent2">
                  <a:lumMod val="50000"/>
                </a:schemeClr>
              </a:solidFill>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3200" b="1"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endParaRPr>
          </a:p>
        </p:txBody>
      </p:sp>
      <p:pic>
        <p:nvPicPr>
          <p:cNvPr id="3" name="Рисунок 2" descr="У мережі показали майстрів маскування"/>
          <p:cNvPicPr/>
          <p:nvPr/>
        </p:nvPicPr>
        <p:blipFill>
          <a:blip r:embed="rId2"/>
          <a:srcRect/>
          <a:stretch>
            <a:fillRect/>
          </a:stretch>
        </p:blipFill>
        <p:spPr bwMode="auto">
          <a:xfrm>
            <a:off x="3000364" y="1071546"/>
            <a:ext cx="3076574" cy="2071702"/>
          </a:xfrm>
          <a:prstGeom prst="rect">
            <a:avLst/>
          </a:prstGeom>
          <a:noFill/>
          <a:ln w="9525">
            <a:noFill/>
            <a:miter lim="800000"/>
            <a:headEnd/>
            <a:tailEnd/>
          </a:ln>
        </p:spPr>
      </p:pic>
      <p:pic>
        <p:nvPicPr>
          <p:cNvPr id="4" name="Рисунок 3" descr="У мережі показали майстрів маскування"/>
          <p:cNvPicPr/>
          <p:nvPr/>
        </p:nvPicPr>
        <p:blipFill>
          <a:blip r:embed="rId3"/>
          <a:srcRect/>
          <a:stretch>
            <a:fillRect/>
          </a:stretch>
        </p:blipFill>
        <p:spPr bwMode="auto">
          <a:xfrm>
            <a:off x="142844" y="4572008"/>
            <a:ext cx="2571768" cy="2124073"/>
          </a:xfrm>
          <a:prstGeom prst="rect">
            <a:avLst/>
          </a:prstGeom>
          <a:noFill/>
          <a:ln w="9525">
            <a:noFill/>
            <a:miter lim="800000"/>
            <a:headEnd/>
            <a:tailEnd/>
          </a:ln>
        </p:spPr>
      </p:pic>
      <p:pic>
        <p:nvPicPr>
          <p:cNvPr id="5" name="Рисунок 4" descr="Маскировка животных"/>
          <p:cNvPicPr/>
          <p:nvPr/>
        </p:nvPicPr>
        <p:blipFill>
          <a:blip r:embed="rId4"/>
          <a:srcRect/>
          <a:stretch>
            <a:fillRect/>
          </a:stretch>
        </p:blipFill>
        <p:spPr bwMode="auto">
          <a:xfrm>
            <a:off x="5715008" y="1571612"/>
            <a:ext cx="3262314" cy="1714512"/>
          </a:xfrm>
          <a:prstGeom prst="rect">
            <a:avLst/>
          </a:prstGeom>
          <a:noFill/>
          <a:ln w="9525">
            <a:noFill/>
            <a:miter lim="800000"/>
            <a:headEnd/>
            <a:tailEnd/>
          </a:ln>
        </p:spPr>
      </p:pic>
      <p:pic>
        <p:nvPicPr>
          <p:cNvPr id="6" name="Рисунок 5" descr="ТОП-25 Самая лучшая маскировка животных в Мире | Pominika.ru"/>
          <p:cNvPicPr/>
          <p:nvPr/>
        </p:nvPicPr>
        <p:blipFill>
          <a:blip r:embed="rId5"/>
          <a:srcRect/>
          <a:stretch>
            <a:fillRect/>
          </a:stretch>
        </p:blipFill>
        <p:spPr bwMode="auto">
          <a:xfrm>
            <a:off x="2928926" y="5072074"/>
            <a:ext cx="2857500" cy="1600200"/>
          </a:xfrm>
          <a:prstGeom prst="rect">
            <a:avLst/>
          </a:prstGeom>
          <a:noFill/>
          <a:ln w="9525">
            <a:noFill/>
            <a:miter lim="800000"/>
            <a:headEnd/>
            <a:tailEnd/>
          </a:ln>
        </p:spPr>
      </p:pic>
      <p:pic>
        <p:nvPicPr>
          <p:cNvPr id="7" name="Рисунок 6" descr="Искусство смертоносного камуфляжа богомолов - Priroda.SU"/>
          <p:cNvPicPr/>
          <p:nvPr/>
        </p:nvPicPr>
        <p:blipFill>
          <a:blip r:embed="rId6"/>
          <a:srcRect/>
          <a:stretch>
            <a:fillRect/>
          </a:stretch>
        </p:blipFill>
        <p:spPr bwMode="auto">
          <a:xfrm>
            <a:off x="142844" y="1643050"/>
            <a:ext cx="2771775" cy="1647825"/>
          </a:xfrm>
          <a:prstGeom prst="rect">
            <a:avLst/>
          </a:prstGeom>
          <a:noFill/>
          <a:ln w="9525">
            <a:noFill/>
            <a:miter lim="800000"/>
            <a:headEnd/>
            <a:tailEnd/>
          </a:ln>
        </p:spPr>
      </p:pic>
      <p:pic>
        <p:nvPicPr>
          <p:cNvPr id="8" name="Рисунок 7" descr="Палочник: удивительные свойства насекомого. Маскировка"/>
          <p:cNvPicPr/>
          <p:nvPr/>
        </p:nvPicPr>
        <p:blipFill>
          <a:blip r:embed="rId7"/>
          <a:srcRect/>
          <a:stretch>
            <a:fillRect/>
          </a:stretch>
        </p:blipFill>
        <p:spPr bwMode="auto">
          <a:xfrm>
            <a:off x="642910" y="3357562"/>
            <a:ext cx="2495555" cy="1319176"/>
          </a:xfrm>
          <a:prstGeom prst="rect">
            <a:avLst/>
          </a:prstGeom>
          <a:noFill/>
          <a:ln w="9525">
            <a:noFill/>
            <a:miter lim="800000"/>
            <a:headEnd/>
            <a:tailEnd/>
          </a:ln>
        </p:spPr>
      </p:pic>
      <p:pic>
        <p:nvPicPr>
          <p:cNvPr id="9" name="Рисунок 8" descr="Палочник - купить в Пскове"/>
          <p:cNvPicPr/>
          <p:nvPr/>
        </p:nvPicPr>
        <p:blipFill>
          <a:blip r:embed="rId8"/>
          <a:srcRect/>
          <a:stretch>
            <a:fillRect/>
          </a:stretch>
        </p:blipFill>
        <p:spPr bwMode="auto">
          <a:xfrm>
            <a:off x="6357950" y="4929198"/>
            <a:ext cx="2600325" cy="1762125"/>
          </a:xfrm>
          <a:prstGeom prst="rect">
            <a:avLst/>
          </a:prstGeom>
          <a:noFill/>
          <a:ln w="9525">
            <a:noFill/>
            <a:miter lim="800000"/>
            <a:headEnd/>
            <a:tailEnd/>
          </a:ln>
        </p:spPr>
      </p:pic>
      <p:pic>
        <p:nvPicPr>
          <p:cNvPr id="10" name="Рисунок 9" descr="Мастера маскировки и обмана. Мимикрия."/>
          <p:cNvPicPr/>
          <p:nvPr/>
        </p:nvPicPr>
        <p:blipFill>
          <a:blip r:embed="rId9"/>
          <a:srcRect/>
          <a:stretch>
            <a:fillRect/>
          </a:stretch>
        </p:blipFill>
        <p:spPr bwMode="auto">
          <a:xfrm>
            <a:off x="3500430" y="3214686"/>
            <a:ext cx="1785950" cy="1714497"/>
          </a:xfrm>
          <a:prstGeom prst="rect">
            <a:avLst/>
          </a:prstGeom>
          <a:noFill/>
          <a:ln w="9525">
            <a:noFill/>
            <a:miter lim="800000"/>
            <a:headEnd/>
            <a:tailEnd/>
          </a:ln>
        </p:spPr>
      </p:pic>
      <p:pic>
        <p:nvPicPr>
          <p:cNvPr id="11" name="Рисунок 10" descr="Сови - майстри маскування. ФОТО"/>
          <p:cNvPicPr/>
          <p:nvPr/>
        </p:nvPicPr>
        <p:blipFill>
          <a:blip r:embed="rId10" cstate="print"/>
          <a:srcRect/>
          <a:stretch>
            <a:fillRect/>
          </a:stretch>
        </p:blipFill>
        <p:spPr bwMode="auto">
          <a:xfrm>
            <a:off x="5857884" y="3214686"/>
            <a:ext cx="2500330" cy="171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500034" y="428604"/>
            <a:ext cx="8143932" cy="5078313"/>
          </a:xfrm>
          <a:prstGeom prst="rect">
            <a:avLst/>
          </a:prstGeom>
        </p:spPr>
        <p:txBody>
          <a:bodyPr wrap="square">
            <a:spAutoFit/>
          </a:bodyPr>
          <a:lstStyle/>
          <a:p>
            <a:pPr>
              <a:defRPr/>
            </a:pPr>
            <a: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latin typeface="Arial" pitchFamily="34" charset="0"/>
                <a:cs typeface="Arial" pitchFamily="34" charset="0"/>
              </a:rPr>
              <a:t>Я зрозумів…</a:t>
            </a:r>
          </a:p>
          <a:p>
            <a:pPr>
              <a:defRPr/>
            </a:pPr>
            <a: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cs typeface="Aharoni" pitchFamily="2" charset="-79"/>
              </a:rPr>
              <a:t/>
            </a:r>
            <a:b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cs typeface="Aharoni" pitchFamily="2" charset="-79"/>
              </a:rPr>
            </a:br>
            <a: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latin typeface="Arial" pitchFamily="34" charset="0"/>
                <a:cs typeface="Arial" pitchFamily="34" charset="0"/>
              </a:rPr>
              <a:t>Тепер я знатиму…</a:t>
            </a:r>
          </a:p>
          <a:p>
            <a:pPr>
              <a:defRPr/>
            </a:pPr>
            <a: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cs typeface="Aharoni" pitchFamily="2" charset="-79"/>
              </a:rPr>
              <a:t/>
            </a:r>
            <a:b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cs typeface="Aharoni" pitchFamily="2" charset="-79"/>
              </a:rPr>
            </a:br>
            <a:r>
              <a:rPr lang="uk-UA" sz="5400" b="1" i="1" dirty="0" smtClean="0">
                <a:ln w="18000">
                  <a:solidFill>
                    <a:schemeClr val="accent2">
                      <a:satMod val="140000"/>
                    </a:schemeClr>
                  </a:solidFill>
                  <a:prstDash val="solid"/>
                  <a:miter lim="800000"/>
                </a:ln>
                <a:solidFill>
                  <a:schemeClr val="accent3">
                    <a:lumMod val="50000"/>
                  </a:schemeClr>
                </a:solidFill>
                <a:effectLst>
                  <a:outerShdw blurRad="25500" dist="23000" dir="7020000" algn="tl">
                    <a:srgbClr val="000000">
                      <a:alpha val="50000"/>
                    </a:srgbClr>
                  </a:outerShdw>
                </a:effectLst>
                <a:latin typeface="Arial" pitchFamily="34" charset="0"/>
                <a:cs typeface="Arial" pitchFamily="34" charset="0"/>
              </a:rPr>
              <a:t>Мені було цікаво дізнатися про…</a:t>
            </a:r>
            <a:endParaRPr lang="uk-UA" sz="5400" i="1" dirty="0">
              <a:solidFill>
                <a:schemeClr val="accent3">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28596" y="0"/>
            <a:ext cx="857256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uk-UA"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1" i="0" u="none" strike="noStrike" cap="none" normalizeH="0" baseline="0" dirty="0" smtClean="0">
                <a:ln>
                  <a:noFill/>
                </a:ln>
                <a:solidFill>
                  <a:schemeClr val="accent2">
                    <a:lumMod val="50000"/>
                  </a:schemeClr>
                </a:solidFill>
                <a:effectLst/>
                <a:latin typeface="Arial" pitchFamily="34" charset="0"/>
                <a:ea typeface="Times New Roman" pitchFamily="18" charset="0"/>
                <a:cs typeface="Arial" pitchFamily="34" charset="0"/>
              </a:rPr>
              <a:t>ЗАВДАННЯ</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3200" b="1"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Опрацювати § 41, вивчити терміни, виконати завдання після параграфу.</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uk-UA"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3200" b="0" i="0" u="none" strike="noStrike" cap="none" normalizeH="0" baseline="0" dirty="0" smtClean="0">
                <a:ln>
                  <a:noFill/>
                </a:ln>
                <a:solidFill>
                  <a:srgbClr val="161514"/>
                </a:solidFill>
                <a:effectLst/>
                <a:latin typeface="Arial" pitchFamily="34" charset="0"/>
                <a:ea typeface="Times New Roman" pitchFamily="18" charset="0"/>
                <a:cs typeface="Arial" pitchFamily="34" charset="0"/>
              </a:rPr>
              <a:t>Підготувати </a:t>
            </a:r>
            <a:r>
              <a:rPr kumimoji="0" lang="uk-UA" sz="3200" b="0" i="0" u="none" strike="noStrike" cap="none" normalizeH="0" baseline="0" dirty="0" err="1" smtClean="0">
                <a:ln>
                  <a:noFill/>
                </a:ln>
                <a:solidFill>
                  <a:srgbClr val="161514"/>
                </a:solidFill>
                <a:effectLst/>
                <a:latin typeface="Arial" pitchFamily="34" charset="0"/>
                <a:ea typeface="Times New Roman" pitchFamily="18" charset="0"/>
                <a:cs typeface="Arial" pitchFamily="34" charset="0"/>
              </a:rPr>
              <a:t>міні-проєкт</a:t>
            </a:r>
            <a:r>
              <a:rPr kumimoji="0" lang="uk-UA" sz="3200" b="0" i="0" u="none" strike="noStrike" cap="none" normalizeH="0" baseline="0" dirty="0" smtClean="0">
                <a:ln>
                  <a:noFill/>
                </a:ln>
                <a:solidFill>
                  <a:srgbClr val="161514"/>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3200" b="0" i="0" u="none" strike="noStrike" cap="none" normalizeH="0" baseline="0" dirty="0" err="1" smtClean="0">
                <a:ln>
                  <a:noFill/>
                </a:ln>
                <a:solidFill>
                  <a:srgbClr val="161514"/>
                </a:solidFill>
                <a:effectLst/>
                <a:latin typeface="Arial" pitchFamily="34" charset="0"/>
                <a:ea typeface="Times New Roman" pitchFamily="18" charset="0"/>
                <a:cs typeface="Arial" pitchFamily="34" charset="0"/>
              </a:rPr>
              <a:t>“Майстерність</a:t>
            </a:r>
            <a:r>
              <a:rPr kumimoji="0" lang="uk-UA" sz="3200" b="0" i="0" u="none" strike="noStrike" cap="none" normalizeH="0" baseline="0" dirty="0" smtClean="0">
                <a:ln>
                  <a:noFill/>
                </a:ln>
                <a:solidFill>
                  <a:srgbClr val="161514"/>
                </a:solidFill>
                <a:effectLst/>
                <a:latin typeface="Arial" pitchFamily="34" charset="0"/>
                <a:ea typeface="Times New Roman" pitchFamily="18" charset="0"/>
                <a:cs typeface="Arial" pitchFamily="34" charset="0"/>
              </a:rPr>
              <a:t> </a:t>
            </a:r>
            <a:r>
              <a:rPr kumimoji="0" lang="uk-UA" sz="3200" b="0" i="0" u="none" strike="noStrike" cap="none" normalizeH="0" baseline="0" dirty="0" err="1" smtClean="0">
                <a:ln>
                  <a:noFill/>
                </a:ln>
                <a:solidFill>
                  <a:srgbClr val="161514"/>
                </a:solidFill>
                <a:effectLst/>
                <a:latin typeface="Arial" pitchFamily="34" charset="0"/>
                <a:ea typeface="Times New Roman" pitchFamily="18" charset="0"/>
                <a:cs typeface="Arial" pitchFamily="34" charset="0"/>
              </a:rPr>
              <a:t>маскування”</a:t>
            </a:r>
            <a:r>
              <a:rPr kumimoji="0" lang="uk-UA" sz="3200" b="0" i="0" u="none" strike="noStrike" cap="none" normalizeH="0" baseline="0" dirty="0" smtClean="0">
                <a:ln>
                  <a:noFill/>
                </a:ln>
                <a:solidFill>
                  <a:srgbClr val="161514"/>
                </a:solidFill>
                <a:effectLst/>
                <a:latin typeface="Arial" pitchFamily="34" charset="0"/>
                <a:ea typeface="Times New Roman" pitchFamily="18" charset="0"/>
                <a:cs typeface="Arial" pitchFamily="34" charset="0"/>
              </a:rPr>
              <a:t>.</a:t>
            </a:r>
            <a:endParaRPr kumimoji="0" lang="uk-UA"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929718" cy="6215082"/>
          </a:xfrm>
        </p:spPr>
        <p:txBody>
          <a:bodyPr>
            <a:normAutofit/>
          </a:bodyPr>
          <a:lstStyle/>
          <a:p>
            <a:pPr algn="l"/>
            <a:r>
              <a:rPr lang="uk-UA" b="1" i="1" dirty="0" smtClean="0">
                <a:solidFill>
                  <a:schemeClr val="accent2">
                    <a:lumMod val="50000"/>
                  </a:schemeClr>
                </a:solidFill>
              </a:rPr>
              <a:t>      Вправа «Подумай, пригадай»</a:t>
            </a:r>
            <a:br>
              <a:rPr lang="uk-UA" b="1" i="1" dirty="0" smtClean="0">
                <a:solidFill>
                  <a:schemeClr val="accent2">
                    <a:lumMod val="50000"/>
                  </a:schemeClr>
                </a:solidFill>
              </a:rPr>
            </a:br>
            <a:r>
              <a:rPr lang="uk-UA" b="1" i="1" dirty="0" smtClean="0">
                <a:solidFill>
                  <a:schemeClr val="accent2">
                    <a:lumMod val="50000"/>
                  </a:schemeClr>
                </a:solidFill>
              </a:rPr>
              <a:t/>
            </a:r>
            <a:br>
              <a:rPr lang="uk-UA" b="1" i="1" dirty="0" smtClean="0">
                <a:solidFill>
                  <a:schemeClr val="accent2">
                    <a:lumMod val="50000"/>
                  </a:schemeClr>
                </a:solidFill>
              </a:rPr>
            </a:br>
            <a:r>
              <a:rPr lang="uk-UA" sz="3200" b="1" i="1" dirty="0" smtClean="0">
                <a:solidFill>
                  <a:schemeClr val="accent2">
                    <a:lumMod val="50000"/>
                  </a:schemeClr>
                </a:solidFill>
              </a:rPr>
              <a:t>1.</a:t>
            </a:r>
            <a:r>
              <a:rPr lang="uk-UA" sz="3200" b="1" dirty="0" smtClean="0"/>
              <a:t>Що відмежовує організм від навколишнього середовища?</a:t>
            </a:r>
            <a:br>
              <a:rPr lang="uk-UA" sz="3200" b="1" dirty="0" smtClean="0"/>
            </a:br>
            <a:r>
              <a:rPr lang="uk-UA" sz="1400" b="1" dirty="0" smtClean="0"/>
              <a:t/>
            </a:r>
            <a:br>
              <a:rPr lang="uk-UA" sz="1400" b="1" dirty="0" smtClean="0"/>
            </a:br>
            <a:r>
              <a:rPr lang="uk-UA" sz="3200" b="1" dirty="0" smtClean="0">
                <a:solidFill>
                  <a:schemeClr val="accent2">
                    <a:lumMod val="50000"/>
                  </a:schemeClr>
                </a:solidFill>
              </a:rPr>
              <a:t>2.</a:t>
            </a:r>
            <a:r>
              <a:rPr lang="uk-UA" sz="3200" b="1" dirty="0" smtClean="0"/>
              <a:t>Для чого тваринам покриви? </a:t>
            </a:r>
            <a:br>
              <a:rPr lang="uk-UA" sz="3200" b="1" dirty="0" smtClean="0"/>
            </a:br>
            <a:r>
              <a:rPr lang="uk-UA" sz="3200" b="1" dirty="0" smtClean="0"/>
              <a:t/>
            </a:r>
            <a:br>
              <a:rPr lang="uk-UA" sz="3200" b="1" dirty="0" smtClean="0"/>
            </a:br>
            <a:r>
              <a:rPr lang="uk-UA" sz="3200" b="1" dirty="0" smtClean="0">
                <a:solidFill>
                  <a:schemeClr val="accent2">
                    <a:lumMod val="50000"/>
                  </a:schemeClr>
                </a:solidFill>
              </a:rPr>
              <a:t>3.</a:t>
            </a:r>
            <a:r>
              <a:rPr lang="uk-UA" sz="3200" b="1" dirty="0" smtClean="0"/>
              <a:t>Чи однакові покриви у різних тварин і чому?</a:t>
            </a:r>
            <a:br>
              <a:rPr lang="uk-UA" sz="3200" b="1" dirty="0" smtClean="0"/>
            </a:br>
            <a:r>
              <a:rPr lang="uk-UA" sz="3200" b="1" dirty="0" smtClean="0"/>
              <a:t/>
            </a:r>
            <a:br>
              <a:rPr lang="uk-UA" sz="3200" b="1" dirty="0" smtClean="0"/>
            </a:br>
            <a:endParaRPr lang="uk-UA" sz="3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72518" cy="1439850"/>
          </a:xfrm>
        </p:spPr>
        <p:txBody>
          <a:bodyPr>
            <a:noAutofit/>
          </a:bodyPr>
          <a:lstStyle/>
          <a:p>
            <a:pPr algn="l"/>
            <a:r>
              <a:rPr lang="ru-RU" sz="3600" b="1" dirty="0" smtClean="0">
                <a:solidFill>
                  <a:schemeClr val="accent2">
                    <a:lumMod val="50000"/>
                  </a:schemeClr>
                </a:solidFill>
                <a:latin typeface="Arial"/>
              </a:rPr>
              <a:t>Покриви </a:t>
            </a:r>
            <a:r>
              <a:rPr lang="ru-RU" sz="3600" b="1" dirty="0" err="1" smtClean="0">
                <a:solidFill>
                  <a:schemeClr val="accent2">
                    <a:lumMod val="50000"/>
                  </a:schemeClr>
                </a:solidFill>
                <a:latin typeface="Arial"/>
              </a:rPr>
              <a:t>тіла</a:t>
            </a:r>
            <a:r>
              <a:rPr lang="ru-RU" sz="3600" b="1" dirty="0" smtClean="0">
                <a:solidFill>
                  <a:schemeClr val="accent2">
                    <a:lumMod val="50000"/>
                  </a:schemeClr>
                </a:solidFill>
                <a:latin typeface="Arial"/>
              </a:rPr>
              <a:t> </a:t>
            </a:r>
            <a:r>
              <a:rPr lang="ru-RU" sz="2800" b="1" dirty="0" smtClean="0">
                <a:solidFill>
                  <a:schemeClr val="accent2">
                    <a:lumMod val="50000"/>
                  </a:schemeClr>
                </a:solidFill>
                <a:latin typeface="Arial"/>
              </a:rPr>
              <a:t>- </a:t>
            </a:r>
            <a:r>
              <a:rPr lang="ru-RU" sz="2800" b="1" dirty="0" err="1" smtClean="0">
                <a:latin typeface="Arial"/>
              </a:rPr>
              <a:t>це</a:t>
            </a:r>
            <a:r>
              <a:rPr lang="ru-RU" sz="2800" b="1" dirty="0" smtClean="0">
                <a:latin typeface="Arial"/>
              </a:rPr>
              <a:t> </a:t>
            </a:r>
            <a:r>
              <a:rPr lang="ru-RU" sz="2800" b="1" dirty="0" err="1" smtClean="0">
                <a:latin typeface="Arial"/>
              </a:rPr>
              <a:t>зовнішні</a:t>
            </a:r>
            <a:r>
              <a:rPr lang="ru-RU" sz="2800" b="1" dirty="0" smtClean="0">
                <a:latin typeface="Arial"/>
              </a:rPr>
              <a:t> </a:t>
            </a:r>
            <a:r>
              <a:rPr lang="ru-RU" sz="2800" b="1" dirty="0" err="1" smtClean="0">
                <a:latin typeface="Arial"/>
              </a:rPr>
              <a:t>утвори</a:t>
            </a:r>
            <a:r>
              <a:rPr lang="ru-RU" sz="2800" b="1" dirty="0" smtClean="0">
                <a:latin typeface="Arial"/>
              </a:rPr>
              <a:t> на </a:t>
            </a:r>
            <a:r>
              <a:rPr lang="ru-RU" sz="2800" b="1" dirty="0" err="1" smtClean="0">
                <a:latin typeface="Arial"/>
              </a:rPr>
              <a:t>поверхні</a:t>
            </a:r>
            <a:r>
              <a:rPr lang="ru-RU" sz="2800" b="1" dirty="0" smtClean="0">
                <a:latin typeface="Arial"/>
              </a:rPr>
              <a:t> </a:t>
            </a:r>
            <a:r>
              <a:rPr lang="ru-RU" sz="2800" b="1" dirty="0" err="1" smtClean="0">
                <a:latin typeface="Arial"/>
              </a:rPr>
              <a:t>тіла</a:t>
            </a:r>
            <a:r>
              <a:rPr lang="ru-RU" sz="2800" b="1" dirty="0" smtClean="0">
                <a:latin typeface="Arial"/>
              </a:rPr>
              <a:t>, </a:t>
            </a:r>
            <a:r>
              <a:rPr lang="ru-RU" sz="2800" b="1" dirty="0" err="1" smtClean="0">
                <a:latin typeface="Arial"/>
              </a:rPr>
              <a:t>які</a:t>
            </a:r>
            <a:r>
              <a:rPr lang="ru-RU" sz="2800" b="1" dirty="0" smtClean="0">
                <a:latin typeface="Arial"/>
              </a:rPr>
              <a:t> </a:t>
            </a:r>
            <a:r>
              <a:rPr lang="ru-RU" sz="2800" b="1" dirty="0" err="1" smtClean="0">
                <a:latin typeface="Arial"/>
              </a:rPr>
              <a:t>є</a:t>
            </a:r>
            <a:r>
              <a:rPr lang="ru-RU" sz="2800" b="1" dirty="0" smtClean="0">
                <a:latin typeface="Arial"/>
              </a:rPr>
              <a:t> </a:t>
            </a:r>
            <a:r>
              <a:rPr lang="ru-RU" sz="2800" b="1" dirty="0" err="1" smtClean="0">
                <a:latin typeface="Arial"/>
              </a:rPr>
              <a:t>бар'єром</a:t>
            </a:r>
            <a:r>
              <a:rPr lang="ru-RU" sz="2800" b="1" dirty="0" smtClean="0">
                <a:latin typeface="Arial"/>
              </a:rPr>
              <a:t> </a:t>
            </a:r>
            <a:r>
              <a:rPr lang="ru-RU" sz="2800" b="1" dirty="0" err="1" smtClean="0">
                <a:latin typeface="Arial"/>
              </a:rPr>
              <a:t>між</a:t>
            </a:r>
            <a:r>
              <a:rPr lang="ru-RU" sz="2800" b="1" dirty="0" smtClean="0">
                <a:latin typeface="Arial"/>
              </a:rPr>
              <a:t> </a:t>
            </a:r>
            <a:r>
              <a:rPr lang="ru-RU" sz="2800" b="1" dirty="0" err="1" smtClean="0">
                <a:latin typeface="Arial"/>
              </a:rPr>
              <a:t>навколишнім</a:t>
            </a:r>
            <a:r>
              <a:rPr lang="ru-RU" sz="2800" b="1" dirty="0" smtClean="0">
                <a:latin typeface="Arial"/>
              </a:rPr>
              <a:t> та </a:t>
            </a:r>
            <a:r>
              <a:rPr lang="ru-RU" sz="2800" b="1" dirty="0" err="1" smtClean="0">
                <a:latin typeface="Arial"/>
              </a:rPr>
              <a:t>внутрішнім</a:t>
            </a:r>
            <a:r>
              <a:rPr lang="ru-RU" sz="2800" b="1" dirty="0" smtClean="0">
                <a:latin typeface="Arial"/>
              </a:rPr>
              <a:t> </a:t>
            </a:r>
            <a:r>
              <a:rPr lang="ru-RU" sz="2800" b="1" dirty="0" err="1" smtClean="0">
                <a:latin typeface="Arial"/>
              </a:rPr>
              <a:t>середовищем</a:t>
            </a:r>
            <a:r>
              <a:rPr lang="ru-RU" sz="2800" b="1" dirty="0" smtClean="0">
                <a:latin typeface="Arial"/>
              </a:rPr>
              <a:t>.</a:t>
            </a:r>
            <a:endParaRPr lang="uk-UA" sz="2800" dirty="0"/>
          </a:p>
        </p:txBody>
      </p:sp>
      <p:pic>
        <p:nvPicPr>
          <p:cNvPr id="4" name="Рисунок 3" descr="Заєць - опис, види, чим харчується, забарвлення, фото"/>
          <p:cNvPicPr/>
          <p:nvPr/>
        </p:nvPicPr>
        <p:blipFill>
          <a:blip r:embed="rId2"/>
          <a:srcRect/>
          <a:stretch>
            <a:fillRect/>
          </a:stretch>
        </p:blipFill>
        <p:spPr bwMode="auto">
          <a:xfrm>
            <a:off x="5643570" y="4214818"/>
            <a:ext cx="3067046" cy="2425059"/>
          </a:xfrm>
          <a:prstGeom prst="rect">
            <a:avLst/>
          </a:prstGeom>
          <a:noFill/>
          <a:ln w="9525">
            <a:noFill/>
            <a:miter lim="800000"/>
            <a:headEnd/>
            <a:tailEnd/>
          </a:ln>
        </p:spPr>
      </p:pic>
      <p:pic>
        <p:nvPicPr>
          <p:cNvPr id="64516" name="Picture 4" descr="Кто такой Альпака ?"/>
          <p:cNvPicPr>
            <a:picLocks noChangeAspect="1" noChangeArrowheads="1"/>
          </p:cNvPicPr>
          <p:nvPr/>
        </p:nvPicPr>
        <p:blipFill>
          <a:blip r:embed="rId3"/>
          <a:srcRect/>
          <a:stretch>
            <a:fillRect/>
          </a:stretch>
        </p:blipFill>
        <p:spPr bwMode="auto">
          <a:xfrm>
            <a:off x="214282" y="3214686"/>
            <a:ext cx="3000396" cy="3459788"/>
          </a:xfrm>
          <a:prstGeom prst="rect">
            <a:avLst/>
          </a:prstGeom>
          <a:noFill/>
        </p:spPr>
      </p:pic>
      <p:pic>
        <p:nvPicPr>
          <p:cNvPr id="3" name="Рисунок 2" descr="Альпака: Милый верблюд Южной Америки | Интересные факты про животных  Планеты Земля - Zoo - Планета Земля"/>
          <p:cNvPicPr/>
          <p:nvPr/>
        </p:nvPicPr>
        <p:blipFill>
          <a:blip r:embed="rId4" cstate="print"/>
          <a:srcRect/>
          <a:stretch>
            <a:fillRect/>
          </a:stretch>
        </p:blipFill>
        <p:spPr bwMode="auto">
          <a:xfrm>
            <a:off x="2285984" y="1714488"/>
            <a:ext cx="4286280" cy="2643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3dnews.ru/assets/external/illustrations/2012/12/27/639653/earthworm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1257419"/>
            <a:ext cx="4824536" cy="38766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115616" y="476672"/>
            <a:ext cx="5582297" cy="769441"/>
          </a:xfrm>
          <a:prstGeom prst="rect">
            <a:avLst/>
          </a:prstGeom>
          <a:noFill/>
        </p:spPr>
        <p:txBody>
          <a:bodyPr wrap="none" rtlCol="0">
            <a:spAutoFit/>
          </a:bodyPr>
          <a:lstStyle/>
          <a:p>
            <a:r>
              <a:rPr lang="uk-UA" sz="4400" b="1" dirty="0" smtClean="0"/>
              <a:t>       </a:t>
            </a:r>
            <a:r>
              <a:rPr lang="uk-UA" sz="4400" b="1" dirty="0" smtClean="0">
                <a:solidFill>
                  <a:schemeClr val="accent2">
                    <a:lumMod val="50000"/>
                  </a:schemeClr>
                </a:solidFill>
                <a:latin typeface="Times New Roman" panose="02020603050405020304" pitchFamily="18" charset="0"/>
                <a:cs typeface="Times New Roman" panose="02020603050405020304" pitchFamily="18" charset="0"/>
              </a:rPr>
              <a:t>Кільчасті черви   </a:t>
            </a:r>
            <a:endParaRPr lang="ru-RU" sz="4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932040" y="1628800"/>
            <a:ext cx="3990843" cy="2062103"/>
          </a:xfrm>
          <a:prstGeom prst="rect">
            <a:avLst/>
          </a:prstGeom>
          <a:noFill/>
        </p:spPr>
        <p:txBody>
          <a:bodyPr wrap="square" rtlCol="0">
            <a:spAutoFit/>
          </a:bodyPr>
          <a:lstStyle/>
          <a:p>
            <a:pPr marL="285750" indent="-285750">
              <a:buFontTx/>
              <a:buChar char="-"/>
            </a:pPr>
            <a:r>
              <a:rPr lang="uk-UA" sz="3200" dirty="0" smtClean="0">
                <a:latin typeface="Times New Roman" panose="02020603050405020304" pitchFamily="18" charset="0"/>
                <a:cs typeface="Times New Roman" panose="02020603050405020304" pitchFamily="18" charset="0"/>
              </a:rPr>
              <a:t>шкірно-  м'язовий мішок ( два шари);</a:t>
            </a:r>
          </a:p>
          <a:p>
            <a:pPr marL="285750" indent="-285750">
              <a:buFontTx/>
              <a:buChar char="-"/>
            </a:pPr>
            <a:r>
              <a:rPr lang="uk-UA" sz="3200" dirty="0">
                <a:latin typeface="Times New Roman" panose="02020603050405020304" pitchFamily="18" charset="0"/>
                <a:cs typeface="Times New Roman" panose="02020603050405020304" pitchFamily="18" charset="0"/>
              </a:rPr>
              <a:t>т</a:t>
            </a:r>
            <a:r>
              <a:rPr lang="uk-UA" sz="3200" dirty="0" smtClean="0">
                <a:latin typeface="Times New Roman" panose="02020603050405020304" pitchFamily="18" charset="0"/>
                <a:cs typeface="Times New Roman" panose="02020603050405020304" pitchFamily="18" charset="0"/>
              </a:rPr>
              <a:t>онка кутикула;</a:t>
            </a:r>
          </a:p>
          <a:p>
            <a:pPr marL="285750" indent="-285750">
              <a:buFontTx/>
              <a:buChar char="-"/>
            </a:pPr>
            <a:r>
              <a:rPr lang="uk-UA" sz="3200" dirty="0" smtClean="0">
                <a:latin typeface="Times New Roman" panose="02020603050405020304" pitchFamily="18" charset="0"/>
                <a:cs typeface="Times New Roman" panose="02020603050405020304" pitchFamily="18" charset="0"/>
              </a:rPr>
              <a:t>слиз</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13793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xaroktet.files.wordpress.com/2010/08/the-ladybug.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2447" t="20069" r="9824" b="11287"/>
          <a:stretch/>
        </p:blipFill>
        <p:spPr bwMode="auto">
          <a:xfrm>
            <a:off x="1904649" y="2689811"/>
            <a:ext cx="2136808" cy="2165684"/>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http://karasnedremi.com/wp-content/uploads/2014/05/%D1%80%D0%B0%D0%BA-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2" y="485397"/>
            <a:ext cx="3333750" cy="26479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411760" y="35638"/>
            <a:ext cx="4320480" cy="646331"/>
          </a:xfrm>
          <a:prstGeom prst="rect">
            <a:avLst/>
          </a:prstGeom>
          <a:noFill/>
        </p:spPr>
        <p:txBody>
          <a:bodyPr wrap="square" rtlCol="0">
            <a:spAutoFit/>
          </a:bodyPr>
          <a:lstStyle/>
          <a:p>
            <a:r>
              <a:rPr lang="uk-UA" sz="3600" b="1" dirty="0" smtClean="0">
                <a:solidFill>
                  <a:schemeClr val="accent2">
                    <a:lumMod val="50000"/>
                  </a:schemeClr>
                </a:solidFill>
                <a:latin typeface="Times New Roman" panose="02020603050405020304" pitchFamily="18" charset="0"/>
                <a:cs typeface="Times New Roman" panose="02020603050405020304" pitchFamily="18" charset="0"/>
              </a:rPr>
              <a:t>Членистоногі</a:t>
            </a:r>
            <a:endParaRPr lang="ru-RU" sz="3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7544" y="4869160"/>
            <a:ext cx="7518981" cy="1569660"/>
          </a:xfrm>
          <a:prstGeom prst="rect">
            <a:avLst/>
          </a:prstGeom>
          <a:noFill/>
        </p:spPr>
        <p:txBody>
          <a:bodyPr wrap="none" rtlCol="0">
            <a:spAutoFit/>
          </a:bodyPr>
          <a:lstStyle/>
          <a:p>
            <a:r>
              <a:rPr lang="uk-UA" sz="2400" b="1" dirty="0" smtClean="0">
                <a:latin typeface="Times New Roman" panose="02020603050405020304" pitchFamily="18" charset="0"/>
                <a:cs typeface="Times New Roman" panose="02020603050405020304" pitchFamily="18" charset="0"/>
              </a:rPr>
              <a:t>У </a:t>
            </a:r>
            <a:r>
              <a:rPr lang="uk-UA" sz="2400" b="1" dirty="0" smtClean="0">
                <a:solidFill>
                  <a:srgbClr val="00B050"/>
                </a:solidFill>
                <a:latin typeface="Times New Roman" panose="02020603050405020304" pitchFamily="18" charset="0"/>
                <a:cs typeface="Times New Roman" panose="02020603050405020304" pitchFamily="18" charset="0"/>
              </a:rPr>
              <a:t>рака</a:t>
            </a:r>
            <a:r>
              <a:rPr lang="uk-UA" sz="2400" b="1" dirty="0" smtClean="0">
                <a:solidFill>
                  <a:srgbClr val="FF0000"/>
                </a:solidFill>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 хітиновий панцир просякнутий вапном.</a:t>
            </a:r>
          </a:p>
          <a:p>
            <a:r>
              <a:rPr lang="uk-UA" sz="2400" b="1" dirty="0" smtClean="0">
                <a:latin typeface="Times New Roman" panose="02020603050405020304" pitchFamily="18" charset="0"/>
                <a:cs typeface="Times New Roman" panose="02020603050405020304" pitchFamily="18" charset="0"/>
              </a:rPr>
              <a:t>У </a:t>
            </a:r>
            <a:r>
              <a:rPr lang="uk-UA" sz="2400" b="1" dirty="0" smtClean="0">
                <a:solidFill>
                  <a:srgbClr val="00B050"/>
                </a:solidFill>
                <a:latin typeface="Times New Roman" panose="02020603050405020304" pitchFamily="18" charset="0"/>
                <a:cs typeface="Times New Roman" panose="02020603050405020304" pitchFamily="18" charset="0"/>
              </a:rPr>
              <a:t>павука</a:t>
            </a:r>
            <a:r>
              <a:rPr lang="uk-UA" sz="2400" b="1" dirty="0" smtClean="0">
                <a:latin typeface="Times New Roman" panose="02020603050405020304" pitchFamily="18" charset="0"/>
                <a:cs typeface="Times New Roman" panose="02020603050405020304" pitchFamily="18" charset="0"/>
              </a:rPr>
              <a:t> – багатошарова кутикула з хітину.</a:t>
            </a:r>
          </a:p>
          <a:p>
            <a:r>
              <a:rPr lang="uk-UA" sz="2400" b="1" dirty="0" smtClean="0">
                <a:latin typeface="Times New Roman" panose="02020603050405020304" pitchFamily="18" charset="0"/>
                <a:cs typeface="Times New Roman" panose="02020603050405020304" pitchFamily="18" charset="0"/>
              </a:rPr>
              <a:t>У </a:t>
            </a:r>
            <a:r>
              <a:rPr lang="uk-UA" sz="2400" b="1" dirty="0" smtClean="0">
                <a:solidFill>
                  <a:srgbClr val="00B050"/>
                </a:solidFill>
                <a:latin typeface="Times New Roman" panose="02020603050405020304" pitchFamily="18" charset="0"/>
                <a:cs typeface="Times New Roman" panose="02020603050405020304" pitchFamily="18" charset="0"/>
              </a:rPr>
              <a:t>жука носорога </a:t>
            </a:r>
            <a:r>
              <a:rPr lang="uk-UA" sz="2400" b="1" dirty="0" smtClean="0">
                <a:latin typeface="Times New Roman" panose="02020603050405020304" pitchFamily="18" charset="0"/>
                <a:cs typeface="Times New Roman" panose="02020603050405020304" pitchFamily="18" charset="0"/>
              </a:rPr>
              <a:t>– багатошарова кутикула з  хітину, </a:t>
            </a:r>
          </a:p>
          <a:p>
            <a:r>
              <a:rPr lang="uk-UA" sz="2400" b="1" dirty="0" smtClean="0">
                <a:latin typeface="Times New Roman" panose="02020603050405020304" pitchFamily="18" charset="0"/>
                <a:cs typeface="Times New Roman" panose="02020603050405020304" pitchFamily="18" charset="0"/>
              </a:rPr>
              <a:t>яка зверху вкрита </a:t>
            </a:r>
            <a:r>
              <a:rPr lang="uk-UA" sz="2400" b="1" dirty="0" err="1" smtClean="0">
                <a:latin typeface="Times New Roman" panose="02020603050405020304" pitchFamily="18" charset="0"/>
                <a:cs typeface="Times New Roman" panose="02020603050405020304" pitchFamily="18" charset="0"/>
              </a:rPr>
              <a:t>воскоподібною</a:t>
            </a:r>
            <a:r>
              <a:rPr lang="uk-UA" sz="2400" b="1" dirty="0" smtClean="0">
                <a:latin typeface="Times New Roman" panose="02020603050405020304" pitchFamily="18" charset="0"/>
                <a:cs typeface="Times New Roman" panose="02020603050405020304" pitchFamily="18" charset="0"/>
              </a:rPr>
              <a:t> речовиною.       </a:t>
            </a:r>
            <a:endParaRPr lang="ru-RU" sz="2400" b="1" dirty="0">
              <a:latin typeface="Times New Roman" panose="02020603050405020304" pitchFamily="18" charset="0"/>
              <a:cs typeface="Times New Roman" panose="02020603050405020304" pitchFamily="18" charset="0"/>
            </a:endParaRPr>
          </a:p>
        </p:txBody>
      </p:sp>
      <p:pic>
        <p:nvPicPr>
          <p:cNvPr id="72706" name="Picture 2" descr="павук — Викисловарь"/>
          <p:cNvPicPr>
            <a:picLocks noChangeAspect="1" noChangeArrowheads="1"/>
          </p:cNvPicPr>
          <p:nvPr/>
        </p:nvPicPr>
        <p:blipFill>
          <a:blip r:embed="rId4"/>
          <a:srcRect/>
          <a:stretch>
            <a:fillRect/>
          </a:stretch>
        </p:blipFill>
        <p:spPr bwMode="auto">
          <a:xfrm>
            <a:off x="5929322" y="214290"/>
            <a:ext cx="2500330" cy="2562226"/>
          </a:xfrm>
          <a:prstGeom prst="rect">
            <a:avLst/>
          </a:prstGeom>
          <a:noFill/>
        </p:spPr>
      </p:pic>
      <p:pic>
        <p:nvPicPr>
          <p:cNvPr id="72708" name="Picture 4" descr="Чем питается жук-носорог? | Все о животных"/>
          <p:cNvPicPr>
            <a:picLocks noChangeAspect="1" noChangeArrowheads="1"/>
          </p:cNvPicPr>
          <p:nvPr/>
        </p:nvPicPr>
        <p:blipFill>
          <a:blip r:embed="rId5"/>
          <a:srcRect l="3672" t="9793" r="4515" b="9411"/>
          <a:stretch>
            <a:fillRect/>
          </a:stretch>
        </p:blipFill>
        <p:spPr bwMode="auto">
          <a:xfrm>
            <a:off x="4572000" y="2857496"/>
            <a:ext cx="3138942" cy="2071702"/>
          </a:xfrm>
          <a:prstGeom prst="rect">
            <a:avLst/>
          </a:prstGeom>
          <a:noFill/>
        </p:spPr>
      </p:pic>
    </p:spTree>
    <p:extLst>
      <p:ext uri="{BB962C8B-B14F-4D97-AF65-F5344CB8AC3E}">
        <p14:creationId xmlns:p14="http://schemas.microsoft.com/office/powerpoint/2010/main" xmlns="" val="4107918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thumb/9/9e/Anodonte_du_cygne.jpg/400px-Anodonte_du_cygn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20072" y="1052736"/>
            <a:ext cx="3624337" cy="35718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500166" y="285728"/>
            <a:ext cx="3714429" cy="769441"/>
          </a:xfrm>
          <a:prstGeom prst="rect">
            <a:avLst/>
          </a:prstGeom>
          <a:noFill/>
        </p:spPr>
        <p:txBody>
          <a:bodyPr wrap="square" rtlCol="0">
            <a:spAutoFit/>
          </a:bodyPr>
          <a:lstStyle/>
          <a:p>
            <a:r>
              <a:rPr lang="uk-UA" sz="4400" b="1" dirty="0" smtClean="0"/>
              <a:t>        </a:t>
            </a:r>
            <a:r>
              <a:rPr lang="uk-UA" sz="4400" b="1" dirty="0" smtClean="0">
                <a:solidFill>
                  <a:schemeClr val="accent2">
                    <a:lumMod val="50000"/>
                  </a:schemeClr>
                </a:solidFill>
                <a:latin typeface="Times New Roman" panose="02020603050405020304" pitchFamily="18" charset="0"/>
                <a:cs typeface="Times New Roman" panose="02020603050405020304" pitchFamily="18" charset="0"/>
              </a:rPr>
              <a:t>Молюски </a:t>
            </a:r>
            <a:endParaRPr lang="ru-RU" sz="4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152" name="Picture 8" descr="http://i011.radikal.ru/1106/f9/acce9f41b9c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3833" y="1102097"/>
            <a:ext cx="4697246" cy="310379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51520" y="4293096"/>
            <a:ext cx="4062588" cy="2431435"/>
          </a:xfrm>
          <a:prstGeom prst="rect">
            <a:avLst/>
          </a:prstGeom>
          <a:noFill/>
          <a:ln>
            <a:solidFill>
              <a:schemeClr val="accent1"/>
            </a:solidFill>
          </a:ln>
        </p:spPr>
        <p:txBody>
          <a:bodyPr wrap="square" rtlCol="0">
            <a:spAutoFit/>
          </a:bodyPr>
          <a:lstStyle/>
          <a:p>
            <a:r>
              <a:rPr lang="uk-UA" sz="2400" b="1" dirty="0" smtClean="0">
                <a:latin typeface="Times New Roman" panose="02020603050405020304" pitchFamily="18" charset="0"/>
                <a:cs typeface="Times New Roman" panose="02020603050405020304" pitchFamily="18" charset="0"/>
              </a:rPr>
              <a:t>У </a:t>
            </a:r>
            <a:r>
              <a:rPr lang="uk-UA" sz="3200" b="1" dirty="0" smtClean="0">
                <a:solidFill>
                  <a:srgbClr val="00B050"/>
                </a:solidFill>
                <a:latin typeface="Times New Roman" panose="02020603050405020304" pitchFamily="18" charset="0"/>
                <a:cs typeface="Times New Roman" panose="02020603050405020304" pitchFamily="18" charset="0"/>
              </a:rPr>
              <a:t>Черевоногих</a:t>
            </a:r>
            <a:r>
              <a:rPr lang="uk-UA" sz="3200" b="1" dirty="0" smtClean="0">
                <a:solidFill>
                  <a:srgbClr val="FF0000"/>
                </a:solidFill>
                <a:latin typeface="Times New Roman" panose="02020603050405020304" pitchFamily="18" charset="0"/>
                <a:cs typeface="Times New Roman" panose="02020603050405020304" pitchFamily="18" charset="0"/>
              </a:rPr>
              <a:t> </a:t>
            </a:r>
            <a:r>
              <a:rPr lang="uk-UA" sz="2400" b="1" i="1" dirty="0" err="1" smtClean="0">
                <a:latin typeface="Times New Roman" panose="02020603050405020304" pitchFamily="18" charset="0"/>
                <a:cs typeface="Times New Roman" panose="02020603050405020304" pitchFamily="18" charset="0"/>
              </a:rPr>
              <a:t>спіральнозакручена</a:t>
            </a:r>
            <a:r>
              <a:rPr lang="uk-UA" sz="2400" b="1" i="1" dirty="0" smtClean="0">
                <a:latin typeface="Times New Roman" panose="02020603050405020304" pitchFamily="18" charset="0"/>
                <a:cs typeface="Times New Roman" panose="02020603050405020304" pitchFamily="18" charset="0"/>
              </a:rPr>
              <a:t> черепашка</a:t>
            </a:r>
            <a:r>
              <a:rPr lang="uk-UA" sz="2400" b="1" dirty="0" smtClean="0">
                <a:latin typeface="Times New Roman" panose="02020603050405020304" pitchFamily="18" charset="0"/>
                <a:cs typeface="Times New Roman" panose="02020603050405020304" pitchFamily="18" charset="0"/>
              </a:rPr>
              <a:t>, утворена з вапна.</a:t>
            </a:r>
          </a:p>
          <a:p>
            <a:r>
              <a:rPr lang="uk-UA" sz="2400" b="1" dirty="0" smtClean="0">
                <a:latin typeface="Times New Roman" panose="02020603050405020304" pitchFamily="18" charset="0"/>
                <a:cs typeface="Times New Roman" panose="02020603050405020304" pitchFamily="18" charset="0"/>
              </a:rPr>
              <a:t>Зовні вкрита рогоподібною речовиною.</a:t>
            </a:r>
            <a:endParaRPr lang="ru-RU"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499992" y="4575390"/>
            <a:ext cx="4446411" cy="1938992"/>
          </a:xfrm>
          <a:prstGeom prst="rect">
            <a:avLst/>
          </a:prstGeom>
          <a:noFill/>
          <a:ln>
            <a:solidFill>
              <a:schemeClr val="accent1"/>
            </a:solidFill>
          </a:ln>
        </p:spPr>
        <p:txBody>
          <a:bodyPr wrap="square" rtlCol="0">
            <a:spAutoFit/>
          </a:bodyPr>
          <a:lstStyle/>
          <a:p>
            <a:r>
              <a:rPr lang="uk-UA" sz="2400" b="1" dirty="0" smtClean="0">
                <a:latin typeface="Times New Roman" panose="02020603050405020304" pitchFamily="18" charset="0"/>
                <a:cs typeface="Times New Roman" panose="02020603050405020304" pitchFamily="18" charset="0"/>
              </a:rPr>
              <a:t>У </a:t>
            </a:r>
            <a:r>
              <a:rPr lang="uk-UA" sz="2400" b="1" dirty="0" smtClean="0">
                <a:solidFill>
                  <a:srgbClr val="00B050"/>
                </a:solidFill>
                <a:latin typeface="Times New Roman" panose="02020603050405020304" pitchFamily="18" charset="0"/>
                <a:cs typeface="Times New Roman" panose="02020603050405020304" pitchFamily="18" charset="0"/>
              </a:rPr>
              <a:t>Двостулкових </a:t>
            </a:r>
            <a:r>
              <a:rPr lang="uk-UA" sz="2400" b="1" dirty="0" smtClean="0">
                <a:latin typeface="Times New Roman" panose="02020603050405020304" pitchFamily="18" charset="0"/>
                <a:cs typeface="Times New Roman" panose="02020603050405020304" pitchFamily="18" charset="0"/>
              </a:rPr>
              <a:t> черепашка </a:t>
            </a:r>
          </a:p>
          <a:p>
            <a:r>
              <a:rPr lang="uk-UA" sz="2400" b="1" dirty="0" smtClean="0">
                <a:latin typeface="Times New Roman" panose="02020603050405020304" pitchFamily="18" charset="0"/>
                <a:cs typeface="Times New Roman" panose="02020603050405020304" pitchFamily="18" charset="0"/>
              </a:rPr>
              <a:t>має три шари:</a:t>
            </a:r>
          </a:p>
          <a:p>
            <a:pPr marL="285750" indent="-285750">
              <a:buFontTx/>
              <a:buChar char="-"/>
            </a:pPr>
            <a:r>
              <a:rPr lang="uk-UA" sz="2400" b="1" i="1" dirty="0" smtClean="0">
                <a:latin typeface="Times New Roman" panose="02020603050405020304" pitchFamily="18" charset="0"/>
                <a:cs typeface="Times New Roman" panose="02020603050405020304" pitchFamily="18" charset="0"/>
              </a:rPr>
              <a:t>зовнішній</a:t>
            </a:r>
            <a:r>
              <a:rPr lang="uk-UA" sz="2400" b="1" dirty="0" smtClean="0">
                <a:latin typeface="Times New Roman" panose="02020603050405020304" pitchFamily="18" charset="0"/>
                <a:cs typeface="Times New Roman" panose="02020603050405020304" pitchFamily="18" charset="0"/>
              </a:rPr>
              <a:t> – роговий;</a:t>
            </a:r>
          </a:p>
          <a:p>
            <a:pPr marL="285750" indent="-285750">
              <a:buFontTx/>
              <a:buChar char="-"/>
            </a:pPr>
            <a:r>
              <a:rPr lang="uk-UA" sz="2400" b="1" i="1" dirty="0" smtClean="0">
                <a:latin typeface="Times New Roman" panose="02020603050405020304" pitchFamily="18" charset="0"/>
                <a:cs typeface="Times New Roman" panose="02020603050405020304" pitchFamily="18" charset="0"/>
              </a:rPr>
              <a:t>середній</a:t>
            </a:r>
            <a:r>
              <a:rPr lang="uk-UA" sz="2400" b="1" dirty="0" smtClean="0">
                <a:latin typeface="Times New Roman" panose="02020603050405020304" pitchFamily="18" charset="0"/>
                <a:cs typeface="Times New Roman" panose="02020603050405020304" pitchFamily="18" charset="0"/>
              </a:rPr>
              <a:t> – вапняковий;</a:t>
            </a:r>
          </a:p>
          <a:p>
            <a:pPr marL="285750" indent="-285750">
              <a:buFontTx/>
              <a:buChar char="-"/>
            </a:pPr>
            <a:r>
              <a:rPr lang="uk-UA" sz="2400" b="1" i="1" dirty="0">
                <a:latin typeface="Times New Roman" panose="02020603050405020304" pitchFamily="18" charset="0"/>
                <a:cs typeface="Times New Roman" panose="02020603050405020304" pitchFamily="18" charset="0"/>
              </a:rPr>
              <a:t>в</a:t>
            </a:r>
            <a:r>
              <a:rPr lang="uk-UA" sz="2400" b="1" i="1" dirty="0" smtClean="0">
                <a:latin typeface="Times New Roman" panose="02020603050405020304" pitchFamily="18" charset="0"/>
                <a:cs typeface="Times New Roman" panose="02020603050405020304" pitchFamily="18" charset="0"/>
              </a:rPr>
              <a:t>нутрішній</a:t>
            </a:r>
            <a:r>
              <a:rPr lang="uk-UA" sz="2400" b="1" dirty="0" smtClean="0">
                <a:latin typeface="Times New Roman" panose="02020603050405020304" pitchFamily="18" charset="0"/>
                <a:cs typeface="Times New Roman" panose="02020603050405020304" pitchFamily="18" charset="0"/>
              </a:rPr>
              <a:t> - порцеляновий</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90908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arybka.com/wp-content/uploads/2010/04/1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4980" y="1422171"/>
            <a:ext cx="5832648" cy="2992024"/>
          </a:xfrm>
          <a:prstGeom prst="rect">
            <a:avLst/>
          </a:prstGeom>
          <a:solidFill>
            <a:schemeClr val="accent1">
              <a:lumMod val="20000"/>
              <a:lumOff val="80000"/>
            </a:schemeClr>
          </a:solidFill>
          <a:extLst/>
        </p:spPr>
      </p:pic>
      <p:sp>
        <p:nvSpPr>
          <p:cNvPr id="2" name="Прямоугольник 1"/>
          <p:cNvSpPr/>
          <p:nvPr/>
        </p:nvSpPr>
        <p:spPr>
          <a:xfrm>
            <a:off x="164981" y="4653136"/>
            <a:ext cx="8810596" cy="1569660"/>
          </a:xfrm>
          <a:prstGeom prst="rect">
            <a:avLst/>
          </a:prstGeom>
          <a:noFill/>
        </p:spPr>
        <p:txBody>
          <a:bodyPr wrap="square">
            <a:spAutoFit/>
          </a:bodyPr>
          <a:lstStyle/>
          <a:p>
            <a:r>
              <a:rPr lang="ru-RU" sz="3200" b="1" dirty="0" err="1">
                <a:solidFill>
                  <a:srgbClr val="00B050"/>
                </a:solidFill>
                <a:latin typeface="Times New Roman" pitchFamily="18" charset="0"/>
                <a:cs typeface="Times New Roman" pitchFamily="18" charset="0"/>
              </a:rPr>
              <a:t>Луска</a:t>
            </a:r>
            <a:r>
              <a:rPr lang="ru-RU" sz="3200" b="1" dirty="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риб</a:t>
            </a:r>
            <a:r>
              <a:rPr lang="ru-RU" sz="3200" b="1" dirty="0" smtClean="0">
                <a:latin typeface="Times New Roman" pitchFamily="18" charset="0"/>
                <a:cs typeface="Times New Roman" pitchFamily="18" charset="0"/>
              </a:rPr>
              <a:t>: </a:t>
            </a:r>
            <a:endParaRPr lang="en-US" sz="3200" b="1" dirty="0" smtClean="0">
              <a:latin typeface="Times New Roman" pitchFamily="18" charset="0"/>
              <a:cs typeface="Times New Roman" pitchFamily="18" charset="0"/>
            </a:endParaRPr>
          </a:p>
          <a:p>
            <a:r>
              <a:rPr lang="ru-RU" sz="3200" b="1" dirty="0" smtClean="0">
                <a:latin typeface="Times New Roman" pitchFamily="18" charset="0"/>
                <a:cs typeface="Times New Roman" pitchFamily="18" charset="0"/>
              </a:rPr>
              <a:t>1 - </a:t>
            </a:r>
            <a:r>
              <a:rPr lang="ru-RU" sz="3200" b="1" dirty="0" err="1" smtClean="0">
                <a:latin typeface="Times New Roman" pitchFamily="18" charset="0"/>
                <a:cs typeface="Times New Roman" pitchFamily="18" charset="0"/>
              </a:rPr>
              <a:t>ляща</a:t>
            </a:r>
            <a:r>
              <a:rPr lang="ru-RU" sz="3200" b="1" dirty="0">
                <a:latin typeface="Times New Roman" pitchFamily="18" charset="0"/>
                <a:cs typeface="Times New Roman" pitchFamily="18" charset="0"/>
              </a:rPr>
              <a:t>, 2 - окуня, </a:t>
            </a:r>
            <a:r>
              <a:rPr lang="ru-RU" sz="3200" b="1" dirty="0" smtClean="0">
                <a:latin typeface="Times New Roman" pitchFamily="18" charset="0"/>
                <a:cs typeface="Times New Roman" pitchFamily="18" charset="0"/>
              </a:rPr>
              <a:t>3 </a:t>
            </a:r>
            <a:r>
              <a:rPr lang="ru-RU" sz="3200" b="1" dirty="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коропа</a:t>
            </a:r>
            <a:r>
              <a:rPr lang="ru-RU" sz="3200" b="1" dirty="0" smtClean="0">
                <a:latin typeface="Times New Roman" pitchFamily="18" charset="0"/>
                <a:cs typeface="Times New Roman" pitchFamily="18" charset="0"/>
              </a:rPr>
              <a:t>:</a:t>
            </a:r>
          </a:p>
          <a:p>
            <a:r>
              <a:rPr lang="ru-RU" sz="3200" b="1" dirty="0" smtClean="0">
                <a:latin typeface="Times New Roman" pitchFamily="18" charset="0"/>
                <a:cs typeface="Times New Roman" pitchFamily="18" charset="0"/>
              </a:rPr>
              <a:t> </a:t>
            </a:r>
            <a:r>
              <a:rPr lang="ru-RU" sz="3200" b="1" dirty="0">
                <a:latin typeface="Times New Roman" pitchFamily="18" charset="0"/>
                <a:cs typeface="Times New Roman" pitchFamily="18" charset="0"/>
              </a:rPr>
              <a:t>а, б, в - </a:t>
            </a:r>
            <a:r>
              <a:rPr lang="ru-RU" sz="3200" b="1" dirty="0" err="1">
                <a:latin typeface="Times New Roman" pitchFamily="18" charset="0"/>
                <a:cs typeface="Times New Roman" pitchFamily="18" charset="0"/>
              </a:rPr>
              <a:t>річні</a:t>
            </a:r>
            <a:r>
              <a:rPr lang="ru-RU" sz="3200" b="1" dirty="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кільця</a:t>
            </a:r>
            <a:endParaRPr lang="ru-RU" sz="3200" b="1" dirty="0">
              <a:latin typeface="Times New Roman" pitchFamily="18" charset="0"/>
              <a:cs typeface="Times New Roman" pitchFamily="18" charset="0"/>
            </a:endParaRPr>
          </a:p>
        </p:txBody>
      </p:sp>
      <p:pic>
        <p:nvPicPr>
          <p:cNvPr id="5" name="Picture 6" descr="i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56176" y="116632"/>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138290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32376" y="2385508"/>
            <a:ext cx="2667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27584" y="548680"/>
            <a:ext cx="2860078" cy="830997"/>
          </a:xfrm>
          <a:prstGeom prst="rect">
            <a:avLst/>
          </a:prstGeom>
          <a:noFill/>
        </p:spPr>
        <p:txBody>
          <a:bodyPr wrap="none" rtlCol="0">
            <a:spAutoFit/>
          </a:bodyPr>
          <a:lstStyle/>
          <a:p>
            <a:r>
              <a:rPr lang="uk-UA" sz="4000" dirty="0" smtClean="0">
                <a:latin typeface="Times New Roman" panose="02020603050405020304" pitchFamily="18" charset="0"/>
                <a:cs typeface="Times New Roman" panose="02020603050405020304" pitchFamily="18" charset="0"/>
              </a:rPr>
              <a:t>          </a:t>
            </a:r>
            <a:r>
              <a:rPr lang="uk-UA" sz="4800" b="1" dirty="0" smtClean="0">
                <a:solidFill>
                  <a:schemeClr val="accent2">
                    <a:lumMod val="50000"/>
                  </a:schemeClr>
                </a:solidFill>
                <a:latin typeface="Times New Roman" panose="02020603050405020304" pitchFamily="18" charset="0"/>
                <a:cs typeface="Times New Roman" panose="02020603050405020304" pitchFamily="18" charset="0"/>
              </a:rPr>
              <a:t>Риби</a:t>
            </a:r>
            <a:endParaRPr lang="ru-RU" sz="4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716016" y="4077072"/>
            <a:ext cx="1440160" cy="432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3</a:t>
            </a:r>
            <a:endParaRPr lang="ru-RU" dirty="0">
              <a:solidFill>
                <a:schemeClr val="tx1"/>
              </a:solidFill>
            </a:endParaRPr>
          </a:p>
        </p:txBody>
      </p:sp>
    </p:spTree>
    <p:extLst>
      <p:ext uri="{BB962C8B-B14F-4D97-AF65-F5344CB8AC3E}">
        <p14:creationId xmlns:p14="http://schemas.microsoft.com/office/powerpoint/2010/main" xmlns="" val="3388284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428604"/>
            <a:ext cx="8078978" cy="2185214"/>
          </a:xfrm>
          <a:prstGeom prst="rect">
            <a:avLst/>
          </a:prstGeom>
          <a:noFill/>
        </p:spPr>
        <p:txBody>
          <a:bodyPr wrap="square" rtlCol="0">
            <a:spAutoFit/>
          </a:bodyPr>
          <a:lstStyle/>
          <a:p>
            <a:r>
              <a:rPr lang="uk-UA" sz="3200" dirty="0" smtClean="0"/>
              <a:t>                           </a:t>
            </a:r>
            <a:r>
              <a:rPr lang="uk-UA" sz="4000" b="1" dirty="0" smtClean="0">
                <a:solidFill>
                  <a:schemeClr val="accent2">
                    <a:lumMod val="50000"/>
                  </a:schemeClr>
                </a:solidFill>
                <a:latin typeface="Times New Roman" panose="02020603050405020304" pitchFamily="18" charset="0"/>
                <a:cs typeface="Times New Roman" panose="02020603050405020304" pitchFamily="18" charset="0"/>
              </a:rPr>
              <a:t>Амфібії </a:t>
            </a:r>
          </a:p>
          <a:p>
            <a:r>
              <a:rPr lang="uk-UA" sz="3200" dirty="0" smtClean="0">
                <a:latin typeface="Times New Roman" panose="02020603050405020304" pitchFamily="18" charset="0"/>
                <a:cs typeface="Times New Roman" panose="02020603050405020304" pitchFamily="18" charset="0"/>
              </a:rPr>
              <a:t>мають</a:t>
            </a:r>
            <a:r>
              <a:rPr lang="uk-UA" sz="3200" b="1" dirty="0" smtClean="0">
                <a:latin typeface="Times New Roman" panose="02020603050405020304" pitchFamily="18" charset="0"/>
                <a:cs typeface="Times New Roman" panose="02020603050405020304" pitchFamily="18" charset="0"/>
              </a:rPr>
              <a:t> </a:t>
            </a:r>
            <a:r>
              <a:rPr lang="uk-UA" sz="3200" b="1" i="1" dirty="0" smtClean="0">
                <a:latin typeface="Times New Roman" panose="02020603050405020304" pitchFamily="18" charset="0"/>
                <a:cs typeface="Times New Roman" panose="02020603050405020304" pitchFamily="18" charset="0"/>
              </a:rPr>
              <a:t>шкіру гладку</a:t>
            </a:r>
            <a:r>
              <a:rPr lang="uk-UA" sz="3200" b="1" dirty="0" smtClean="0">
                <a:latin typeface="Times New Roman" panose="02020603050405020304" pitchFamily="18" charset="0"/>
                <a:cs typeface="Times New Roman" panose="02020603050405020304" pitchFamily="18" charset="0"/>
              </a:rPr>
              <a:t>, </a:t>
            </a:r>
            <a:r>
              <a:rPr lang="uk-UA" sz="3200" b="1" i="1" dirty="0" smtClean="0">
                <a:latin typeface="Times New Roman" panose="02020603050405020304" pitchFamily="18" charset="0"/>
                <a:cs typeface="Times New Roman" panose="02020603050405020304" pitchFamily="18" charset="0"/>
              </a:rPr>
              <a:t>яка містить залози</a:t>
            </a:r>
            <a:r>
              <a:rPr lang="uk-UA" sz="3200" b="1" dirty="0" smtClean="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що виділяють </a:t>
            </a:r>
            <a:r>
              <a:rPr lang="uk-UA" sz="3200" b="1" dirty="0" smtClean="0">
                <a:latin typeface="Times New Roman" panose="02020603050405020304" pitchFamily="18" charset="0"/>
                <a:cs typeface="Times New Roman" panose="02020603050405020304" pitchFamily="18" charset="0"/>
              </a:rPr>
              <a:t>слиз, </a:t>
            </a:r>
            <a:r>
              <a:rPr lang="uk-UA" sz="3200" dirty="0" smtClean="0">
                <a:latin typeface="Times New Roman" panose="02020603050405020304" pitchFamily="18" charset="0"/>
                <a:cs typeface="Times New Roman" panose="02020603050405020304" pitchFamily="18" charset="0"/>
              </a:rPr>
              <a:t>який</a:t>
            </a:r>
            <a:r>
              <a:rPr lang="uk-UA" sz="3200" b="1" dirty="0" smtClean="0">
                <a:latin typeface="Times New Roman" panose="02020603050405020304" pitchFamily="18" charset="0"/>
                <a:cs typeface="Times New Roman" panose="02020603050405020304" pitchFamily="18" charset="0"/>
              </a:rPr>
              <a:t> зволожує шкіру і захищає від шкідливих мікроорганізмів.</a:t>
            </a:r>
            <a:endParaRPr lang="ru-RU" sz="3200" b="1" dirty="0">
              <a:latin typeface="Times New Roman" panose="02020603050405020304" pitchFamily="18" charset="0"/>
              <a:cs typeface="Times New Roman" panose="02020603050405020304" pitchFamily="18" charset="0"/>
            </a:endParaRPr>
          </a:p>
        </p:txBody>
      </p:sp>
      <p:pic>
        <p:nvPicPr>
          <p:cNvPr id="5" name="Рисунок 4" descr="Саламандра животное. Образ жизни и среда обитания саламандры | Животный мир"/>
          <p:cNvPicPr/>
          <p:nvPr/>
        </p:nvPicPr>
        <p:blipFill>
          <a:blip r:embed="rId2"/>
          <a:srcRect r="8432" b="8547"/>
          <a:stretch>
            <a:fillRect/>
          </a:stretch>
        </p:blipFill>
        <p:spPr bwMode="auto">
          <a:xfrm>
            <a:off x="4929190" y="2714620"/>
            <a:ext cx="3897643" cy="2214578"/>
          </a:xfrm>
          <a:prstGeom prst="rect">
            <a:avLst/>
          </a:prstGeom>
          <a:noFill/>
          <a:ln w="9525">
            <a:noFill/>
            <a:miter lim="800000"/>
            <a:headEnd/>
            <a:tailEnd/>
          </a:ln>
        </p:spPr>
      </p:pic>
      <p:pic>
        <p:nvPicPr>
          <p:cNvPr id="6" name="Рисунок 5" descr="Жабы — Википедия"/>
          <p:cNvPicPr/>
          <p:nvPr/>
        </p:nvPicPr>
        <p:blipFill>
          <a:blip r:embed="rId3" cstate="print"/>
          <a:srcRect l="11353" t="17991"/>
          <a:stretch>
            <a:fillRect/>
          </a:stretch>
        </p:blipFill>
        <p:spPr bwMode="auto">
          <a:xfrm>
            <a:off x="214282" y="3143248"/>
            <a:ext cx="4572032" cy="3357586"/>
          </a:xfrm>
          <a:prstGeom prst="rect">
            <a:avLst/>
          </a:prstGeom>
          <a:noFill/>
          <a:ln w="9525">
            <a:noFill/>
            <a:miter lim="800000"/>
            <a:headEnd/>
            <a:tailEnd/>
          </a:ln>
        </p:spPr>
      </p:pic>
    </p:spTree>
    <p:extLst>
      <p:ext uri="{BB962C8B-B14F-4D97-AF65-F5344CB8AC3E}">
        <p14:creationId xmlns:p14="http://schemas.microsoft.com/office/powerpoint/2010/main" xmlns="" val="4089496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1969</TotalTime>
  <Words>564</Words>
  <Application>Microsoft Office PowerPoint</Application>
  <PresentationFormat>Екран (4:3)</PresentationFormat>
  <Paragraphs>176</Paragraphs>
  <Slides>28</Slides>
  <Notes>1</Notes>
  <HiddenSlides>0</HiddenSlides>
  <MMClips>0</MMClips>
  <ScaleCrop>false</ScaleCrop>
  <HeadingPairs>
    <vt:vector size="4" baseType="variant">
      <vt:variant>
        <vt:lpstr>Тема</vt:lpstr>
      </vt:variant>
      <vt:variant>
        <vt:i4>1</vt:i4>
      </vt:variant>
      <vt:variant>
        <vt:lpstr>Заголовки слайдів</vt:lpstr>
      </vt:variant>
      <vt:variant>
        <vt:i4>28</vt:i4>
      </vt:variant>
    </vt:vector>
  </HeadingPairs>
  <TitlesOfParts>
    <vt:vector size="29" baseType="lpstr">
      <vt:lpstr>Тема Office</vt:lpstr>
      <vt:lpstr>Покриви тіла тварин,  їх різноманітність та функції</vt:lpstr>
      <vt:lpstr>Вправа «ЛОГІКОН» </vt:lpstr>
      <vt:lpstr>      Вправа «Подумай, пригадай»  1.Що відмежовує організм від навколишнього середовища?  2.Для чого тваринам покриви?   3.Чи однакові покриви у різних тварин і чому?  </vt:lpstr>
      <vt:lpstr>Покриви тіла - це зовнішні утвори на поверхні тіла, які є бар'єром між навколишнім та внутрішнім середовищем.</vt:lpstr>
      <vt:lpstr>Слайд 5</vt:lpstr>
      <vt:lpstr>Слайд 6</vt:lpstr>
      <vt:lpstr>Слайд 7</vt:lpstr>
      <vt:lpstr>Слайд 8</vt:lpstr>
      <vt:lpstr>Слайд 9</vt:lpstr>
      <vt:lpstr>Слайд 10</vt:lpstr>
      <vt:lpstr>Слайд 11</vt:lpstr>
      <vt:lpstr>Слайд 12</vt:lpstr>
      <vt:lpstr>Слайд 13</vt:lpstr>
      <vt:lpstr>Особливості будови покривів у тварин визначаються способом життя й тими функціями, які вони виконують. </vt:lpstr>
      <vt:lpstr>Функції покривів:</vt:lpstr>
      <vt:lpstr>Функції покривів:</vt:lpstr>
      <vt:lpstr>Функції покривів:</vt:lpstr>
      <vt:lpstr>Функції покривів:</vt:lpstr>
      <vt:lpstr>Функції покривів:</vt:lpstr>
      <vt:lpstr>ЗАЛИШ ХУТРО ТВАРИНАМ</vt:lpstr>
      <vt:lpstr>З’ЄДНАТИ КАРТИНКУ З ОПИСОМ ЇЇ ПОКРИВІВ</vt:lpstr>
      <vt:lpstr>Слайд 22</vt:lpstr>
      <vt:lpstr>    Встановити відповідність 1). Шкірно-м’язовий мішок.             2). Багатошарова кутикула.  3). Гола шкіра, позбавлена лусок з великою кількістю слизових залоз. 4). Суха шкіра без залоз вкрита лусками, щитками. 5). Суха еластична шкіра, що має потові, сальні, пахучі, молочні залози. 6). Суха шкіра, майже позбавлена залоз, крім куприкової. </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 Windows</cp:lastModifiedBy>
  <cp:revision>200</cp:revision>
  <dcterms:modified xsi:type="dcterms:W3CDTF">2023-03-01T20:39:06Z</dcterms:modified>
</cp:coreProperties>
</file>