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70" r:id="rId8"/>
    <p:sldId id="271" r:id="rId9"/>
    <p:sldId id="272" r:id="rId10"/>
    <p:sldId id="260" r:id="rId11"/>
    <p:sldId id="265" r:id="rId12"/>
    <p:sldId id="264" r:id="rId13"/>
    <p:sldId id="267" r:id="rId14"/>
    <p:sldId id="261" r:id="rId15"/>
    <p:sldId id="263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0628-262C-45EC-AD44-F99766C25502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972-4A39-4993-878B-9CC2050A94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660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0628-262C-45EC-AD44-F99766C25502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972-4A39-4993-878B-9CC2050A94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84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0628-262C-45EC-AD44-F99766C25502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972-4A39-4993-878B-9CC2050A94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844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0628-262C-45EC-AD44-F99766C25502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972-4A39-4993-878B-9CC2050A9420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7870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0628-262C-45EC-AD44-F99766C25502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972-4A39-4993-878B-9CC2050A94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8783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0628-262C-45EC-AD44-F99766C25502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972-4A39-4993-878B-9CC2050A94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4805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0628-262C-45EC-AD44-F99766C25502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972-4A39-4993-878B-9CC2050A94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916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0628-262C-45EC-AD44-F99766C25502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972-4A39-4993-878B-9CC2050A94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7754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0628-262C-45EC-AD44-F99766C25502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972-4A39-4993-878B-9CC2050A94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721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0628-262C-45EC-AD44-F99766C25502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972-4A39-4993-878B-9CC2050A94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616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0628-262C-45EC-AD44-F99766C25502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972-4A39-4993-878B-9CC2050A94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15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0628-262C-45EC-AD44-F99766C25502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972-4A39-4993-878B-9CC2050A94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763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0628-262C-45EC-AD44-F99766C25502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972-4A39-4993-878B-9CC2050A94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21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0628-262C-45EC-AD44-F99766C25502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972-4A39-4993-878B-9CC2050A94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0628-262C-45EC-AD44-F99766C25502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972-4A39-4993-878B-9CC2050A94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0628-262C-45EC-AD44-F99766C25502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972-4A39-4993-878B-9CC2050A94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04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0628-262C-45EC-AD44-F99766C25502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3972-4A39-4993-878B-9CC2050A94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232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0628-262C-45EC-AD44-F99766C25502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03972-4A39-4993-878B-9CC2050A94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776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test/start/ubl977" TargetMode="External"/><Relationship Id="rId2" Type="http://schemas.openxmlformats.org/officeDocument/2006/relationships/hyperlink" Target="https://vseosvita.ua/test/kopiia-antyutopiia-dzh-orvell-kolhosp-tvaryn-2639530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9925" y="150545"/>
            <a:ext cx="9144000" cy="2387600"/>
          </a:xfrm>
        </p:spPr>
        <p:txBody>
          <a:bodyPr>
            <a:noAutofit/>
          </a:bodyPr>
          <a:lstStyle/>
          <a:p>
            <a:r>
              <a:rPr lang="uk-UA" sz="4400" i="1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Джордж </a:t>
            </a:r>
            <a:r>
              <a:rPr lang="uk-UA" sz="4400" i="1" cap="none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Орвелл</a:t>
            </a:r>
            <a:r>
              <a:rPr lang="uk-UA" sz="4400" i="1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«</a:t>
            </a:r>
            <a:r>
              <a:rPr lang="uk-UA" sz="4400" i="1" cap="none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Скотоферма</a:t>
            </a:r>
            <a:r>
              <a:rPr lang="uk-UA" sz="4400" i="1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». Викриття сутності тоталітарної системи та її ієрархії в антиутопіях митця.</a:t>
            </a:r>
            <a:endParaRPr lang="uk-UA" sz="4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5782"/>
            <a:ext cx="5645385" cy="41822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27818" y="5636661"/>
            <a:ext cx="4475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зарубіжної літератури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Гусєва Анастасія Вікторівна</a:t>
            </a:r>
            <a:endParaRPr lang="uk-UA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uk-UA" sz="36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тотальне розчарування у змінах</a:t>
            </a:r>
            <a:endParaRPr lang="uk-UA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22" y="406504"/>
            <a:ext cx="10353762" cy="332509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Цитата</a:t>
            </a:r>
            <a:r>
              <a:rPr lang="uk-UA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Тварини, які стояли надворі, переводили погляди зі свині на людину і з людини на свиню, а тоді знову із свині на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 уже годі було розібрати, де людина, а де свиня”.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434" y="3632252"/>
            <a:ext cx="7004911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4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104" y="0"/>
            <a:ext cx="10353761" cy="762000"/>
          </a:xfrm>
        </p:spPr>
        <p:txBody>
          <a:bodyPr/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</a:pPr>
            <a:r>
              <a:rPr lang="ru-RU" sz="3600" i="1" cap="none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Аналіз </a:t>
            </a:r>
            <a:r>
              <a:rPr lang="ru-RU" sz="3600" i="1" cap="none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твору</a:t>
            </a:r>
            <a:r>
              <a:rPr lang="ru-RU" sz="3600" i="1" cap="none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</a:t>
            </a:r>
            <a:r>
              <a:rPr lang="ru-RU" sz="3600" i="1" cap="none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Скотоферма</a:t>
            </a:r>
            <a:r>
              <a:rPr lang="ru-RU" sz="3600" i="1" cap="none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681" y="762000"/>
            <a:ext cx="11430606" cy="58327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4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4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 написаний</a:t>
            </a:r>
            <a:r>
              <a:rPr lang="uk-UA" sz="4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 1943 – 1944 роках і вийшов друком 17 серпня 1945 року.</a:t>
            </a:r>
          </a:p>
          <a:p>
            <a:pPr marL="0" indent="0">
              <a:buNone/>
            </a:pPr>
            <a:r>
              <a:rPr lang="uk-UA" sz="4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переклад був здійснений на українську мову Іваном Шевчуком під літературним псевдонімом Івана Черняхівського.</a:t>
            </a:r>
          </a:p>
          <a:p>
            <a:pPr marL="0" indent="0">
              <a:buNone/>
            </a:pPr>
            <a:r>
              <a:rPr lang="uk-UA" sz="4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Жанр: </a:t>
            </a:r>
            <a:r>
              <a:rPr lang="uk-UA" sz="4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сатиричний роман, антиутопія </a:t>
            </a:r>
          </a:p>
          <a:p>
            <a:pPr marL="0" indent="0">
              <a:buNone/>
            </a:pPr>
            <a:r>
              <a:rPr lang="uk-UA" sz="4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uk-UA" sz="4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зображення духовної деградації людини в умовах функціонування тоталітарної системи; розвиток тварин та їх життя на фермі після того, як вони прогнали господаря.</a:t>
            </a:r>
          </a:p>
          <a:p>
            <a:pPr marL="0" indent="0">
              <a:buNone/>
            </a:pPr>
            <a:r>
              <a:rPr lang="uk-UA" sz="4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uk-UA" sz="4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перетворення мислячої людини на істоту, здатну лише підкорятися вимогам режиму.</a:t>
            </a:r>
          </a:p>
          <a:p>
            <a:pPr marL="0" indent="0">
              <a:buNone/>
            </a:pPr>
            <a:r>
              <a:rPr lang="uk-UA" sz="4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Ідея: </a:t>
            </a:r>
            <a:r>
              <a:rPr lang="uk-UA" sz="4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 проти насильства, владної тиранії; захист прав людини.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73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251" y="-286918"/>
            <a:ext cx="10353761" cy="1094509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 твору</a:t>
            </a:r>
            <a:endParaRPr lang="uk-UA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5082"/>
            <a:ext cx="12192000" cy="6382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Наполеон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виглядає доволі лютим, був мовчазним, але про таких говорять, що вони свого доб’ються»; </a:t>
            </a:r>
          </a:p>
          <a:p>
            <a:pPr marL="0" indent="0">
              <a:buNone/>
            </a:pPr>
            <a:r>
              <a:rPr lang="uk-UA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Сніжок – жвавий, «він був красномовний і винахідливий, але вважалось, що у нього недостатньо твердий характер». </a:t>
            </a:r>
          </a:p>
          <a:p>
            <a:pPr marL="0" indent="0">
              <a:buNone/>
            </a:pPr>
            <a:r>
              <a:rPr lang="uk-UA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Крикун – відданий помічник Наполеона «з кругленькими щічками, блиском в очах, швидкими рухами і пронизливим голоском». Блискучий оратор. Про нього говорили: «Він </a:t>
            </a:r>
            <a:r>
              <a:rPr lang="uk-UA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докаже</a:t>
            </a:r>
            <a:r>
              <a:rPr lang="uk-UA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що чорне – це біле». </a:t>
            </a:r>
          </a:p>
          <a:p>
            <a:pPr marL="0" indent="0">
              <a:buNone/>
            </a:pPr>
            <a:r>
              <a:rPr lang="uk-UA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Боксер –робоча сила колгоспу тварин.</a:t>
            </a:r>
          </a:p>
          <a:p>
            <a:pPr marL="0" indent="0">
              <a:buNone/>
            </a:pPr>
            <a:r>
              <a:rPr lang="uk-UA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Моллі</a:t>
            </a:r>
            <a:r>
              <a:rPr lang="uk-UA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біла кобила, полюбляє цукор і стрічки в гриві. </a:t>
            </a:r>
          </a:p>
          <a:p>
            <a:pPr marL="0" indent="0">
              <a:buNone/>
            </a:pPr>
            <a:r>
              <a:rPr lang="uk-UA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Мойсей – ручний ворон. За твердженням свиней – улюбленець містера Джонса, </a:t>
            </a:r>
            <a:r>
              <a:rPr lang="uk-UA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шпіон</a:t>
            </a:r>
            <a:r>
              <a:rPr lang="uk-UA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донощик, зате говорив так, що заслухаєшся.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22" y="0"/>
            <a:ext cx="10353761" cy="1326321"/>
          </a:xfrm>
        </p:spPr>
        <p:txBody>
          <a:bodyPr>
            <a:normAutofit/>
          </a:bodyPr>
          <a:lstStyle/>
          <a:p>
            <a:r>
              <a:rPr lang="uk-UA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Образи-символи твору</a:t>
            </a:r>
            <a:endParaRPr lang="uk-UA" sz="4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29303"/>
              </p:ext>
            </p:extLst>
          </p:nvPr>
        </p:nvGraphicFramePr>
        <p:xfrm>
          <a:off x="374070" y="1088998"/>
          <a:ext cx="11430002" cy="5367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9494">
                  <a:extLst>
                    <a:ext uri="{9D8B030D-6E8A-4147-A177-3AD203B41FA5}">
                      <a16:colId xmlns:a16="http://schemas.microsoft.com/office/drawing/2014/main" val="1827644713"/>
                    </a:ext>
                  </a:extLst>
                </a:gridCol>
                <a:gridCol w="7190508">
                  <a:extLst>
                    <a:ext uri="{9D8B030D-6E8A-4147-A177-3AD203B41FA5}">
                      <a16:colId xmlns:a16="http://schemas.microsoft.com/office/drawing/2014/main" val="95410972"/>
                    </a:ext>
                  </a:extLst>
                </a:gridCol>
              </a:tblGrid>
              <a:tr h="894537">
                <a:tc>
                  <a:txBody>
                    <a:bodyPr/>
                    <a:lstStyle/>
                    <a:p>
                      <a:r>
                        <a:rPr lang="uk-UA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Образи твору</a:t>
                      </a:r>
                      <a:endParaRPr lang="uk-UA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Символи</a:t>
                      </a:r>
                      <a:endParaRPr lang="uk-UA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897858"/>
                  </a:ext>
                </a:extLst>
              </a:tr>
              <a:tr h="894537">
                <a:tc>
                  <a:txBody>
                    <a:bodyPr/>
                    <a:lstStyle/>
                    <a:p>
                      <a:r>
                        <a:rPr lang="uk-UA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</a:t>
                      </a:r>
                      <a:endParaRPr lang="uk-UA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Багатії</a:t>
                      </a:r>
                      <a:endParaRPr lang="uk-UA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785481"/>
                  </a:ext>
                </a:extLst>
              </a:tr>
              <a:tr h="894537">
                <a:tc>
                  <a:txBody>
                    <a:bodyPr/>
                    <a:lstStyle/>
                    <a:p>
                      <a:r>
                        <a:rPr lang="uk-UA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Тварини</a:t>
                      </a:r>
                      <a:endParaRPr lang="uk-UA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200820"/>
                  </a:ext>
                </a:extLst>
              </a:tr>
              <a:tr h="894537">
                <a:tc>
                  <a:txBody>
                    <a:bodyPr/>
                    <a:lstStyle/>
                    <a:p>
                      <a:r>
                        <a:rPr lang="uk-UA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Кінь Боксер</a:t>
                      </a:r>
                      <a:endParaRPr lang="uk-UA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291931"/>
                  </a:ext>
                </a:extLst>
              </a:tr>
              <a:tr h="894537">
                <a:tc>
                  <a:txBody>
                    <a:bodyPr/>
                    <a:lstStyle/>
                    <a:p>
                      <a:r>
                        <a:rPr lang="uk-UA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Вівці</a:t>
                      </a:r>
                      <a:endParaRPr lang="uk-UA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87436"/>
                  </a:ext>
                </a:extLst>
              </a:tr>
              <a:tr h="894537">
                <a:tc>
                  <a:txBody>
                    <a:bodyPr/>
                    <a:lstStyle/>
                    <a:p>
                      <a:r>
                        <a:rPr lang="uk-UA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Віслюк Веніамін</a:t>
                      </a:r>
                      <a:endParaRPr lang="uk-UA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381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55127" y="2873344"/>
            <a:ext cx="227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Бідняки</a:t>
            </a:r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5127" y="3772609"/>
            <a:ext cx="403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Робітничий клас</a:t>
            </a:r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5127" y="4758208"/>
            <a:ext cx="6248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Малограмотне населення</a:t>
            </a:r>
            <a:endParaRPr lang="uk-UA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5127" y="5541363"/>
            <a:ext cx="714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Дисидент - </a:t>
            </a:r>
            <a:r>
              <a:rPr lang="ru-RU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 </a:t>
            </a:r>
            <a:r>
              <a:rPr lang="ru-RU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інакодумець</a:t>
            </a:r>
            <a:endParaRPr lang="uk-UA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1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104" y="0"/>
            <a:ext cx="10353761" cy="1326321"/>
          </a:xfrm>
        </p:spPr>
        <p:txBody>
          <a:bodyPr>
            <a:normAutofit/>
          </a:bodyPr>
          <a:lstStyle/>
          <a:p>
            <a:r>
              <a:rPr lang="uk-UA" sz="36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свині</a:t>
            </a:r>
            <a:endParaRPr lang="uk-UA" sz="36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68" t="40711" r="41286" b="21369"/>
          <a:stretch/>
        </p:blipFill>
        <p:spPr>
          <a:xfrm>
            <a:off x="1316181" y="1206071"/>
            <a:ext cx="9826684" cy="5231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56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395" y="1"/>
            <a:ext cx="10353761" cy="914400"/>
          </a:xfrm>
        </p:spPr>
        <p:txBody>
          <a:bodyPr>
            <a:normAutofit/>
          </a:bodyPr>
          <a:lstStyle/>
          <a:p>
            <a:r>
              <a:rPr lang="uk-UA" sz="36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 звірі</a:t>
            </a:r>
            <a:endParaRPr lang="uk-UA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8269" t="38352" r="40523" b="19413"/>
          <a:stretch/>
        </p:blipFill>
        <p:spPr>
          <a:xfrm>
            <a:off x="0" y="795472"/>
            <a:ext cx="9559325" cy="550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905" y="4065679"/>
            <a:ext cx="3246095" cy="2238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5402" t="61364" r="10602" b="26799"/>
          <a:stretch/>
        </p:blipFill>
        <p:spPr>
          <a:xfrm>
            <a:off x="0" y="2327565"/>
            <a:ext cx="9559325" cy="994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4921" y="682187"/>
            <a:ext cx="2847079" cy="3615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856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uk-UA" sz="36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Виконати тестове завдання за покликанням: </a:t>
            </a:r>
            <a:endParaRPr lang="uk-UA" sz="3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effectLst/>
                <a:hlinkClick r:id="rId3"/>
              </a:rPr>
              <a:t>https</a:t>
            </a:r>
            <a:r>
              <a:rPr lang="en-US" b="1" dirty="0">
                <a:effectLst/>
                <a:hlinkClick r:id="rId3"/>
              </a:rPr>
              <a:t>://</a:t>
            </a:r>
            <a:r>
              <a:rPr lang="en-US" b="1" dirty="0" smtClean="0">
                <a:effectLst/>
                <a:hlinkClick r:id="rId3"/>
              </a:rPr>
              <a:t>vseosvita.ua/test/start/ubl977</a:t>
            </a:r>
            <a:endParaRPr lang="uk-UA" b="1" smtClean="0">
              <a:effectLst/>
            </a:endParaRPr>
          </a:p>
          <a:p>
            <a:pPr marL="0" indent="0">
              <a:buNone/>
            </a:pPr>
            <a:endParaRPr lang="uk-UA" b="1" dirty="0" smtClean="0">
              <a:effectLst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50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123" y="0"/>
            <a:ext cx="10353761" cy="1326321"/>
          </a:xfrm>
        </p:spPr>
        <p:txBody>
          <a:bodyPr/>
          <a:lstStyle/>
          <a:p>
            <a:r>
              <a:rPr lang="uk-UA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що таке утопія? </a:t>
            </a:r>
            <a:endParaRPr lang="uk-UA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669" y="1326321"/>
            <a:ext cx="10353762" cy="3695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 грецької мови </a:t>
            </a:r>
            <a:r>
              <a:rPr lang="uk-UA" sz="3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-“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місце, якого немає”. Автором однієї з перших утопій є Томас Мор, який у 1516 році опублікував однойменний суспільно-політичний трактат. </a:t>
            </a:r>
            <a:r>
              <a:rPr lang="uk-UA" sz="3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Він 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розробив власне бачення державного устрою, у якому кожна людина буде щасливою та наділеною благами</a:t>
            </a:r>
            <a:endParaRPr lang="uk-UA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4870" y="4823798"/>
            <a:ext cx="589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що таке </a:t>
            </a:r>
            <a:r>
              <a:rPr lang="uk-UA" sz="3600" b="1" i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Антиутопія</a:t>
            </a:r>
            <a:r>
              <a:rPr lang="uk-UA" sz="3600" b="1" i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?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648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7.40741E-7 L 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04800"/>
            <a:ext cx="10353761" cy="1326321"/>
          </a:xfrm>
        </p:spPr>
        <p:txBody>
          <a:bodyPr>
            <a:normAutofit/>
          </a:bodyPr>
          <a:lstStyle/>
          <a:p>
            <a:r>
              <a:rPr lang="uk-UA" sz="4400" i="1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Сім Настанов, створених </a:t>
            </a:r>
            <a:r>
              <a:rPr lang="uk-UA" sz="4400" i="1" cap="non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Сніжком</a:t>
            </a:r>
            <a:r>
              <a:rPr lang="uk-UA" sz="4400" i="1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і Наполеоном</a:t>
            </a:r>
            <a:endParaRPr lang="uk-UA" sz="4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686" y="1514173"/>
            <a:ext cx="10533870" cy="5122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Усяка </a:t>
            </a:r>
            <a:r>
              <a:rPr lang="uk-U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двонога істота — ворог. </a:t>
            </a:r>
            <a:endParaRPr lang="uk-UA" sz="3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Усяка </a:t>
            </a:r>
            <a:r>
              <a:rPr lang="uk-U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чотиринога істота або крилата істота — друг. </a:t>
            </a:r>
            <a:endParaRPr lang="uk-UA" sz="3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Жодна </a:t>
            </a:r>
            <a:r>
              <a:rPr lang="uk-U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тварина не повинна носити одягу. </a:t>
            </a:r>
            <a:endParaRPr lang="uk-UA" sz="3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Жодна </a:t>
            </a:r>
            <a:r>
              <a:rPr lang="uk-U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тварина не повинна спати в ліжку. </a:t>
            </a:r>
            <a:endParaRPr lang="uk-UA" sz="3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Жодна </a:t>
            </a:r>
            <a:r>
              <a:rPr lang="uk-U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тварина не повинна вживати спиртного. </a:t>
            </a:r>
            <a:endParaRPr lang="uk-UA" sz="3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Жодна </a:t>
            </a:r>
            <a:r>
              <a:rPr lang="uk-U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тварина не повинна вбивати іншу тварину. </a:t>
            </a:r>
            <a:endParaRPr lang="uk-UA" sz="3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 </a:t>
            </a:r>
            <a:r>
              <a:rPr lang="uk-U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 рівні.</a:t>
            </a: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918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81" y="1365628"/>
            <a:ext cx="474345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3921" t="30208" r="19653" b="11648"/>
          <a:stretch/>
        </p:blipFill>
        <p:spPr>
          <a:xfrm>
            <a:off x="5571907" y="1215953"/>
            <a:ext cx="4923344" cy="3466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8061" t="3367" r="14178" b="13158"/>
          <a:stretch/>
        </p:blipFill>
        <p:spPr>
          <a:xfrm>
            <a:off x="2008909" y="3377566"/>
            <a:ext cx="3562998" cy="328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20930" t="35890" r="26787" b="7482"/>
          <a:stretch/>
        </p:blipFill>
        <p:spPr>
          <a:xfrm>
            <a:off x="7192456" y="3687022"/>
            <a:ext cx="4890655" cy="2978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-1" y="152400"/>
            <a:ext cx="1208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Чому ж цей сатиричний роман належить до антиутопії?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94972"/>
            <a:ext cx="11707091" cy="6355209"/>
          </a:xfrm>
        </p:spPr>
        <p:txBody>
          <a:bodyPr>
            <a:normAutofit fontScale="92500" lnSpcReduction="10000"/>
          </a:bodyPr>
          <a:lstStyle/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Цитати</a:t>
            </a:r>
            <a:r>
              <a:rPr lang="ru-RU" sz="35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685800" indent="-4572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3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“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хвилю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примчали пси.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Ніхто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міг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второпати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звідки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взялися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страховиська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Але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невдовзі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з’ясувалося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то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були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цуценята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Наполеон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відібрав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матерів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сам </a:t>
            </a:r>
            <a:r>
              <a:rPr lang="ru-RU" sz="3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виховував</a:t>
            </a:r>
            <a:r>
              <a:rPr lang="ru-RU" sz="3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</a:t>
            </a:r>
            <a:r>
              <a:rPr lang="ru-RU" sz="3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зовсім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дорослі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вони,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проте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були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вже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телята і з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вигляду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кровожерні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наче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вовки</a:t>
            </a:r>
            <a:r>
              <a:rPr lang="ru-RU" sz="3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Тримаючись</a:t>
            </a:r>
            <a:r>
              <a:rPr lang="ru-RU" sz="3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Наполеона, вони –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помітили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махали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біля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нього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хвостами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точнісінько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так, як колись собаки махали ними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біля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ніг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містера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Джонса</a:t>
            </a:r>
            <a:r>
              <a:rPr lang="ru-RU" sz="3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3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“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року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каторжні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93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267556" cy="1177636"/>
          </a:xfrm>
        </p:spPr>
        <p:txBody>
          <a:bodyPr>
            <a:normAutofit/>
          </a:bodyPr>
          <a:lstStyle/>
          <a:p>
            <a:r>
              <a:rPr lang="uk-UA" sz="32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 колгоспу </a:t>
            </a:r>
            <a:r>
              <a:rPr lang="uk-UA" sz="3200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продовжує розшаровуватися</a:t>
            </a:r>
            <a:endParaRPr lang="uk-UA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085" y="952248"/>
            <a:ext cx="11873951" cy="5753352"/>
          </a:xfrm>
        </p:spPr>
        <p:txBody>
          <a:bodyPr>
            <a:normAutofit fontScale="85000" lnSpcReduction="10000"/>
          </a:bodyPr>
          <a:lstStyle/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Цитата</a:t>
            </a:r>
            <a:endParaRPr lang="ru-RU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…</a:t>
            </a:r>
            <a:r>
              <a:rPr lang="ru-RU" sz="3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несподівано</a:t>
            </a:r>
            <a:r>
              <a:rPr lang="ru-RU" sz="3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свині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зробили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будинок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своєю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резиденцією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тварини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знову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невиразно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пригадали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нібито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колись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теж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приймалося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певне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знову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Пищик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мусив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переконувати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такого не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не могло бути.</a:t>
            </a: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Вкрай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необхідно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казав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свині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цей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мозок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ферми,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мали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тиху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місцину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своєї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напруженої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й вождю за рангом – так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останнім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часом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називав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Наполеона –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підходить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жити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будинку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аніж</a:t>
            </a: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свинарнику</a:t>
            </a:r>
            <a:r>
              <a:rPr lang="ru-RU" sz="3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4942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10836"/>
            <a:ext cx="10353761" cy="753067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ж закони змінилися?</a:t>
            </a:r>
            <a:endParaRPr lang="uk-UA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2449" y="5660429"/>
            <a:ext cx="10353762" cy="701496"/>
          </a:xfrm>
        </p:spPr>
        <p:txBody>
          <a:bodyPr/>
          <a:lstStyle/>
          <a:p>
            <a:pPr lvl="0" indent="0">
              <a:lnSpc>
                <a:spcPct val="107000"/>
              </a:lnSpc>
              <a:buNone/>
            </a:pPr>
            <a:r>
              <a:rPr lang="ru-RU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Усі</a:t>
            </a:r>
            <a:r>
              <a:rPr lang="ru-RU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тварини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рівні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 </a:t>
            </a:r>
            <a:r>
              <a:rPr lang="ru-RU" sz="3200" dirty="0" err="1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деякі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рівні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ru-RU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4291" y="818132"/>
            <a:ext cx="2840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Було/</a:t>
            </a:r>
            <a:r>
              <a:rPr lang="uk-UA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uk-UA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92" y="1338908"/>
            <a:ext cx="5627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Двонога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істота — ворог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Чотири</a:t>
            </a:r>
            <a:r>
              <a:rPr lang="ru-RU" sz="3200" dirty="0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ноги добре, а </a:t>
            </a:r>
            <a:r>
              <a:rPr lang="ru-RU" sz="3200" dirty="0" err="1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дві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ноги </a:t>
            </a:r>
            <a:r>
              <a:rPr lang="ru-RU" sz="3200" dirty="0" err="1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краще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200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7365" y="1308525"/>
            <a:ext cx="590736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Усяка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чотиринога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істота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крилата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істота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друг</a:t>
            </a:r>
            <a:r>
              <a:rPr lang="ru-RU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976637" y="2907916"/>
            <a:ext cx="5514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Жодна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тварина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повинна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носити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одягу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6090675" y="2590886"/>
            <a:ext cx="590736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Жодна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тварина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повинна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спати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ліжку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dirty="0" err="1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простирадлах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27406" y="4274199"/>
            <a:ext cx="5405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Жодна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тварина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повинна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вживати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спиртного </a:t>
            </a:r>
            <a:r>
              <a:rPr lang="ru-RU" sz="3200" dirty="0" err="1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надміру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2889" y="3850721"/>
            <a:ext cx="6954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Жодна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тварина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повинна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вбивати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іншу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тварини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причини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28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0"/>
            <a:ext cx="10768792" cy="1326321"/>
          </a:xfrm>
        </p:spPr>
        <p:txBody>
          <a:bodyPr>
            <a:normAutofit/>
          </a:bodyPr>
          <a:lstStyle/>
          <a:p>
            <a:r>
              <a:rPr lang="uk-UA" sz="3600" i="1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Чому так важливо зрозуміти зміни, які відбулися?</a:t>
            </a:r>
            <a:endParaRPr lang="uk-UA" sz="36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561848"/>
            <a:ext cx="10353762" cy="3695136"/>
          </a:xfrm>
        </p:spPr>
        <p:txBody>
          <a:bodyPr>
            <a:normAutofit/>
          </a:bodyPr>
          <a:lstStyle/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прикладі цього твору та змін у Колгоспі ми можемо спостерігати розвиток усіх тоталітарних режимів, 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67" y="3310803"/>
            <a:ext cx="9747417" cy="3374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39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40" y="88353"/>
            <a:ext cx="10353762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Дисидент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 </a:t>
            </a:r>
            <a:r>
              <a:rPr lang="ru-RU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розходяться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встановленими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вона </a:t>
            </a:r>
            <a:r>
              <a:rPr lang="ru-RU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політичний </a:t>
            </a:r>
            <a:r>
              <a:rPr lang="ru-RU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інакодумець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Часто </a:t>
            </a:r>
            <a:r>
              <a:rPr lang="ru-RU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гонінь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репресій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переслідувань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3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18" b="80824" l="796" r="100000"/>
                    </a14:imgEffect>
                  </a14:imgLayer>
                </a14:imgProps>
              </a:ext>
            </a:extLst>
          </a:blip>
          <a:srcRect l="1117" t="16345" r="-1117" b="19759"/>
          <a:stretch/>
        </p:blipFill>
        <p:spPr>
          <a:xfrm>
            <a:off x="6968230" y="2226866"/>
            <a:ext cx="4962390" cy="47659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0127" y="3783489"/>
            <a:ext cx="65254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цитата: “Справи ніколи не були (та й не могли бути) набагато ліпше, чи набагато гірше — бо голод, невигоди і розчарування - це незмінний життєвий закон”.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473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287</TotalTime>
  <Words>713</Words>
  <Application>Microsoft Office PowerPoint</Application>
  <PresentationFormat>Широкоэкранный</PresentationFormat>
  <Paragraphs>76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Bookman Old Style</vt:lpstr>
      <vt:lpstr>Calibri</vt:lpstr>
      <vt:lpstr>Rockwell</vt:lpstr>
      <vt:lpstr>Times New Roman</vt:lpstr>
      <vt:lpstr>Wingdings</vt:lpstr>
      <vt:lpstr>Damask</vt:lpstr>
      <vt:lpstr>Джордж Орвелл. «Скотоферма». Викриття сутності тоталітарної системи та її ієрархії в антиутопіях митця.</vt:lpstr>
      <vt:lpstr>що таке утопія? </vt:lpstr>
      <vt:lpstr>Сім Настанов, створених Сніжком і Наполеоном</vt:lpstr>
      <vt:lpstr>Презентация PowerPoint</vt:lpstr>
      <vt:lpstr>Презентация PowerPoint</vt:lpstr>
      <vt:lpstr>суспільство колгоспу  продовжує розшаровуватися</vt:lpstr>
      <vt:lpstr>Які ж закони змінилися?</vt:lpstr>
      <vt:lpstr>Чому так важливо зрозуміти зміни, які відбулися?</vt:lpstr>
      <vt:lpstr>Презентация PowerPoint</vt:lpstr>
      <vt:lpstr>тотальне розчарування у змінах</vt:lpstr>
      <vt:lpstr>Аналіз твору «Скотоферма»</vt:lpstr>
      <vt:lpstr>Герої твору</vt:lpstr>
      <vt:lpstr>Образи-символи твору</vt:lpstr>
      <vt:lpstr>свині</vt:lpstr>
      <vt:lpstr>Інші звірі</vt:lpstr>
      <vt:lpstr>Домашнє завдання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56</cp:revision>
  <dcterms:created xsi:type="dcterms:W3CDTF">2023-01-27T11:01:48Z</dcterms:created>
  <dcterms:modified xsi:type="dcterms:W3CDTF">2023-04-19T09:04:14Z</dcterms:modified>
</cp:coreProperties>
</file>