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60" r:id="rId8"/>
    <p:sldId id="261" r:id="rId9"/>
    <p:sldId id="262" r:id="rId10"/>
    <p:sldId id="273" r:id="rId11"/>
    <p:sldId id="265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92" r:id="rId23"/>
    <p:sldId id="275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4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82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94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9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14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61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2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81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94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72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07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43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8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5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71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AA20D-E28F-46BA-89BF-6545EA73F569}" type="datetimeFigureOut">
              <a:rPr lang="ru-UA" smtClean="0"/>
              <a:t>02.05.2023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7128B0-7CCF-45CA-9BEF-1A232E363CC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6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bbc.com/ukrainian/media-4813765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12" Type="http://schemas.openxmlformats.org/officeDocument/2006/relationships/image" Target="../media/image30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29.gif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jpg"/><Relationship Id="rId9" Type="http://schemas.openxmlformats.org/officeDocument/2006/relationships/image" Target="../media/image2.gif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BA14F-C39B-4DFE-B673-D7F93163B9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992A0D-1EB8-4777-982A-7F3E9DA66B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31FA79-69B8-4314-ACD5-BC64DD01E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31" y="9728"/>
            <a:ext cx="6184525" cy="6806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E69344-1331-4DA2-954E-0165B57B1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9" y="2259268"/>
            <a:ext cx="2438400" cy="2438400"/>
          </a:xfrm>
          <a:prstGeom prst="rect">
            <a:avLst/>
          </a:prstGeom>
        </p:spPr>
      </p:pic>
      <p:pic>
        <p:nvPicPr>
          <p:cNvPr id="4" name="chto-gde-kogda--chto-nasha-zhizn-igra">
            <a:hlinkClick r:id="" action="ppaction://media"/>
            <a:extLst>
              <a:ext uri="{FF2B5EF4-FFF2-40B4-BE49-F238E27FC236}">
                <a16:creationId xmlns:a16="http://schemas.microsoft.com/office/drawing/2014/main" id="{5FF33DFA-EF1B-47B4-81CA-1BB01B2A8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9855" y="6110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554C2-E533-42BB-9D1A-961DE9D5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FAA7DE-665F-4FA3-8756-8A7764D8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20" y="0"/>
            <a:ext cx="13176153" cy="6989379"/>
          </a:xfrm>
        </p:spPr>
      </p:pic>
    </p:spTree>
    <p:extLst>
      <p:ext uri="{BB962C8B-B14F-4D97-AF65-F5344CB8AC3E}">
        <p14:creationId xmlns:p14="http://schemas.microsoft.com/office/powerpoint/2010/main" val="34769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7C4382-16FF-4612-A2F2-BE885861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3" y="0"/>
            <a:ext cx="3321269" cy="33212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E39B3D-1C01-4677-9534-5289BA28D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609600"/>
            <a:ext cx="3115731" cy="3115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076BE-96FD-4CDF-8527-8B44170A8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8" y="0"/>
            <a:ext cx="3531476" cy="3531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2C7112-7CA5-461A-8AAF-117730692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62" y="3126828"/>
            <a:ext cx="3731172" cy="37311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BFF3AE-DC2B-4504-A6E4-DFF7D32AD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52" y="3172955"/>
            <a:ext cx="3605047" cy="36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13FF8-F079-4F22-888B-9DEB434CE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DC6420-EE44-4B34-817E-47D71A484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51"/>
            <a:ext cx="12192000" cy="7090564"/>
          </a:xfrm>
        </p:spPr>
      </p:pic>
    </p:spTree>
    <p:extLst>
      <p:ext uri="{BB962C8B-B14F-4D97-AF65-F5344CB8AC3E}">
        <p14:creationId xmlns:p14="http://schemas.microsoft.com/office/powerpoint/2010/main" val="37258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16C42A5C-FFB7-4D3D-9F21-287829208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94" y="1282406"/>
            <a:ext cx="4824248" cy="557559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2DFC32-C8EF-4961-A2E1-EF164794C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394" y="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4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83777-55DF-4D79-AD30-A2C03B82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E2C7F0-4738-4799-B743-E2921318C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57562"/>
          </a:xfr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269E84F-98DB-4649-C522-F8F081044C61}"/>
              </a:ext>
            </a:extLst>
          </p:cNvPr>
          <p:cNvSpPr/>
          <p:nvPr/>
        </p:nvSpPr>
        <p:spPr>
          <a:xfrm>
            <a:off x="2373549" y="4202349"/>
            <a:ext cx="9818451" cy="2276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Многогранники, які було зображено Леонардом да Вінчі для книги </a:t>
            </a:r>
            <a:r>
              <a:rPr lang="uk-UA" sz="3200" b="1" i="1" dirty="0" err="1">
                <a:solidFill>
                  <a:srgbClr val="FF0000"/>
                </a:solidFill>
              </a:rPr>
              <a:t>Л.Пачолі</a:t>
            </a:r>
            <a:endParaRPr lang="uk-UA" sz="3200" b="1" i="1" dirty="0">
              <a:solidFill>
                <a:srgbClr val="FF0000"/>
              </a:solidFill>
            </a:endParaRPr>
          </a:p>
          <a:p>
            <a:pPr algn="ctr"/>
            <a:r>
              <a:rPr lang="uk-UA" sz="3200" b="1" i="1" dirty="0">
                <a:solidFill>
                  <a:srgbClr val="FF0000"/>
                </a:solidFill>
              </a:rPr>
              <a:t> «Про божественну пропорцію»</a:t>
            </a:r>
            <a:endParaRPr lang="ru-UA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E509B-C063-414B-B1CB-B647C60E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16D2D4-8F90-4BA4-A598-7DF797BC2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803"/>
            <a:ext cx="12297103" cy="6917120"/>
          </a:xfrm>
        </p:spPr>
      </p:pic>
    </p:spTree>
    <p:extLst>
      <p:ext uri="{BB962C8B-B14F-4D97-AF65-F5344CB8AC3E}">
        <p14:creationId xmlns:p14="http://schemas.microsoft.com/office/powerpoint/2010/main" val="10817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602B0-67BF-49B5-A7BB-F013C782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80" y="-63063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UA" sz="3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https://www.bbc.com/ukrainian/media-48137654</a:t>
            </a:r>
            <a:br>
              <a:rPr lang="ru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7E55D2-F178-45BD-AEB6-FD07CFC36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4" y="429609"/>
            <a:ext cx="5780690" cy="6428391"/>
          </a:xfrm>
        </p:spPr>
      </p:pic>
    </p:spTree>
    <p:extLst>
      <p:ext uri="{BB962C8B-B14F-4D97-AF65-F5344CB8AC3E}">
        <p14:creationId xmlns:p14="http://schemas.microsoft.com/office/powerpoint/2010/main" val="37626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04CACC-D317-448D-A53C-0D5EF832105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002060"/>
                </a:solidFill>
              </a:rPr>
              <a:t>СКІЛЬКИ НАПІВПРАВИЛЬНИХ МНОГОГРАННИКІВ ІСНУЄ</a:t>
            </a:r>
          </a:p>
          <a:p>
            <a:r>
              <a:rPr lang="uk-UA" sz="4000" b="1" i="1" dirty="0">
                <a:solidFill>
                  <a:srgbClr val="002060"/>
                </a:solidFill>
              </a:rPr>
              <a:t>ЗА ІМ’ЯМ ЯКОГО ВІДОМОГО ВЧЕНОГО ДРЕВНОСТІ ЇХ НАЗВАНО</a:t>
            </a:r>
            <a:endParaRPr lang="ru-UA" sz="40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24B790-79B2-4C95-819E-BDBED775D2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5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F177F2-82A5-458A-82CA-FA7F72FAA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75" y="4326822"/>
            <a:ext cx="2438400" cy="24384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28D266-4D07-45DE-9A74-88CB863D4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0" y="-25784"/>
            <a:ext cx="2438400" cy="2438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C3CE09-915B-4FEC-93EF-2D9BB9980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26" y="2452981"/>
            <a:ext cx="1905000" cy="19907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6570B7-43C4-4FE1-B95C-A831A8A4A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83" y="4443706"/>
            <a:ext cx="2438400" cy="2438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0D725E-1C93-4DB8-BF59-E2902B78A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92" y="2450397"/>
            <a:ext cx="1905000" cy="1876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51B1D-12D5-4513-AE65-1BDC98A25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" y="4443706"/>
            <a:ext cx="2438400" cy="2438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17652F-B87D-4223-822D-CE4C8C8F6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" y="2316186"/>
            <a:ext cx="2438400" cy="2438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7B1051-BF42-4A20-B352-7EFAEB7CE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134857"/>
            <a:ext cx="2438400" cy="2438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C8643A-BF35-4012-B630-8685CF18B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783" y="4498315"/>
            <a:ext cx="2438400" cy="2438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50832C-A174-4BA0-B3D0-B1D5B01251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90" y="-4763"/>
            <a:ext cx="2438400" cy="2438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B3684C2-0946-4AD9-9829-A425B3BA9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80" y="2443002"/>
            <a:ext cx="1905000" cy="18954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2EB204-33D3-447D-A8FD-91B6BBE435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21" y="-4763"/>
            <a:ext cx="2438400" cy="2438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B621BD9-962F-4103-9E80-AD268F4EDB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5" y="-476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99451-E5D9-4698-9BB9-2C2896DA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7C5C7B-5EAA-4C44-A9DC-6E45612EB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253"/>
            <a:ext cx="12191999" cy="6917253"/>
          </a:xfrm>
        </p:spPr>
      </p:pic>
    </p:spTree>
    <p:extLst>
      <p:ext uri="{BB962C8B-B14F-4D97-AF65-F5344CB8AC3E}">
        <p14:creationId xmlns:p14="http://schemas.microsoft.com/office/powerpoint/2010/main" val="35687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782A3-8A5F-4921-B41D-5F1CF90C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09" y="367862"/>
            <a:ext cx="10095769" cy="1320800"/>
          </a:xfrm>
        </p:spPr>
        <p:txBody>
          <a:bodyPr>
            <a:normAutofit fontScale="90000"/>
          </a:bodyPr>
          <a:lstStyle/>
          <a:p>
            <a:r>
              <a:rPr lang="uk-UA" sz="5400" b="1" i="1" dirty="0">
                <a:solidFill>
                  <a:srgbClr val="002060"/>
                </a:solidFill>
              </a:rPr>
              <a:t>ГЕОМЕТРІЯ- ЦЕ ІНТУІЦІЯ</a:t>
            </a:r>
            <a:br>
              <a:rPr lang="uk-UA" sz="5400" b="1" i="1" dirty="0">
                <a:solidFill>
                  <a:srgbClr val="002060"/>
                </a:solidFill>
              </a:rPr>
            </a:br>
            <a:r>
              <a:rPr lang="uk-UA" sz="5400" b="1" i="1" dirty="0">
                <a:solidFill>
                  <a:srgbClr val="002060"/>
                </a:solidFill>
              </a:rPr>
              <a:t>                          (</a:t>
            </a:r>
            <a:r>
              <a:rPr lang="uk-UA" sz="5400" b="1" i="1" dirty="0" err="1">
                <a:solidFill>
                  <a:srgbClr val="002060"/>
                </a:solidFill>
              </a:rPr>
              <a:t>Г.Гельмгольц</a:t>
            </a:r>
            <a:r>
              <a:rPr lang="uk-UA" sz="5400" b="1" i="1" dirty="0">
                <a:solidFill>
                  <a:srgbClr val="002060"/>
                </a:solidFill>
              </a:rPr>
              <a:t>)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189D3E-3009-4BD5-AAB4-C2D625EF6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4" y="1805617"/>
            <a:ext cx="7184405" cy="4834264"/>
          </a:xfrm>
        </p:spPr>
      </p:pic>
    </p:spTree>
    <p:extLst>
      <p:ext uri="{BB962C8B-B14F-4D97-AF65-F5344CB8AC3E}">
        <p14:creationId xmlns:p14="http://schemas.microsoft.com/office/powerpoint/2010/main" val="40315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7B8EE-BD5F-402E-A35D-DE6FC814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58BE14-B6ED-4336-8D73-FFF4D1115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303" y="0"/>
            <a:ext cx="12951303" cy="6858000"/>
          </a:xfrm>
        </p:spPr>
      </p:pic>
    </p:spTree>
    <p:extLst>
      <p:ext uri="{BB962C8B-B14F-4D97-AF65-F5344CB8AC3E}">
        <p14:creationId xmlns:p14="http://schemas.microsoft.com/office/powerpoint/2010/main" val="25967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32AC4-1106-45D1-92FF-704901A7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32" y="174435"/>
            <a:ext cx="8596668" cy="13208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ДОДАТКОВЕ ПИТАННЯ</a:t>
            </a:r>
            <a:endParaRPr lang="ru-UA" sz="4400" b="1" i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663102-BC97-4A9D-84E5-8BA2822DD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4" y="1495235"/>
            <a:ext cx="6831724" cy="4987158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0053818-1305-414E-B2B6-2498E3A27B12}"/>
              </a:ext>
            </a:extLst>
          </p:cNvPr>
          <p:cNvSpPr txBox="1">
            <a:spLocks/>
          </p:cNvSpPr>
          <p:nvPr/>
        </p:nvSpPr>
        <p:spPr>
          <a:xfrm>
            <a:off x="746632" y="174435"/>
            <a:ext cx="8596668" cy="13208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b="1" i="1">
                <a:solidFill>
                  <a:srgbClr val="002060"/>
                </a:solidFill>
              </a:rPr>
              <a:t>ЗРІЗАНИЙ ІКОСАЕДР</a:t>
            </a:r>
            <a:endParaRPr lang="ru-UA" sz="4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F431C8-4098-44C9-A767-19373570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63" y="2160589"/>
            <a:ext cx="8596668" cy="388077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002060"/>
                </a:solidFill>
              </a:rPr>
              <a:t>ЯКІ ГЕОМЕТРИЧНІ ФІГУРИ ЗАПОВІВ  ЗОБРАЗИТИ НА СВОЇЙ МОГИЛІ АРХІМЕД?</a:t>
            </a:r>
            <a:endParaRPr lang="ru-UA" sz="32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09C7A06-A563-476C-A960-5B31478B06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800" b="1" i="1" dirty="0">
                <a:solidFill>
                  <a:srgbClr val="002060"/>
                </a:solidFill>
              </a:rPr>
              <a:t>ДОДАТКОВЕ ПИТАННЯ</a:t>
            </a:r>
            <a:endParaRPr lang="ru-UA" sz="48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DC46C-D74F-4CA7-B7C7-2C8D7000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9828"/>
            <a:ext cx="4776426" cy="3577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80E679-6146-4737-8951-FC4E6DDBC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18441" y="3135024"/>
            <a:ext cx="3444227" cy="36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2EE60B-425F-4302-9CEF-D396C301E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200" b="1" i="1" dirty="0">
                <a:solidFill>
                  <a:srgbClr val="9940A2"/>
                </a:solidFill>
              </a:rPr>
              <a:t>Назвіть просторові фігури, які мають твірну</a:t>
            </a:r>
          </a:p>
          <a:p>
            <a:r>
              <a:rPr lang="uk-UA" sz="3200" b="1" i="1" dirty="0">
                <a:solidFill>
                  <a:srgbClr val="9940A2"/>
                </a:solidFill>
              </a:rPr>
              <a:t>Які просторові фігури називають рівновеликими?</a:t>
            </a:r>
          </a:p>
          <a:p>
            <a:endParaRPr lang="uk-UA" sz="3200" dirty="0"/>
          </a:p>
          <a:p>
            <a:endParaRPr lang="uk-UA" sz="3200" dirty="0"/>
          </a:p>
          <a:p>
            <a:endParaRPr lang="uk-UA" sz="3200" dirty="0"/>
          </a:p>
          <a:p>
            <a:endParaRPr lang="ru-UA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D68FD00-57A9-43A7-8C04-10123584A0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</a:rPr>
              <a:t>БЛ</a:t>
            </a:r>
            <a:r>
              <a:rPr lang="uk-UA" sz="6000" b="1" i="1" dirty="0">
                <a:solidFill>
                  <a:srgbClr val="002060"/>
                </a:solidFill>
              </a:rPr>
              <a:t>ІЦ</a:t>
            </a:r>
            <a:endParaRPr lang="ru-UA" sz="6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705539-58FB-44CD-9EA9-5E4287C8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64" y="4248907"/>
            <a:ext cx="7204784" cy="9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CF82E4-71A3-43E1-9D60-81D73D4DE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ЧОМУ КІТ У ХОЛОДНУ НІЧ ЗГОРТАЄТЬСЯ У КЛУБОК?</a:t>
            </a:r>
            <a:endParaRPr lang="ru-UA" sz="32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8F88874-2041-422F-98D8-3EFBDCAF8B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156238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7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9C3CA-F562-43D6-A508-93BC9691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887" y="2739665"/>
            <a:ext cx="4039851" cy="40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2335C0-8968-4FD4-90CA-02686ADF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496680" cy="3880773"/>
          </a:xfrm>
        </p:spPr>
        <p:txBody>
          <a:bodyPr>
            <a:norm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ВІРУС</a:t>
            </a:r>
            <a:r>
              <a:rPr lang="ru-RU" sz="2800" b="1" i="1" dirty="0">
                <a:solidFill>
                  <a:srgbClr val="002060"/>
                </a:solidFill>
              </a:rPr>
              <a:t> Т</a:t>
            </a:r>
            <a:r>
              <a:rPr lang="en-US" sz="2800" b="1" i="1" dirty="0">
                <a:solidFill>
                  <a:srgbClr val="002060"/>
                </a:solidFill>
              </a:rPr>
              <a:t>IPULA  </a:t>
            </a:r>
            <a:r>
              <a:rPr lang="uk-UA" sz="2800" b="1" i="1" dirty="0">
                <a:solidFill>
                  <a:srgbClr val="002060"/>
                </a:solidFill>
              </a:rPr>
              <a:t>МАЄ ФОРМУ ПРАВИЛЬНОГО МНОГОГРАННИКА, НАЗВІТЬ ЦЕЙ МНОГОГРАННИК.</a:t>
            </a:r>
          </a:p>
          <a:p>
            <a:r>
              <a:rPr lang="uk-UA" sz="2800" b="1" i="1" dirty="0">
                <a:solidFill>
                  <a:srgbClr val="002060"/>
                </a:solidFill>
              </a:rPr>
              <a:t>ІКОСАЕДР</a:t>
            </a:r>
            <a:endParaRPr lang="ru-UA" sz="28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C29C05-0BCA-4FEB-A052-8676811CDD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18984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8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9D002-300C-4342-B593-2AF50CB2D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28" y="3231932"/>
            <a:ext cx="3731172" cy="37311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C24296-1894-406D-A069-4672BEDA9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36" y="3824286"/>
            <a:ext cx="65722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5D974A-9BE1-40DA-8986-A97DBF96081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002060"/>
                </a:solidFill>
              </a:rPr>
              <a:t>ФОРМУ ЯКОГО МНОГОГРАННИКА МАЮТЬ ДЕРЕВА, ЯКІ БУЛО ВИВЕДЕНО КИТАЙСЬКИМИ ВЧЕНИМИ?</a:t>
            </a:r>
            <a:endParaRPr lang="ru-UA" sz="40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FC0264-AE94-4841-8E07-6F9E28F630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i="1" dirty="0">
                <a:solidFill>
                  <a:srgbClr val="002060"/>
                </a:solidFill>
              </a:rPr>
              <a:t>9</a:t>
            </a:r>
            <a:r>
              <a:rPr lang="uk-UA" sz="5400" b="1" i="1" dirty="0">
                <a:solidFill>
                  <a:srgbClr val="002060"/>
                </a:solidFill>
              </a:rPr>
              <a:t>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24F54-4A9E-46E0-89A7-C07E53B3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96AF60-12B9-47D4-89CF-55A394359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7" y="0"/>
            <a:ext cx="9196552" cy="6897414"/>
          </a:xfrm>
        </p:spPr>
      </p:pic>
    </p:spTree>
    <p:extLst>
      <p:ext uri="{BB962C8B-B14F-4D97-AF65-F5344CB8AC3E}">
        <p14:creationId xmlns:p14="http://schemas.microsoft.com/office/powerpoint/2010/main" val="650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BAF887-B428-4B33-B651-BE8E4BE358C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002060"/>
                </a:solidFill>
              </a:rPr>
              <a:t>ФОРМУ ЯКОЇ МАТЕМАТИЧНОЇ ФІГУРИ МАЄ ХРАМ У СВЯЩЕННОМУ МІСТІ ЧИЧЕН-ІЦА?</a:t>
            </a:r>
            <a:endParaRPr lang="ru-UA" sz="40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1E49E5-115F-486F-8F4E-6F6D6895CA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10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A5A46-273F-49A8-8C3A-B0FD2794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64425A-E035-43AC-B098-A5B4EA8F1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0" y="-48988"/>
            <a:ext cx="12227500" cy="6906988"/>
          </a:xfrm>
        </p:spPr>
      </p:pic>
    </p:spTree>
    <p:extLst>
      <p:ext uri="{BB962C8B-B14F-4D97-AF65-F5344CB8AC3E}">
        <p14:creationId xmlns:p14="http://schemas.microsoft.com/office/powerpoint/2010/main" val="28934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7786-C2BF-476B-AF76-63ED4E668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4290"/>
            <a:ext cx="8596668" cy="1320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1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8AC346-9DEF-40BF-8B36-43FE8ECDC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3" y="1894489"/>
            <a:ext cx="6285186" cy="4713890"/>
          </a:xfrm>
        </p:spPr>
      </p:pic>
      <p:pic>
        <p:nvPicPr>
          <p:cNvPr id="3" name="zastavka-chernyj-jaschik">
            <a:hlinkClick r:id="" action="ppaction://media"/>
            <a:extLst>
              <a:ext uri="{FF2B5EF4-FFF2-40B4-BE49-F238E27FC236}">
                <a16:creationId xmlns:a16="http://schemas.microsoft.com/office/drawing/2014/main" id="{CD321032-742B-4F18-B1B6-5DC2CB7A5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1247" y="1371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2C29BF-5430-42D9-8480-083140ED7B9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3600" b="1" i="1" dirty="0"/>
              <a:t>ЯКУ ФОРМУ МАЄ ГНІЗДО МИШКИ-МАЛЯТКИ?</a:t>
            </a:r>
          </a:p>
          <a:p>
            <a:r>
              <a:rPr lang="uk-UA" sz="3600" b="1" i="1" dirty="0"/>
              <a:t>НА ЯКУ СПОРТИВНУ ПРИНАЛЕЖНІСТЬ ВОНО СХОЖЕ?</a:t>
            </a:r>
            <a:endParaRPr lang="ru-UA" sz="3600" b="1" i="1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F39A1E0-5064-4F74-BF06-8233661F7B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11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B26BB-8684-4EF3-AD75-29022EE8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993A7B-331D-461C-A1EC-A409AAC15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01"/>
            <a:ext cx="5538952" cy="69168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21C92-E93D-4B58-B0F3-0D8C97CB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52" y="858601"/>
            <a:ext cx="6461032" cy="50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3FDEED-03BB-4E1F-94DE-5B3E4DF322D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uk-UA" sz="2800" b="1" i="1" dirty="0">
                <a:solidFill>
                  <a:srgbClr val="002060"/>
                </a:solidFill>
              </a:rPr>
              <a:t>ФОРМУ ЯКОЇ МАТЕМАТИЧНОЇ ФІГУРИ МАЮТЬ КРИСТАЛИ АЛМАЗУ?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ФОРМУ ЯКОЇ МАТЕМАТИЧНОЇ ФІГУРИ МАЮТЬ КОШТОВНОСТІ, ЩО ДОБУВАЮТЬСЯ З ДНА МОРЯ?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ЦЯ ГЕОМЕТРИЧНА ФІГУРА БУЛА КОЛИСЬ ПОПУЛЯРНА У АНГЛІЙСЬКИХ ДЖЕНТЕЛЬМЕНІВ.</a:t>
            </a:r>
            <a:endParaRPr lang="uk-UA" sz="2800" b="1" i="1" dirty="0">
              <a:solidFill>
                <a:srgbClr val="002060"/>
              </a:solidFill>
            </a:endParaRPr>
          </a:p>
          <a:p>
            <a:endParaRPr lang="ru-UA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91A3EE2-7F06-40B9-A74C-70F96EEB4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</a:rPr>
              <a:t>БЛ</a:t>
            </a:r>
            <a:r>
              <a:rPr lang="uk-UA" sz="6000" b="1" i="1" dirty="0">
                <a:solidFill>
                  <a:srgbClr val="002060"/>
                </a:solidFill>
              </a:rPr>
              <a:t>ІЦ</a:t>
            </a:r>
            <a:endParaRPr lang="ru-UA" sz="6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AD742F-7CA6-4575-BD6D-2061EBAC5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" y="0"/>
            <a:ext cx="5643256" cy="30150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65F7A-8124-44E7-B240-C450F7FC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26" y="937648"/>
            <a:ext cx="6400995" cy="39899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C146F6-A596-43AD-8B93-8CC08EF0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8410"/>
            <a:ext cx="5559944" cy="41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1FB73-C3F2-4265-8811-04CF19FA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111117B-EFD7-4D2A-9D74-12AB38461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28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7C3AB-BFD1-491B-906A-A72AF0C1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6" y="0"/>
            <a:ext cx="8596668" cy="1320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rgbClr val="002060"/>
                </a:solidFill>
              </a:rPr>
              <a:t>СФЕРА – М’ЯЧ</a:t>
            </a:r>
            <a:endParaRPr lang="ru-UA" sz="6000" b="1" dirty="0">
              <a:solidFill>
                <a:srgbClr val="00206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4BD6A8F-4023-4B5E-870B-0632D7951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14" y="1320800"/>
            <a:ext cx="7388772" cy="54744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61C16E-D8DA-48AF-9777-45ED158911A0}"/>
              </a:ext>
            </a:extLst>
          </p:cNvPr>
          <p:cNvSpPr txBox="1"/>
          <p:nvPr/>
        </p:nvSpPr>
        <p:spPr>
          <a:xfrm>
            <a:off x="0" y="5657671"/>
            <a:ext cx="12570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Сфера (гр. </a:t>
            </a:r>
            <a:r>
              <a:rPr lang="el-GR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σφαῖρα —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м'яч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куля): 1. мат.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Сукупність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точок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рівновіддалених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від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даної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точки (центра С.).( Словник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іншомовних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слівhttps://www.jnsm.com.ua › </a:t>
            </a:r>
            <a:endParaRPr lang="ru-UA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41038-71D3-4E3C-91A6-C0A6B52E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10" y="156238"/>
            <a:ext cx="8596668" cy="132080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uk-UA" b="1" i="1" dirty="0">
                <a:solidFill>
                  <a:srgbClr val="002060"/>
                </a:solidFill>
              </a:rPr>
              <a:t>ЗАДАЧА З НЕСПОДІВАНОЮ ВІДПОВІДДЮ</a:t>
            </a:r>
            <a:endParaRPr lang="ru-UA" b="1" i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DBAC83-849D-4A60-9A27-9AA9BD6ED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210" y="1744718"/>
            <a:ext cx="11377187" cy="4256689"/>
          </a:xfrm>
        </p:spPr>
      </p:pic>
    </p:spTree>
    <p:extLst>
      <p:ext uri="{BB962C8B-B14F-4D97-AF65-F5344CB8AC3E}">
        <p14:creationId xmlns:p14="http://schemas.microsoft.com/office/powerpoint/2010/main" val="13869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FEB1B-EBE2-4009-8466-1BA15BE5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2EB92F-5130-4446-ACFD-EA6750EDA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51"/>
            <a:ext cx="11065065" cy="68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E7D161-0592-4529-B33A-E7F3B7D1A52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2060"/>
                </a:solidFill>
              </a:rPr>
              <a:t>ФОРМУ ЯКОЇ МАТЕМАТИЧНОЇ ФІГУРИ МАЄ ХМАРОЧОС У МІСТІ САН- ФРАНЦИСКО ?</a:t>
            </a:r>
            <a:endParaRPr lang="ru-UA" sz="54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2BE6E9C-D32E-4B80-B090-EF189378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0" y="156238"/>
            <a:ext cx="8596312" cy="1320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2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94FD2-D007-4916-B693-B6F99D88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D4170E-A459-433D-A3C2-529EB3C76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2" y="-98338"/>
            <a:ext cx="12265572" cy="69485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58FEB-7321-44EB-9DCD-793A57D45D01}"/>
              </a:ext>
            </a:extLst>
          </p:cNvPr>
          <p:cNvSpPr txBox="1"/>
          <p:nvPr/>
        </p:nvSpPr>
        <p:spPr>
          <a:xfrm>
            <a:off x="2345168" y="388883"/>
            <a:ext cx="9846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>
                <a:solidFill>
                  <a:srgbClr val="FFFF00"/>
                </a:solidFill>
              </a:rPr>
              <a:t>ПІРАМІДА</a:t>
            </a:r>
          </a:p>
          <a:p>
            <a:r>
              <a:rPr lang="uk-UA" sz="5400" b="1" i="1" dirty="0">
                <a:solidFill>
                  <a:srgbClr val="FFFF00"/>
                </a:solidFill>
              </a:rPr>
              <a:t>(правильна чотирикутна)</a:t>
            </a:r>
            <a:endParaRPr lang="ru-UA" sz="5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858001-9D8E-412F-A50A-2B598979E97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rgbClr val="002060"/>
                </a:solidFill>
              </a:rPr>
              <a:t>СКІЛЬКИ ІСНУЄ ПРАВИЛЬНИХ МНОГОГРАННИКІВ?</a:t>
            </a:r>
          </a:p>
          <a:p>
            <a:r>
              <a:rPr lang="uk-UA" sz="4400" b="1" i="1" dirty="0">
                <a:solidFill>
                  <a:srgbClr val="002060"/>
                </a:solidFill>
              </a:rPr>
              <a:t>НАЗВІТЬ ЇХ.</a:t>
            </a:r>
          </a:p>
          <a:p>
            <a:r>
              <a:rPr lang="uk-UA" sz="4400" b="1" i="1" dirty="0">
                <a:solidFill>
                  <a:srgbClr val="002060"/>
                </a:solidFill>
              </a:rPr>
              <a:t>ІМ’ЯМ ЯКОГО ВЧЕНОГО НАЗВАНО ГРУПУ ЦИХ ТІЛ?</a:t>
            </a:r>
            <a:endParaRPr lang="ru-UA" sz="44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301268D-A84B-4ADB-8869-D4C65CB2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2759"/>
            <a:ext cx="8596312" cy="1320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solidFill>
                  <a:srgbClr val="002060"/>
                </a:solidFill>
              </a:rPr>
              <a:t>3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FCFF13B-08C3-40C9-90F5-AEBE60FB7EBD}"/>
              </a:ext>
            </a:extLst>
          </p:cNvPr>
          <p:cNvSpPr txBox="1">
            <a:spLocks/>
          </p:cNvSpPr>
          <p:nvPr/>
        </p:nvSpPr>
        <p:spPr>
          <a:xfrm>
            <a:off x="677334" y="156238"/>
            <a:ext cx="8596312" cy="1320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b="1" i="1">
                <a:solidFill>
                  <a:srgbClr val="002060"/>
                </a:solidFill>
              </a:rPr>
              <a:t>3 РАУНД</a:t>
            </a:r>
            <a:endParaRPr lang="ru-UA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5095</TotalTime>
  <Words>273</Words>
  <Application>Microsoft Office PowerPoint</Application>
  <PresentationFormat>Широкий екран</PresentationFormat>
  <Paragraphs>46</Paragraphs>
  <Slides>34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0" baseType="lpstr">
      <vt:lpstr>arial</vt:lpstr>
      <vt:lpstr>arial</vt:lpstr>
      <vt:lpstr>Calibri</vt:lpstr>
      <vt:lpstr>Trebuchet MS</vt:lpstr>
      <vt:lpstr>Wingdings 3</vt:lpstr>
      <vt:lpstr>Аспект</vt:lpstr>
      <vt:lpstr>Презентація PowerPoint</vt:lpstr>
      <vt:lpstr>ГЕОМЕТРІЯ- ЦЕ ІНТУІЦІЯ                           (Г.Гельмгольц)</vt:lpstr>
      <vt:lpstr>1 РАУНД</vt:lpstr>
      <vt:lpstr>СФЕРА – М’ЯЧ</vt:lpstr>
      <vt:lpstr>ЗАДАЧА З НЕСПОДІВАНОЮ ВІДПОВІДДЮ</vt:lpstr>
      <vt:lpstr>Презентація PowerPoint</vt:lpstr>
      <vt:lpstr>2 РАУНД</vt:lpstr>
      <vt:lpstr>Презентація PowerPoint</vt:lpstr>
      <vt:lpstr>3 РАУНД</vt:lpstr>
      <vt:lpstr>Презентація PowerPoint</vt:lpstr>
      <vt:lpstr>Презентація PowerPoint</vt:lpstr>
      <vt:lpstr>Презентація PowerPoint</vt:lpstr>
      <vt:lpstr>4 РАУНД</vt:lpstr>
      <vt:lpstr>Презентація PowerPoint</vt:lpstr>
      <vt:lpstr>Презентація PowerPoint</vt:lpstr>
      <vt:lpstr>https://www.bbc.com/ukrainian/media-48137654 </vt:lpstr>
      <vt:lpstr>5 РАУНД</vt:lpstr>
      <vt:lpstr>Презентація PowerPoint</vt:lpstr>
      <vt:lpstr>Презентація PowerPoint</vt:lpstr>
      <vt:lpstr>Презентація PowerPoint</vt:lpstr>
      <vt:lpstr>ДОДАТКОВЕ ПИТАННЯ</vt:lpstr>
      <vt:lpstr>ДОДАТКОВЕ ПИТАННЯ</vt:lpstr>
      <vt:lpstr>БЛІЦ</vt:lpstr>
      <vt:lpstr>7 РАУНД</vt:lpstr>
      <vt:lpstr>8 РАУНД</vt:lpstr>
      <vt:lpstr>9 РАУНД</vt:lpstr>
      <vt:lpstr>Презентація PowerPoint</vt:lpstr>
      <vt:lpstr>10 РАУНД</vt:lpstr>
      <vt:lpstr>Презентація PowerPoint</vt:lpstr>
      <vt:lpstr>11 РАУНД</vt:lpstr>
      <vt:lpstr>Презентація PowerPoint</vt:lpstr>
      <vt:lpstr>БЛІЦ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9</cp:revision>
  <dcterms:created xsi:type="dcterms:W3CDTF">2021-12-03T19:21:39Z</dcterms:created>
  <dcterms:modified xsi:type="dcterms:W3CDTF">2023-05-02T16:06:20Z</dcterms:modified>
</cp:coreProperties>
</file>