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IBYL9gR_Hc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en/genocideprevention/documents/advising-and-mobilizing/Action_plan_on_hate_speech_EN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56026975" TargetMode="External"/><Relationship Id="rId2" Type="http://schemas.openxmlformats.org/officeDocument/2006/relationships/hyperlink" Target="https://wordwall.net/uk/resource/5607598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0q4_qXdCQ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D28E5-B62C-C27B-6A7E-EAD0674D3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5988" y="1562878"/>
            <a:ext cx="8915399" cy="2262781"/>
          </a:xfrm>
        </p:spPr>
        <p:txBody>
          <a:bodyPr/>
          <a:lstStyle/>
          <a:p>
            <a:r>
              <a:rPr lang="ru-RU" sz="5400" b="1" kern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Маніпуляції</a:t>
            </a:r>
            <a:r>
              <a:rPr lang="ru-RU" sz="5400" b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5400" b="1" kern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медіапросторі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989DDB-C8DE-92BE-71ED-2CF1B270D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81"/>
            <a:ext cx="8915399" cy="1126283"/>
          </a:xfrm>
        </p:spPr>
        <p:txBody>
          <a:bodyPr/>
          <a:lstStyle/>
          <a:p>
            <a:r>
              <a:rPr lang="uk-UA" dirty="0"/>
              <a:t>Урок громадянської освіти в 10 класі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19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F2A1B2-3DEF-7824-045F-4462DD7D1A34}"/>
              </a:ext>
            </a:extLst>
          </p:cNvPr>
          <p:cNvSpPr txBox="1"/>
          <p:nvPr/>
        </p:nvSpPr>
        <p:spPr>
          <a:xfrm>
            <a:off x="2034073" y="891140"/>
            <a:ext cx="901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Давайте розглянемо поради я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врятуватися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маніпуляції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37B4CA-52E4-08B1-A497-FE13E2A83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45991"/>
              </p:ext>
            </p:extLst>
          </p:nvPr>
        </p:nvGraphicFramePr>
        <p:xfrm>
          <a:off x="970384" y="1699659"/>
          <a:ext cx="10926147" cy="4374570"/>
        </p:xfrm>
        <a:graphic>
          <a:graphicData uri="http://schemas.openxmlformats.org/drawingml/2006/table">
            <a:tbl>
              <a:tblPr firstRow="1" firstCol="1" bandRow="1"/>
              <a:tblGrid>
                <a:gridCol w="10926147">
                  <a:extLst>
                    <a:ext uri="{9D8B030D-6E8A-4147-A177-3AD203B41FA5}">
                      <a16:colId xmlns:a16="http://schemas.microsoft.com/office/drawing/2014/main" val="4182065313"/>
                    </a:ext>
                  </a:extLst>
                </a:gridCol>
              </a:tblGrid>
              <a:tr h="43745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kern="10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скептично ставитися до всього того, про що нам повідомляють;</a:t>
                      </a:r>
                      <a:endParaRPr lang="ru-RU" sz="2400" kern="100">
                        <a:solidFill>
                          <a:srgbClr val="1C1C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580419"/>
                  </a:ext>
                </a:extLst>
              </a:tr>
              <a:tr h="87491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виробити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звичку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робити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поспішних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висновків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 приводу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побаченого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почутого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прочитаного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400" kern="100" dirty="0">
                        <a:solidFill>
                          <a:srgbClr val="1C1C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688824"/>
                  </a:ext>
                </a:extLst>
              </a:tr>
              <a:tr h="43745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kern="10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проводити фактчекінг</a:t>
                      </a:r>
                      <a:r>
                        <a:rPr lang="uk-UA" sz="2400" kern="10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правило 3-х)</a:t>
                      </a:r>
                      <a:r>
                        <a:rPr lang="ru-RU" sz="2400" kern="10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400" kern="100">
                        <a:solidFill>
                          <a:srgbClr val="1C1C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458555"/>
                  </a:ext>
                </a:extLst>
              </a:tr>
              <a:tr h="43745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сприйнятті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новинних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повідомлень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відключати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емоції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400" kern="100" dirty="0">
                        <a:solidFill>
                          <a:srgbClr val="1C1C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090192"/>
                  </a:ext>
                </a:extLst>
              </a:tr>
              <a:tr h="87491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kern="10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відсіювати інформаційний шум (неважлива інформація, що має на меті відвернути увагу від основної новини);</a:t>
                      </a:r>
                      <a:endParaRPr lang="ru-RU" sz="2400" kern="100">
                        <a:solidFill>
                          <a:srgbClr val="1C1C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845493"/>
                  </a:ext>
                </a:extLst>
              </a:tr>
              <a:tr h="43745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kern="10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протистояти стереотипам;</a:t>
                      </a:r>
                      <a:endParaRPr lang="ru-RU" sz="2400" kern="100">
                        <a:solidFill>
                          <a:srgbClr val="1C1C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759141"/>
                  </a:ext>
                </a:extLst>
              </a:tr>
              <a:tr h="87491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перевіряти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власників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комерційних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медіа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запобігання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ангажованості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наприклал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за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бази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00" dirty="0" err="1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YouControl</a:t>
                      </a:r>
                      <a:r>
                        <a:rPr lang="ru-RU" sz="2400" kern="100" dirty="0">
                          <a:solidFill>
                            <a:srgbClr val="1C1C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kern="100" dirty="0">
                        <a:solidFill>
                          <a:srgbClr val="1C1C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41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19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88BED-78CF-FE74-E617-4DC8CFD35AE9}"/>
              </a:ext>
            </a:extLst>
          </p:cNvPr>
          <p:cNvSpPr txBox="1"/>
          <p:nvPr/>
        </p:nvSpPr>
        <p:spPr>
          <a:xfrm>
            <a:off x="1658517" y="330716"/>
            <a:ext cx="9510226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Фейк- це підробка, вигадка, щось несправжнє, фальсифікація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Фейки створюють щоб: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спотворити уявлення про якісь події;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зманіпулювати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вами;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викликати певну емоцію(залякати, викликати огиду);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провокувати на якість дії (  наприклад: написати гнівний пост на фейсбуці)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583D8-E5D1-F9FF-EDEE-509CE8E5BF78}"/>
              </a:ext>
            </a:extLst>
          </p:cNvPr>
          <p:cNvSpPr txBox="1"/>
          <p:nvPr/>
        </p:nvSpPr>
        <p:spPr>
          <a:xfrm>
            <a:off x="3972508" y="3496107"/>
            <a:ext cx="77560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Науковці з Університету Західного Онтаріо виділяють п’ять типів фейків: 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навмисно створені фейки;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жарти, сприйняті як правда;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масштабні містифікації;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навмисно однобоке висвітлення подій;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історії, в яких «правда» є суперечливою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терорист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одних 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борцем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свободу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вбивця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203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EB762-0E62-E2C7-EEDC-DDFD882761DB}"/>
              </a:ext>
            </a:extLst>
          </p:cNvPr>
          <p:cNvSpPr txBox="1"/>
          <p:nvPr/>
        </p:nvSpPr>
        <p:spPr>
          <a:xfrm>
            <a:off x="2320989" y="183105"/>
            <a:ext cx="9314284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Фейкові новини — підробка чи імітація новин (маніпулятивне спотворення фактів; дезінформація).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Для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фейків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змінені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вигадані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історії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божевільні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теорії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змови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містифікації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сфабриковані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фото та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uk-UA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Ознаки фейкової новини: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новина без зазначення автора;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покликання на анонімні джерела;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експерти уявні;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емоційна лексика чи мова ворожнечі (н-д: велика кількість знаків оклику в заголовках)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Roboto" panose="02000000000000000000" pitchFamily="2" charset="0"/>
              <a:buChar char="-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немає фактів чи деталей (дані про подію, учасників, місце)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0FBE0-87BE-6196-2C77-9DEA2D232E2E}"/>
              </a:ext>
            </a:extLst>
          </p:cNvPr>
          <p:cNvSpPr txBox="1"/>
          <p:nvPr/>
        </p:nvSpPr>
        <p:spPr>
          <a:xfrm>
            <a:off x="2575249" y="5584438"/>
            <a:ext cx="9060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Відео-гра «Впіймай обман»</a:t>
            </a:r>
            <a:r>
              <a:rPr lang="uk-UA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youtube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watch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?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=</a:t>
            </a:r>
            <a:r>
              <a:rPr lang="ru-RU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sIBYL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9</a:t>
            </a:r>
            <a:r>
              <a:rPr lang="ru-RU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gR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ru-RU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Hc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3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566860-BC50-9F98-98EB-A45488BD009D}"/>
              </a:ext>
            </a:extLst>
          </p:cNvPr>
          <p:cNvSpPr txBox="1"/>
          <p:nvPr/>
        </p:nvSpPr>
        <p:spPr>
          <a:xfrm>
            <a:off x="1826466" y="82783"/>
            <a:ext cx="9650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b="1" i="1" dirty="0">
                <a:solidFill>
                  <a:srgbClr val="1C1C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 ворожнечі — це будь-який вид комунікації, у вигляді зображень, відео, пісень, жестів, символів чи мемів, з використанням принизливих або дискримінаційних висловлювань щодо інших людей на підставі того, ким вони є.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CBC71-67DE-D49D-6F46-FD806FEDCA36}"/>
              </a:ext>
            </a:extLst>
          </p:cNvPr>
          <p:cNvSpPr txBox="1"/>
          <p:nvPr/>
        </p:nvSpPr>
        <p:spPr>
          <a:xfrm>
            <a:off x="883686" y="1492429"/>
            <a:ext cx="10928869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b="1" i="1" dirty="0">
                <a:solidFill>
                  <a:srgbClr val="1C1C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uk-UA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 мови ворожнечі: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Заклики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насильства</a:t>
            </a:r>
            <a:r>
              <a:rPr lang="uk-UA" sz="2400" b="1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Йдеться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зазначеним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об’єктом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проголошують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нормально й допустимо.</a:t>
            </a:r>
          </a:p>
          <a:p>
            <a:pPr algn="just"/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Пряме підбурювання до дискримінації, в тому числі у вигляді гасел.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Наприклад, це заклики не спілкуватися з певною категорією людей. Коли кажуть, що небезпечно спілкуватися з іноземцями, а саме китайцями, оскільки вони поширили коронавірус, — це підбурювання до дискримінації.                                       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Завуальовані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заклики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дискримінації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дискримінації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Росія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намагається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довести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світові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держава,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котра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відбулася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Мовляв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геополітичне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непорозуміння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пов’язане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розпадом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СРСР.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теза стала одним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виправдань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Кремля,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ропочато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війну.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4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7C4BD6-3DBC-5F8C-A547-6FA3F2ED16FA}"/>
              </a:ext>
            </a:extLst>
          </p:cNvPr>
          <p:cNvSpPr txBox="1"/>
          <p:nvPr/>
        </p:nvSpPr>
        <p:spPr>
          <a:xfrm>
            <a:off x="905069" y="179543"/>
            <a:ext cx="1031032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негативного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 етнічної, релігійної чи певної соціальної групи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Пов’язане не з конкретними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подієвими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звинуваченнями, а скоріше зі стереотипами: якщо вуличні крадії, то обов’язково цигани.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Причому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циган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некоректним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правильно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Виправдання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історичних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випадків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дискримінації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Йдеться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вирази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РФ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твердження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те,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заслуговують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співпрацю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нацистами у ХХ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столітті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Публікації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висловлювання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піддають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сумніву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загальновизнані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дискримінації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 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заперечення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Голокосту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Голодомору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Твердження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неповноцінність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Мається на увазі нестача освіченості, інтелектуальних здібностей іншої етнічної, релігійної або певної соціальної групи людей.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Твердження про історичні злочини чи кримінальність тієї чи іншої групи як такої.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Російські ЗМІ тиражували для Донецької та Луганської області історії про те, що в Києві та Львові нібито порушують права російськомовних жителів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605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2FB8A-5871-713D-450E-0ADACF07D98C}"/>
              </a:ext>
            </a:extLst>
          </p:cNvPr>
          <p:cNvSpPr txBox="1"/>
          <p:nvPr/>
        </p:nvSpPr>
        <p:spPr>
          <a:xfrm>
            <a:off x="1789144" y="830119"/>
            <a:ext cx="1010738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Твердження про моральні недоліки тієї чи іншої етнічної або релігійної групи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Наприклад, «євреї — користолюбні», «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брехуни» тощо.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Згадка певної групи або її представників у принизливому або образливому контексті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Так, наприклад, у період Євромайдану на телебаченні часто вживались такі висловлювання як «бандерівці», «фашисти» та «екстремісти» стосовно учасників акцій протесту.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Заклики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допустити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закріплення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певної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Наприклад, розмірковування про неприпустимість будівництва мечеті в «православному місті».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Заперечення громадянства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Тобто згадка про громадян країни як про іноземців через їхнє етнічне походження.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пов’язано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ідеями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те,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ті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інші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народності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можуть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населяти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не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мають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права бути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громадянами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іншої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країни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834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40E66-4E8A-5848-E720-12705CA72810}"/>
              </a:ext>
            </a:extLst>
          </p:cNvPr>
          <p:cNvSpPr txBox="1"/>
          <p:nvPr/>
        </p:nvSpPr>
        <p:spPr>
          <a:xfrm>
            <a:off x="2115717" y="687593"/>
            <a:ext cx="948223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запобігти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мові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ворожнечі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ru-RU" sz="28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Загалом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ворожнечі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підбурювати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скоєння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злочинів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журналістське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ЗМІ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керуватися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етичними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стандартами та не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опускатись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дискримінації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ворожнечі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з причин,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ворожнечі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недостатній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85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BEEE3B-3BDF-3D39-6CC0-E9C98BDBD24C}"/>
              </a:ext>
            </a:extLst>
          </p:cNvPr>
          <p:cNvSpPr txBox="1"/>
          <p:nvPr/>
        </p:nvSpPr>
        <p:spPr>
          <a:xfrm>
            <a:off x="2272782" y="790230"/>
            <a:ext cx="84200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регулюють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мову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ворожнечі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законодавчому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228600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українському законодавстві є стаття 161 Кримінального кодексу — «Порушення рівноправності громадян залежно від їхньої расової, національної належності, релігійних переконань, інвалідності та за іншими ознаками».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застосовуватися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злочинів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ненависті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кримінальних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вчиняються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упередження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стереотипне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45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CC18F-570F-543E-A8AC-729318C491EE}"/>
              </a:ext>
            </a:extLst>
          </p:cNvPr>
          <p:cNvSpPr txBox="1"/>
          <p:nvPr/>
        </p:nvSpPr>
        <p:spPr>
          <a:xfrm>
            <a:off x="2106385" y="827552"/>
            <a:ext cx="88570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мова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ворожнечі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заборона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міжнародним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правом.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пакту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громадянські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права, яка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зобов’язує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заборонити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расової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релігійної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ненависті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підбурювання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дискримінації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ворожнечі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Roboto" panose="02000000000000000000" pitchFamily="2" charset="0"/>
              <a:buChar char="-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того,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 року,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ООН 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затвердив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План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ООН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боротьби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мовою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ворожнечі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56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4EA242E-B683-014F-A8FE-8531D855D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86" y="571820"/>
            <a:ext cx="1134291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Інформаційна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війна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пропагандистського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 з метою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послабити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супротивника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0" lang="uk-UA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конкурента та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9">
            <a:extLst>
              <a:ext uri="{FF2B5EF4-FFF2-40B4-BE49-F238E27FC236}">
                <a16:creationId xmlns:a16="http://schemas.microsoft.com/office/drawing/2014/main" id="{2A9B459F-265D-88D2-E7B0-8F4161C1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1" y="2500531"/>
            <a:ext cx="3116506" cy="30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9E7739B-5048-BDDF-DE1E-E615B3068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9875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A0E17-ECFA-19B5-8C05-8CCFDFA196D5}"/>
              </a:ext>
            </a:extLst>
          </p:cNvPr>
          <p:cNvSpPr txBox="1"/>
          <p:nvPr/>
        </p:nvSpPr>
        <p:spPr>
          <a:xfrm>
            <a:off x="4495022" y="5310056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Яка сучасна політична ситуація зображена на картинці? Як і кого  зображено в образі «ворога»?</a:t>
            </a: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3011-0EF7-708B-1188-83988E11C048}"/>
              </a:ext>
            </a:extLst>
          </p:cNvPr>
          <p:cNvSpPr txBox="1"/>
          <p:nvPr/>
        </p:nvSpPr>
        <p:spPr>
          <a:xfrm>
            <a:off x="4175448" y="1761865"/>
            <a:ext cx="73478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Її метою є: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внести</a:t>
            </a: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у свідомість населення країни ворожі, шкідливі ідеї та погляди;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дезорієнтувати та дезінформувати людей;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послабити певні переконання, основи суспільного життя;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залякати власний народ образом ворога;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залякати супротивника своєю могутністю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9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5B78CC-500D-017F-E60A-99C8EB5572B3}"/>
              </a:ext>
            </a:extLst>
          </p:cNvPr>
          <p:cNvSpPr txBox="1"/>
          <p:nvPr/>
        </p:nvSpPr>
        <p:spPr>
          <a:xfrm>
            <a:off x="1667847" y="789524"/>
            <a:ext cx="9986087" cy="436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Актуалізація знань.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Перевірка понять комунікація, інформація, медіа, цензура,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джинса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за допомогою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Wordwoll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https://wordwall.net/uk/resource/56075984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Оберіть визначення даним поняттям: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https://wordwall.net/uk/resource/56026975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 Відкритий мікрофон» :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чим у вас асоціюється свобода слова?</a:t>
            </a:r>
          </a:p>
          <a:p>
            <a:pPr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Бесіда: 1.Як розпізнати замовні матеріали?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2.Чому, на вашу думку, існує вислів: «хто володіє інформацією – володіє світом»?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6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9823C-C6D6-D2F4-A74A-47B0F2D0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15B97-CBCC-4217-B3E6-8C4E10782F3F}"/>
              </a:ext>
            </a:extLst>
          </p:cNvPr>
          <p:cNvSpPr txBox="1"/>
          <p:nvPr/>
        </p:nvSpPr>
        <p:spPr>
          <a:xfrm>
            <a:off x="1266630" y="1264555"/>
            <a:ext cx="101633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Форма- тренажер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Вкажіть :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факти, які я дізнався під час уроку»______________________________________;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«2 факти, що мене зацікавили»____________________________________________;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Запитання, які у мене з’явилися____________________________________________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6B164-FC80-90BD-E576-626A70B5CDB8}"/>
              </a:ext>
            </a:extLst>
          </p:cNvPr>
          <p:cNvSpPr txBox="1"/>
          <p:nvPr/>
        </p:nvSpPr>
        <p:spPr>
          <a:xfrm>
            <a:off x="1462605" y="3106341"/>
            <a:ext cx="1023798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завжди пропаганда носить негативний характер?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Чи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вас бажання навчитися протистояти маніпуляціям? Чому?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Чи можемо ми назвати «інформаційну війну»  загрозою для нашого суспільства? В чому полягає ця загроза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Корзина для сміття». Чого ви позбулися під час уроку?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Оцініть, чи змінилося що-небудь у вашому умінні сприймати та аналізувати  інформацію  після даного  уроку.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поставте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відмітки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стосуються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spcAft>
                <a:spcPts val="80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1                        3                      6                            9                          12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0115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D702A-BDD9-1419-DD2C-62134946E94D}"/>
              </a:ext>
            </a:extLst>
          </p:cNvPr>
          <p:cNvSpPr txBox="1"/>
          <p:nvPr/>
        </p:nvSpPr>
        <p:spPr>
          <a:xfrm>
            <a:off x="1695838" y="443567"/>
            <a:ext cx="937026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Д/З: Завдання на вибір: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 Написати есе на одну з тем: 1.«Маніпуляція - це не насильство, а спокуса»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«Якщо нам ЗМІ пропонують картину світу, яка відповідає нашим стереотипам, то ми її охоче приймаємо»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ІІ. Подумайте, як би ви застосували піраміду Роберта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Ділтса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стосовно сьогоднішньої теми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0B2F76-D644-D670-3B88-6E37A9E3D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50" y="3429000"/>
            <a:ext cx="5269230" cy="316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27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328758-8573-55C5-15DC-795B270C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41" y="572297"/>
            <a:ext cx="2762401" cy="2497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731AF5-DABC-CD1E-2B6E-5361A66D477D}"/>
              </a:ext>
            </a:extLst>
          </p:cNvPr>
          <p:cNvSpPr txBox="1"/>
          <p:nvPr/>
        </p:nvSpPr>
        <p:spPr>
          <a:xfrm>
            <a:off x="1884784" y="3429000"/>
            <a:ext cx="10002415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 погоджуємося зі штучною картиною світу, яку створюють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ЗМІ,не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 тому, що нас водять за ніс,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тому що нам лінь думати.                                             </a:t>
            </a: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Якщо нам пропонують картину, яка відповідає нашим стереотипам, ми її охоче приймаємо.»  (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Соловей)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261C8-CA3A-EACA-7E9D-E8F9613C86D6}"/>
              </a:ext>
            </a:extLst>
          </p:cNvPr>
          <p:cNvSpPr txBox="1"/>
          <p:nvPr/>
        </p:nvSpPr>
        <p:spPr>
          <a:xfrm>
            <a:off x="4833938" y="1513257"/>
            <a:ext cx="5186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Маніпуляції</a:t>
            </a:r>
            <a:r>
              <a:rPr lang="ru-RU" sz="2800" b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800" b="1" kern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медіапросторі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5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E17C99-5B77-8A16-B02E-2CB5F85A71E1}"/>
              </a:ext>
            </a:extLst>
          </p:cNvPr>
          <p:cNvSpPr txBox="1"/>
          <p:nvPr/>
        </p:nvSpPr>
        <p:spPr>
          <a:xfrm>
            <a:off x="2087724" y="751344"/>
            <a:ext cx="63844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kern="0" dirty="0">
                <a:solidFill>
                  <a:srgbClr val="1C1C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Маніпуляція в медіа — це психологічний вплив, що здійснюється через пресу, радіо, телебачення, інтернет, кінематограф тощо, та призводить зміни бажань, настроїв, поведінки, поглядів груп людей. Тобто вплив, націлений на зміну принципів, за якими живе людина.</a:t>
            </a:r>
            <a:r>
              <a:rPr lang="ru-RU" sz="2400" b="1" i="1" kern="0" dirty="0">
                <a:solidFill>
                  <a:srgbClr val="1C1C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471142-B89E-0876-AD36-25E24C9C0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921" y="751345"/>
            <a:ext cx="2677656" cy="2677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699DC-5921-A16A-7DF9-FB748ADCFA44}"/>
              </a:ext>
            </a:extLst>
          </p:cNvPr>
          <p:cNvSpPr txBox="1"/>
          <p:nvPr/>
        </p:nvSpPr>
        <p:spPr>
          <a:xfrm>
            <a:off x="5058023" y="3970242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Чим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відрізняється даний малюнок від попереднього?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201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AFB39C-6801-8E93-DB70-1FF9513966EE}"/>
              </a:ext>
            </a:extLst>
          </p:cNvPr>
          <p:cNvSpPr txBox="1"/>
          <p:nvPr/>
        </p:nvSpPr>
        <p:spPr>
          <a:xfrm>
            <a:off x="2013079" y="647704"/>
            <a:ext cx="87731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Пропаганда  (від латинського </a:t>
            </a:r>
            <a:r>
              <a:rPr lang="uk-UA" sz="24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propaganda</a:t>
            </a:r>
            <a:r>
              <a:rPr lang="uk-UA" sz="24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та, що підлягає  поширенню,(віра) - розповсюдження інформації для здійснення впливу на громадську думку, захисту інтересів певної групи</a:t>
            </a:r>
            <a:r>
              <a:rPr lang="uk-UA" sz="24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2C8E39-1010-3120-5A3B-BA595204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30" y="2528596"/>
            <a:ext cx="2952990" cy="22014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1485F-99A9-E63E-423B-7382ED09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509" y="2668084"/>
            <a:ext cx="3518461" cy="2034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2B454-A6DF-29E1-784D-20B30D86F153}"/>
              </a:ext>
            </a:extLst>
          </p:cNvPr>
          <p:cNvSpPr txBox="1"/>
          <p:nvPr/>
        </p:nvSpPr>
        <p:spPr>
          <a:xfrm>
            <a:off x="4422710" y="5153694"/>
            <a:ext cx="6823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uk-UA" sz="2000" b="1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висловіть свою думку щодо даних ілюстрацій?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C270E6-EB36-448D-9B3D-38EDD32FC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56" y="877078"/>
            <a:ext cx="3877358" cy="29018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044FC-2E3E-9F79-F82C-B8D4EF3A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88" y="877079"/>
            <a:ext cx="4281693" cy="2901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BBE419-B57C-8965-AE1C-6AAF5248031E}"/>
              </a:ext>
            </a:extLst>
          </p:cNvPr>
          <p:cNvSpPr txBox="1"/>
          <p:nvPr/>
        </p:nvSpPr>
        <p:spPr>
          <a:xfrm>
            <a:off x="5048360" y="4226414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uk-UA" sz="2000" b="1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Подивіться на ці плакати. Як вони пояснюють поняття « пропаганда» 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9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8E332C-0B32-7823-FE31-28BE76C87B83}"/>
              </a:ext>
            </a:extLst>
          </p:cNvPr>
          <p:cNvSpPr txBox="1"/>
          <p:nvPr/>
        </p:nvSpPr>
        <p:spPr>
          <a:xfrm>
            <a:off x="370893" y="0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Гра «Вгадай прийом»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E3490-300A-A1B3-231A-CF74D48F943E}"/>
              </a:ext>
            </a:extLst>
          </p:cNvPr>
          <p:cNvSpPr txBox="1"/>
          <p:nvPr/>
        </p:nvSpPr>
        <p:spPr>
          <a:xfrm>
            <a:off x="1045029" y="400110"/>
            <a:ext cx="10888824" cy="6342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прийоми зазвичай використовуються пропагандою для маніпулювання думками людей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 до авторитету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Наприклад, нас переконують, що «вчені встановили те-то» або «експерти впевнені». Зазвичай, ані імен, ані прізвищ цих самих людей не повідомляється. При цьому джерело не ідентифікується, а тому ніякої відповідальності за неправдиве повідомлення журналісти не несуть.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Буденна розповідь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Наприклад, у випадку, коли потрібно привчити людей до насильства, крові, гарної зовнішності телеведучі зі спокійними обличчями і голосами, як би між іншим, повідомляють щодня про тяжкі злидні. Внаслідок за кілька тижнів такої обробки люди перестають належним чином реагувати на жахливі злочини і масові вбивства, настає психологічний ефект звикання.  Для успішної маніпуляції найкращим тлом є</a:t>
            </a:r>
            <a:r>
              <a:rPr lang="uk-UA" sz="2000" dirty="0">
                <a:solidFill>
                  <a:srgbClr val="181E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саме атмосфера страху, затяжного стресового стану, що блокує творчий, отже, критичний, розум.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Емоційний відгук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Звернення насамперед не до розуму, а до почуттів людини. Назвемо лише кілька способів цієї техніки. Наприклад, «емоційне підстроювання під ситуацію»: (зміна голосу диктора в залежності від того, про які події повідомляється) задля формування емоційного ставлення масової аудиторії до тієї чи іншої події. Сюди ж відноситься </a:t>
            </a:r>
            <a:r>
              <a:rPr lang="uk-UA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підбір слів (позитивних, негативних і нейтральних) у текстах, які одразу нав'язують читають певне ставлення до того, про що йдеться.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7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0B4E4-329B-E548-A8BE-48C001825F82}"/>
              </a:ext>
            </a:extLst>
          </p:cNvPr>
          <p:cNvSpPr txBox="1"/>
          <p:nvPr/>
        </p:nvSpPr>
        <p:spPr>
          <a:xfrm>
            <a:off x="139960" y="178109"/>
            <a:ext cx="12052040" cy="6529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Деталізація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Щоб підсилити емоційну дієвість повідомлення нерідко його насичують конкретними подробицями, які краще запам'ятовуються і краще засвоюються. Особливо ефективні так звані «свідчення очевидців», оскільки вони несуть опору на елементи особистісного досвіду людини.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Голодування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цьому випадку, як правило, підбирається група добре оплачуваних молодих людей з міцним здоров'ям, які, нічим не ризикуючи, організовують своєрідний «курс лікувального голодування» в якому-небудь публічному місці. Навколо цієї події ЗМІ піднімають неймовірний галас - постійно звучать звинувачення в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нелюдяності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режиму, уряду чи конкретної особи.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Тримай злодія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Використовується для дискредитації, коли винні, відчуваючи власний провал, першими піднімають крик і направляють гнів народу в інший бік. Цим прийомом часто користуються «правозахисники» і «борці з мафією», завданням яких є дезорганізація громадськості.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Заговорювання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Він використовується пропагандою, коли необхідно знизити актуальність або викликати негативну реакцію до якогось явища. За допомогою цього методу можна успішно боротися з противником, безперервно вихваляючи його до місця і недоречно говорячи про його незвичайні здібності, постійно тримаючи на слуху його ім'я, явно перебільшуючи його здібності. Дуже швидко це всім набридає і одне ім'я цієї людини викликає роздратування. Нерідко застосовується також для створення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т.зв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«інформаційного галасу», коли за потоком другорядних повідомлень потрібно приховати якусь важливу подію або головну проблему.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Асоціації або метафори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Часто ЗМІ штучно прив'язують об'єкт інформації в очах громадськості до чогось такого, що сприймається масовою свідомістю як дуже погане (або навпаки - гарне). Так, поетична метафора завжди створює в уяві барвистий образ. Він створює чудодійний ефект і надовго замінює здоровий глузд.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6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1F2138-AECE-F9A2-8A01-53899AC25179}"/>
              </a:ext>
            </a:extLst>
          </p:cNvPr>
          <p:cNvSpPr txBox="1"/>
          <p:nvPr/>
        </p:nvSpPr>
        <p:spPr>
          <a:xfrm>
            <a:off x="1658517" y="561255"/>
            <a:ext cx="101167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Перегляньте відео: 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https://www.youtube.com/watch?v=M0q4_qXdCQk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потрапляли ви в подібні ситуації? Яка інформація вас найбільше « зачепила», примусила замислитися?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«Одна з умов успішної маніпуляції полягає в тому, що в переважній більшості випадків більшість громадян не витрачає ані душевних і розумових сил, ані часу на те, щоб засумніватися в повідомленнях ЗМІ. Всяка маніпуляція свідомістю є взаємодія. Жертвою маніпуляції людина може стати лише в тому випадку, якщо вона виступає як співавтор, співучасник. Маніпуляція - це не насильство, а спокуса.» 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С.Кара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-Мурза)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198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</TotalTime>
  <Words>2130</Words>
  <Application>Microsoft Office PowerPoint</Application>
  <PresentationFormat>Широкоэкранный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Roboto</vt:lpstr>
      <vt:lpstr>Symbol</vt:lpstr>
      <vt:lpstr>Times New Roman</vt:lpstr>
      <vt:lpstr>Wingdings 3</vt:lpstr>
      <vt:lpstr>Легкий дым</vt:lpstr>
      <vt:lpstr>Маніпуляції в медіапросторі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Узагальнення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Маніпуляції в медіапросторі</dc:title>
  <dc:creator>Lenovo</dc:creator>
  <cp:lastModifiedBy>Lenovo</cp:lastModifiedBy>
  <cp:revision>3</cp:revision>
  <dcterms:created xsi:type="dcterms:W3CDTF">2023-05-05T08:10:26Z</dcterms:created>
  <dcterms:modified xsi:type="dcterms:W3CDTF">2023-05-05T11:29:31Z</dcterms:modified>
</cp:coreProperties>
</file>