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T Serif" charset="1" panose="020A0603040505020204"/>
      <p:regular r:id="rId10"/>
    </p:embeddedFont>
    <p:embeddedFont>
      <p:font typeface="PT Serif Bold" charset="1" panose="020A0703040505020204"/>
      <p:regular r:id="rId11"/>
    </p:embeddedFont>
    <p:embeddedFont>
      <p:font typeface="PT Serif Italics" charset="1" panose="020A0603040505090204"/>
      <p:regular r:id="rId12"/>
    </p:embeddedFont>
    <p:embeddedFont>
      <p:font typeface="PT Serif Bold Italics" charset="1" panose="020A0703040505090204"/>
      <p:regular r:id="rId13"/>
    </p:embeddedFont>
    <p:embeddedFont>
      <p:font typeface="Hertical Smooth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25" Target="slides/slide11.xml" Type="http://schemas.openxmlformats.org/officeDocument/2006/relationships/slide"/><Relationship Id="rId26" Target="slides/slide12.xml" Type="http://schemas.openxmlformats.org/officeDocument/2006/relationships/slide"/><Relationship Id="rId27" Target="slides/slide13.xml" Type="http://schemas.openxmlformats.org/officeDocument/2006/relationships/slide"/><Relationship Id="rId28" Target="slides/slide14.xml" Type="http://schemas.openxmlformats.org/officeDocument/2006/relationships/slide"/><Relationship Id="rId29" Target="slides/slide15.xml" Type="http://schemas.openxmlformats.org/officeDocument/2006/relationships/slide"/><Relationship Id="rId3" Target="viewProps.xml" Type="http://schemas.openxmlformats.org/officeDocument/2006/relationships/viewProps"/><Relationship Id="rId30" Target="slides/slide1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svg" Type="http://schemas.openxmlformats.org/officeDocument/2006/relationships/image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6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svg" Type="http://schemas.openxmlformats.org/officeDocument/2006/relationships/image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6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859" r="0" b="7859"/>
          <a:stretch>
            <a:fillRect/>
          </a:stretch>
        </p:blipFill>
        <p:spPr>
          <a:xfrm flipH="true" flipV="false" rot="0">
            <a:off x="9149080" y="0"/>
            <a:ext cx="913892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906" r="0" b="7906"/>
          <a:stretch>
            <a:fillRect/>
          </a:stretch>
        </p:blipFill>
        <p:spPr>
          <a:xfrm flipH="false" flipV="false" rot="0">
            <a:off x="0" y="0"/>
            <a:ext cx="914908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2211171" y="-1033926"/>
            <a:ext cx="13854933" cy="8007542"/>
            <a:chOff x="0" y="0"/>
            <a:chExt cx="2854443" cy="1649742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92710" y="106680"/>
              <a:ext cx="2750303" cy="1530362"/>
            </a:xfrm>
            <a:custGeom>
              <a:avLst/>
              <a:gdLst/>
              <a:ahLst/>
              <a:cxnLst/>
              <a:rect r="r" b="b" t="t" l="l"/>
              <a:pathLst>
                <a:path h="1530362" w="2750303">
                  <a:moveTo>
                    <a:pt x="2723633" y="1341132"/>
                  </a:moveTo>
                  <a:cubicBezTo>
                    <a:pt x="2723633" y="1428762"/>
                    <a:pt x="2647433" y="1499882"/>
                    <a:pt x="2566153" y="1499882"/>
                  </a:cubicBezTo>
                  <a:lnTo>
                    <a:pt x="66040" y="1499882"/>
                  </a:lnTo>
                  <a:cubicBezTo>
                    <a:pt x="43180" y="1499882"/>
                    <a:pt x="20320" y="1494802"/>
                    <a:pt x="0" y="1485912"/>
                  </a:cubicBezTo>
                  <a:cubicBezTo>
                    <a:pt x="26670" y="1513852"/>
                    <a:pt x="63500" y="1530362"/>
                    <a:pt x="111656" y="1530362"/>
                  </a:cubicBezTo>
                  <a:lnTo>
                    <a:pt x="2604253" y="1530362"/>
                  </a:lnTo>
                  <a:cubicBezTo>
                    <a:pt x="2684263" y="1530362"/>
                    <a:pt x="2750303" y="1464322"/>
                    <a:pt x="2750303" y="1384312"/>
                  </a:cubicBezTo>
                  <a:lnTo>
                    <a:pt x="2750303" y="95250"/>
                  </a:lnTo>
                  <a:cubicBezTo>
                    <a:pt x="2750303" y="58420"/>
                    <a:pt x="2736333" y="25400"/>
                    <a:pt x="2714743" y="0"/>
                  </a:cubicBezTo>
                  <a:cubicBezTo>
                    <a:pt x="2721093" y="16510"/>
                    <a:pt x="2723633" y="34290"/>
                    <a:pt x="2723633" y="52070"/>
                  </a:cubicBezTo>
                  <a:lnTo>
                    <a:pt x="2723633" y="1341132"/>
                  </a:lnTo>
                  <a:lnTo>
                    <a:pt x="2723633" y="1341132"/>
                  </a:lnTo>
                  <a:close/>
                </a:path>
              </a:pathLst>
            </a:custGeom>
            <a:solidFill>
              <a:srgbClr val="E7DFD9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>
              <a:off x="12700" y="12700"/>
              <a:ext cx="2789673" cy="1581162"/>
            </a:xfrm>
            <a:custGeom>
              <a:avLst/>
              <a:gdLst/>
              <a:ahLst/>
              <a:cxnLst/>
              <a:rect r="r" b="b" t="t" l="l"/>
              <a:pathLst>
                <a:path h="1581162" w="2789673">
                  <a:moveTo>
                    <a:pt x="146050" y="1581162"/>
                  </a:moveTo>
                  <a:lnTo>
                    <a:pt x="2643623" y="1581162"/>
                  </a:lnTo>
                  <a:cubicBezTo>
                    <a:pt x="2723633" y="1581162"/>
                    <a:pt x="2789673" y="1515122"/>
                    <a:pt x="2789673" y="1435112"/>
                  </a:cubicBezTo>
                  <a:lnTo>
                    <a:pt x="2789673" y="146050"/>
                  </a:lnTo>
                  <a:cubicBezTo>
                    <a:pt x="2789673" y="66040"/>
                    <a:pt x="2723633" y="0"/>
                    <a:pt x="264362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435112"/>
                  </a:lnTo>
                  <a:cubicBezTo>
                    <a:pt x="0" y="1516392"/>
                    <a:pt x="66040" y="1581162"/>
                    <a:pt x="146050" y="1581162"/>
                  </a:cubicBezTo>
                  <a:close/>
                </a:path>
              </a:pathLst>
            </a:custGeom>
            <a:solidFill>
              <a:srgbClr val="F8F6F4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0"/>
              <a:ext cx="2854443" cy="1649742"/>
            </a:xfrm>
            <a:custGeom>
              <a:avLst/>
              <a:gdLst/>
              <a:ahLst/>
              <a:cxnLst/>
              <a:rect r="r" b="b" t="t" l="l"/>
              <a:pathLst>
                <a:path h="1649742" w="2854443">
                  <a:moveTo>
                    <a:pt x="2790943" y="74930"/>
                  </a:moveTo>
                  <a:cubicBezTo>
                    <a:pt x="2763003" y="30480"/>
                    <a:pt x="2713473" y="0"/>
                    <a:pt x="265632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447812"/>
                  </a:lnTo>
                  <a:cubicBezTo>
                    <a:pt x="0" y="1499882"/>
                    <a:pt x="25400" y="1545602"/>
                    <a:pt x="63500" y="1574812"/>
                  </a:cubicBezTo>
                  <a:cubicBezTo>
                    <a:pt x="91440" y="1619262"/>
                    <a:pt x="140970" y="1649742"/>
                    <a:pt x="206809" y="1649742"/>
                  </a:cubicBezTo>
                  <a:lnTo>
                    <a:pt x="2695693" y="1649742"/>
                  </a:lnTo>
                  <a:cubicBezTo>
                    <a:pt x="2783323" y="1649742"/>
                    <a:pt x="2854443" y="1578622"/>
                    <a:pt x="2854443" y="1490992"/>
                  </a:cubicBezTo>
                  <a:lnTo>
                    <a:pt x="2854443" y="201930"/>
                  </a:lnTo>
                  <a:cubicBezTo>
                    <a:pt x="2854443" y="149860"/>
                    <a:pt x="2829043" y="104140"/>
                    <a:pt x="2790943" y="74930"/>
                  </a:cubicBezTo>
                  <a:close/>
                  <a:moveTo>
                    <a:pt x="12700" y="144781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656323" y="12700"/>
                  </a:lnTo>
                  <a:cubicBezTo>
                    <a:pt x="2736333" y="12700"/>
                    <a:pt x="2802373" y="78740"/>
                    <a:pt x="2802373" y="158750"/>
                  </a:cubicBezTo>
                  <a:lnTo>
                    <a:pt x="2802373" y="1447812"/>
                  </a:lnTo>
                  <a:cubicBezTo>
                    <a:pt x="2802373" y="1527822"/>
                    <a:pt x="2736333" y="1593862"/>
                    <a:pt x="2656323" y="1593862"/>
                  </a:cubicBezTo>
                  <a:lnTo>
                    <a:pt x="158750" y="1593862"/>
                  </a:lnTo>
                  <a:cubicBezTo>
                    <a:pt x="78740" y="1593862"/>
                    <a:pt x="12700" y="1529092"/>
                    <a:pt x="12700" y="1447812"/>
                  </a:cubicBezTo>
                  <a:close/>
                  <a:moveTo>
                    <a:pt x="2843013" y="1490992"/>
                  </a:moveTo>
                  <a:cubicBezTo>
                    <a:pt x="2843013" y="1571002"/>
                    <a:pt x="2775703" y="1637042"/>
                    <a:pt x="2695693" y="1637042"/>
                  </a:cubicBezTo>
                  <a:lnTo>
                    <a:pt x="206809" y="1637042"/>
                  </a:lnTo>
                  <a:cubicBezTo>
                    <a:pt x="157480" y="1637042"/>
                    <a:pt x="120650" y="1620532"/>
                    <a:pt x="93980" y="1592592"/>
                  </a:cubicBezTo>
                  <a:cubicBezTo>
                    <a:pt x="114300" y="1601482"/>
                    <a:pt x="135890" y="1606562"/>
                    <a:pt x="160020" y="1606562"/>
                  </a:cubicBezTo>
                  <a:lnTo>
                    <a:pt x="2657593" y="1606562"/>
                  </a:lnTo>
                  <a:cubicBezTo>
                    <a:pt x="2745223" y="1606562"/>
                    <a:pt x="2816343" y="1535442"/>
                    <a:pt x="2816343" y="1447812"/>
                  </a:cubicBezTo>
                  <a:lnTo>
                    <a:pt x="2816343" y="158750"/>
                  </a:lnTo>
                  <a:cubicBezTo>
                    <a:pt x="2816343" y="140970"/>
                    <a:pt x="2812533" y="123190"/>
                    <a:pt x="2807453" y="106680"/>
                  </a:cubicBezTo>
                  <a:cubicBezTo>
                    <a:pt x="2829043" y="132080"/>
                    <a:pt x="2843013" y="165100"/>
                    <a:pt x="2843013" y="201930"/>
                  </a:cubicBezTo>
                  <a:lnTo>
                    <a:pt x="2843013" y="1490992"/>
                  </a:lnTo>
                  <a:cubicBezTo>
                    <a:pt x="2843013" y="1490992"/>
                    <a:pt x="2843013" y="1490992"/>
                    <a:pt x="2843013" y="1490992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58221" y="4884912"/>
            <a:ext cx="13123669" cy="4977273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3049204" y="-190500"/>
            <a:ext cx="12651269" cy="5436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8"/>
              </a:lnSpc>
            </a:pPr>
            <a:r>
              <a:rPr lang="en-US" sz="7200">
                <a:solidFill>
                  <a:srgbClr val="5E3023"/>
                </a:solidFill>
                <a:latin typeface="Hertical Smooth"/>
              </a:rPr>
              <a:t>Методичні рекомендації щодо заповнення сторінок класного журналу в 5 класах НУШ: інформатична освітня галузь 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852246">
            <a:off x="620566" y="2076772"/>
            <a:ext cx="1376956" cy="1786146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35762">
            <a:off x="16366440" y="5994565"/>
            <a:ext cx="1213200" cy="1573727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2922282" y="8984615"/>
            <a:ext cx="11995547" cy="77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5E3023"/>
                </a:solidFill>
                <a:latin typeface="PT Serif"/>
              </a:rPr>
              <a:t>Підготувала </a:t>
            </a:r>
            <a:r>
              <a:rPr lang="en-US" sz="4600">
                <a:solidFill>
                  <a:srgbClr val="5E3023"/>
                </a:solidFill>
                <a:latin typeface="PT Serif Italics"/>
              </a:rPr>
              <a:t>Іванова Наталія Володимирівна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906" r="0" b="7906"/>
          <a:stretch>
            <a:fillRect/>
          </a:stretch>
        </p:blipFill>
        <p:spPr>
          <a:xfrm flipH="false" flipV="false" rot="0">
            <a:off x="0" y="0"/>
            <a:ext cx="914908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859" r="0" b="7859"/>
          <a:stretch>
            <a:fillRect/>
          </a:stretch>
        </p:blipFill>
        <p:spPr>
          <a:xfrm flipH="true" flipV="false" rot="0">
            <a:off x="9149080" y="0"/>
            <a:ext cx="913892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3001583" y="1360640"/>
            <a:ext cx="12284833" cy="7565720"/>
            <a:chOff x="0" y="0"/>
            <a:chExt cx="2678768" cy="1649742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92710" y="106680"/>
              <a:ext cx="2574628" cy="1530362"/>
            </a:xfrm>
            <a:custGeom>
              <a:avLst/>
              <a:gdLst/>
              <a:ahLst/>
              <a:cxnLst/>
              <a:rect r="r" b="b" t="t" l="l"/>
              <a:pathLst>
                <a:path h="1530362" w="2574628">
                  <a:moveTo>
                    <a:pt x="2547958" y="1341132"/>
                  </a:moveTo>
                  <a:cubicBezTo>
                    <a:pt x="2547958" y="1428762"/>
                    <a:pt x="2471758" y="1499882"/>
                    <a:pt x="2390478" y="1499882"/>
                  </a:cubicBezTo>
                  <a:lnTo>
                    <a:pt x="66040" y="1499882"/>
                  </a:lnTo>
                  <a:cubicBezTo>
                    <a:pt x="43180" y="1499882"/>
                    <a:pt x="20320" y="1494802"/>
                    <a:pt x="0" y="1485912"/>
                  </a:cubicBezTo>
                  <a:cubicBezTo>
                    <a:pt x="26670" y="1513852"/>
                    <a:pt x="63500" y="1530362"/>
                    <a:pt x="110537" y="1530362"/>
                  </a:cubicBezTo>
                  <a:lnTo>
                    <a:pt x="2428578" y="1530362"/>
                  </a:lnTo>
                  <a:cubicBezTo>
                    <a:pt x="2508588" y="1530362"/>
                    <a:pt x="2574628" y="1464322"/>
                    <a:pt x="2574628" y="1384312"/>
                  </a:cubicBezTo>
                  <a:lnTo>
                    <a:pt x="2574628" y="95250"/>
                  </a:lnTo>
                  <a:cubicBezTo>
                    <a:pt x="2574628" y="58420"/>
                    <a:pt x="2560658" y="25400"/>
                    <a:pt x="2539068" y="0"/>
                  </a:cubicBezTo>
                  <a:cubicBezTo>
                    <a:pt x="2545418" y="16510"/>
                    <a:pt x="2547958" y="34290"/>
                    <a:pt x="2547958" y="52070"/>
                  </a:cubicBezTo>
                  <a:lnTo>
                    <a:pt x="2547958" y="1341132"/>
                  </a:lnTo>
                  <a:lnTo>
                    <a:pt x="2547958" y="1341132"/>
                  </a:lnTo>
                  <a:close/>
                </a:path>
              </a:pathLst>
            </a:custGeom>
            <a:solidFill>
              <a:srgbClr val="E7DFD9">
                <a:alpha val="71765"/>
              </a:srgbClr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>
              <a:off x="12700" y="12700"/>
              <a:ext cx="2613998" cy="1581162"/>
            </a:xfrm>
            <a:custGeom>
              <a:avLst/>
              <a:gdLst/>
              <a:ahLst/>
              <a:cxnLst/>
              <a:rect r="r" b="b" t="t" l="l"/>
              <a:pathLst>
                <a:path h="1581162" w="2613998">
                  <a:moveTo>
                    <a:pt x="146050" y="1581162"/>
                  </a:moveTo>
                  <a:lnTo>
                    <a:pt x="2467948" y="1581162"/>
                  </a:lnTo>
                  <a:cubicBezTo>
                    <a:pt x="2547958" y="1581162"/>
                    <a:pt x="2613998" y="1515122"/>
                    <a:pt x="2613998" y="1435112"/>
                  </a:cubicBezTo>
                  <a:lnTo>
                    <a:pt x="2613998" y="146050"/>
                  </a:lnTo>
                  <a:cubicBezTo>
                    <a:pt x="2613998" y="66040"/>
                    <a:pt x="2547958" y="0"/>
                    <a:pt x="246794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435112"/>
                  </a:lnTo>
                  <a:cubicBezTo>
                    <a:pt x="0" y="1516392"/>
                    <a:pt x="66040" y="1581162"/>
                    <a:pt x="146050" y="1581162"/>
                  </a:cubicBezTo>
                  <a:close/>
                </a:path>
              </a:pathLst>
            </a:custGeom>
            <a:solidFill>
              <a:srgbClr val="F8F6F4">
                <a:alpha val="71765"/>
              </a:srgbClr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0"/>
              <a:ext cx="2678768" cy="1649742"/>
            </a:xfrm>
            <a:custGeom>
              <a:avLst/>
              <a:gdLst/>
              <a:ahLst/>
              <a:cxnLst/>
              <a:rect r="r" b="b" t="t" l="l"/>
              <a:pathLst>
                <a:path h="1649742" w="2678768">
                  <a:moveTo>
                    <a:pt x="2615268" y="74930"/>
                  </a:moveTo>
                  <a:cubicBezTo>
                    <a:pt x="2587328" y="30480"/>
                    <a:pt x="2537798" y="0"/>
                    <a:pt x="248064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447812"/>
                  </a:lnTo>
                  <a:cubicBezTo>
                    <a:pt x="0" y="1499882"/>
                    <a:pt x="25400" y="1545602"/>
                    <a:pt x="63500" y="1574812"/>
                  </a:cubicBezTo>
                  <a:cubicBezTo>
                    <a:pt x="91440" y="1619262"/>
                    <a:pt x="140970" y="1649742"/>
                    <a:pt x="205515" y="1649742"/>
                  </a:cubicBezTo>
                  <a:lnTo>
                    <a:pt x="2520018" y="1649742"/>
                  </a:lnTo>
                  <a:cubicBezTo>
                    <a:pt x="2607648" y="1649742"/>
                    <a:pt x="2678768" y="1578622"/>
                    <a:pt x="2678768" y="1490992"/>
                  </a:cubicBezTo>
                  <a:lnTo>
                    <a:pt x="2678768" y="201930"/>
                  </a:lnTo>
                  <a:cubicBezTo>
                    <a:pt x="2678768" y="149860"/>
                    <a:pt x="2653368" y="104140"/>
                    <a:pt x="2615268" y="74930"/>
                  </a:cubicBezTo>
                  <a:close/>
                  <a:moveTo>
                    <a:pt x="12700" y="144781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480648" y="12700"/>
                  </a:lnTo>
                  <a:cubicBezTo>
                    <a:pt x="2560658" y="12700"/>
                    <a:pt x="2626698" y="78740"/>
                    <a:pt x="2626698" y="158750"/>
                  </a:cubicBezTo>
                  <a:lnTo>
                    <a:pt x="2626698" y="1447812"/>
                  </a:lnTo>
                  <a:cubicBezTo>
                    <a:pt x="2626698" y="1527822"/>
                    <a:pt x="2560658" y="1593862"/>
                    <a:pt x="2480648" y="1593862"/>
                  </a:cubicBezTo>
                  <a:lnTo>
                    <a:pt x="158750" y="1593862"/>
                  </a:lnTo>
                  <a:cubicBezTo>
                    <a:pt x="78740" y="1593862"/>
                    <a:pt x="12700" y="1529092"/>
                    <a:pt x="12700" y="1447812"/>
                  </a:cubicBezTo>
                  <a:close/>
                  <a:moveTo>
                    <a:pt x="2667338" y="1490992"/>
                  </a:moveTo>
                  <a:cubicBezTo>
                    <a:pt x="2667338" y="1571002"/>
                    <a:pt x="2600028" y="1637042"/>
                    <a:pt x="2520018" y="1637042"/>
                  </a:cubicBezTo>
                  <a:lnTo>
                    <a:pt x="205515" y="1637042"/>
                  </a:lnTo>
                  <a:cubicBezTo>
                    <a:pt x="157480" y="1637042"/>
                    <a:pt x="120650" y="1620532"/>
                    <a:pt x="93980" y="1592592"/>
                  </a:cubicBezTo>
                  <a:cubicBezTo>
                    <a:pt x="114300" y="1601482"/>
                    <a:pt x="135890" y="1606562"/>
                    <a:pt x="160020" y="1606562"/>
                  </a:cubicBezTo>
                  <a:lnTo>
                    <a:pt x="2481918" y="1606562"/>
                  </a:lnTo>
                  <a:cubicBezTo>
                    <a:pt x="2569548" y="1606562"/>
                    <a:pt x="2640668" y="1535442"/>
                    <a:pt x="2640668" y="1447812"/>
                  </a:cubicBezTo>
                  <a:lnTo>
                    <a:pt x="2640668" y="158750"/>
                  </a:lnTo>
                  <a:cubicBezTo>
                    <a:pt x="2640668" y="140970"/>
                    <a:pt x="2636858" y="123190"/>
                    <a:pt x="2631778" y="106680"/>
                  </a:cubicBezTo>
                  <a:cubicBezTo>
                    <a:pt x="2653368" y="132080"/>
                    <a:pt x="2667338" y="165100"/>
                    <a:pt x="2667338" y="201930"/>
                  </a:cubicBezTo>
                  <a:lnTo>
                    <a:pt x="2667338" y="1490992"/>
                  </a:lnTo>
                  <a:cubicBezTo>
                    <a:pt x="2667338" y="1490992"/>
                    <a:pt x="2667338" y="1490992"/>
                    <a:pt x="2667338" y="1490992"/>
                  </a:cubicBezTo>
                  <a:close/>
                </a:path>
              </a:pathLst>
            </a:custGeom>
            <a:solidFill>
              <a:srgbClr val="5E3023">
                <a:alpha val="71765"/>
              </a:srgbClr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14622" y="794269"/>
            <a:ext cx="2743589" cy="332373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74572">
            <a:off x="1727337" y="1073402"/>
            <a:ext cx="1640850" cy="212846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202007">
            <a:off x="15991025" y="7518055"/>
            <a:ext cx="1334372" cy="1730907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3410438" y="1768054"/>
            <a:ext cx="11467124" cy="6615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7"/>
              </a:lnSpc>
              <a:spcBef>
                <a:spcPct val="0"/>
              </a:spcBef>
            </a:pPr>
            <a:r>
              <a:rPr lang="en-US" sz="5598">
                <a:solidFill>
                  <a:srgbClr val="000000"/>
                </a:solidFill>
                <a:latin typeface="Hertical Smooth"/>
              </a:rPr>
              <a:t>Результати контролю груп загальних результатів (рівневі або бальні)</a:t>
            </a:r>
          </a:p>
          <a:p>
            <a:pPr algn="ctr">
              <a:lnSpc>
                <a:spcPts val="7277"/>
              </a:lnSpc>
              <a:spcBef>
                <a:spcPct val="0"/>
              </a:spcBef>
            </a:pPr>
            <a:r>
              <a:rPr lang="en-US" sz="5598">
                <a:solidFill>
                  <a:srgbClr val="000000"/>
                </a:solidFill>
                <a:latin typeface="Hertical Smooth"/>
              </a:rPr>
              <a:t>фіксуються в класному журналі в окремій колонці без дати після теми останнього</a:t>
            </a:r>
          </a:p>
          <a:p>
            <a:pPr algn="ctr">
              <a:lnSpc>
                <a:spcPts val="7277"/>
              </a:lnSpc>
              <a:spcBef>
                <a:spcPct val="0"/>
              </a:spcBef>
            </a:pPr>
            <a:r>
              <a:rPr lang="en-US" sz="5598">
                <a:solidFill>
                  <a:srgbClr val="000000"/>
                </a:solidFill>
                <a:latin typeface="Hertical Smooth"/>
              </a:rPr>
              <a:t>уроку семестру.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859" r="0" b="7859"/>
          <a:stretch>
            <a:fillRect/>
          </a:stretch>
        </p:blipFill>
        <p:spPr>
          <a:xfrm flipH="true" flipV="false" rot="0">
            <a:off x="9149080" y="0"/>
            <a:ext cx="913892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906" r="0" b="7906"/>
          <a:stretch>
            <a:fillRect/>
          </a:stretch>
        </p:blipFill>
        <p:spPr>
          <a:xfrm flipH="false" flipV="false" rot="0">
            <a:off x="0" y="0"/>
            <a:ext cx="914908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133574" y="1028700"/>
            <a:ext cx="16230600" cy="8334474"/>
            <a:chOff x="0" y="0"/>
            <a:chExt cx="3539162" cy="1817373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92710" y="106680"/>
              <a:ext cx="3435022" cy="1697993"/>
            </a:xfrm>
            <a:custGeom>
              <a:avLst/>
              <a:gdLst/>
              <a:ahLst/>
              <a:cxnLst/>
              <a:rect r="r" b="b" t="t" l="l"/>
              <a:pathLst>
                <a:path h="1697993" w="3435022">
                  <a:moveTo>
                    <a:pt x="3408351" y="1508763"/>
                  </a:moveTo>
                  <a:cubicBezTo>
                    <a:pt x="3408351" y="1596393"/>
                    <a:pt x="3332151" y="1667513"/>
                    <a:pt x="3250872" y="1667513"/>
                  </a:cubicBezTo>
                  <a:lnTo>
                    <a:pt x="66040" y="1667513"/>
                  </a:lnTo>
                  <a:cubicBezTo>
                    <a:pt x="43180" y="1667513"/>
                    <a:pt x="20320" y="1662433"/>
                    <a:pt x="0" y="1653543"/>
                  </a:cubicBezTo>
                  <a:cubicBezTo>
                    <a:pt x="26670" y="1681483"/>
                    <a:pt x="63500" y="1697993"/>
                    <a:pt x="116021" y="1697993"/>
                  </a:cubicBezTo>
                  <a:lnTo>
                    <a:pt x="3288972" y="1697993"/>
                  </a:lnTo>
                  <a:cubicBezTo>
                    <a:pt x="3368982" y="1697993"/>
                    <a:pt x="3435022" y="1631953"/>
                    <a:pt x="3435022" y="1551943"/>
                  </a:cubicBezTo>
                  <a:lnTo>
                    <a:pt x="3435022" y="95250"/>
                  </a:lnTo>
                  <a:cubicBezTo>
                    <a:pt x="3435022" y="58420"/>
                    <a:pt x="3421051" y="25400"/>
                    <a:pt x="3399462" y="0"/>
                  </a:cubicBezTo>
                  <a:cubicBezTo>
                    <a:pt x="3405812" y="16510"/>
                    <a:pt x="3408351" y="34290"/>
                    <a:pt x="3408351" y="52070"/>
                  </a:cubicBezTo>
                  <a:lnTo>
                    <a:pt x="3408351" y="1508763"/>
                  </a:lnTo>
                  <a:lnTo>
                    <a:pt x="3408351" y="1508763"/>
                  </a:lnTo>
                  <a:close/>
                </a:path>
              </a:pathLst>
            </a:custGeom>
            <a:solidFill>
              <a:srgbClr val="E7DFD9">
                <a:alpha val="71765"/>
              </a:srgbClr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>
              <a:off x="12700" y="12700"/>
              <a:ext cx="3474392" cy="1748793"/>
            </a:xfrm>
            <a:custGeom>
              <a:avLst/>
              <a:gdLst/>
              <a:ahLst/>
              <a:cxnLst/>
              <a:rect r="r" b="b" t="t" l="l"/>
              <a:pathLst>
                <a:path h="1748793" w="3474392">
                  <a:moveTo>
                    <a:pt x="146050" y="1748793"/>
                  </a:moveTo>
                  <a:lnTo>
                    <a:pt x="3328342" y="1748793"/>
                  </a:lnTo>
                  <a:cubicBezTo>
                    <a:pt x="3408352" y="1748793"/>
                    <a:pt x="3474392" y="1682753"/>
                    <a:pt x="3474392" y="1602743"/>
                  </a:cubicBezTo>
                  <a:lnTo>
                    <a:pt x="3474392" y="146050"/>
                  </a:lnTo>
                  <a:cubicBezTo>
                    <a:pt x="3474392" y="66040"/>
                    <a:pt x="3408352" y="0"/>
                    <a:pt x="332834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02743"/>
                  </a:lnTo>
                  <a:cubicBezTo>
                    <a:pt x="0" y="1684023"/>
                    <a:pt x="66040" y="1748793"/>
                    <a:pt x="146050" y="1748793"/>
                  </a:cubicBezTo>
                  <a:close/>
                </a:path>
              </a:pathLst>
            </a:custGeom>
            <a:solidFill>
              <a:srgbClr val="F8F6F4">
                <a:alpha val="71765"/>
              </a:srgbClr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0"/>
              <a:ext cx="3539162" cy="1817373"/>
            </a:xfrm>
            <a:custGeom>
              <a:avLst/>
              <a:gdLst/>
              <a:ahLst/>
              <a:cxnLst/>
              <a:rect r="r" b="b" t="t" l="l"/>
              <a:pathLst>
                <a:path h="1817373" w="3539162">
                  <a:moveTo>
                    <a:pt x="3475662" y="74930"/>
                  </a:moveTo>
                  <a:cubicBezTo>
                    <a:pt x="3447722" y="30480"/>
                    <a:pt x="3398192" y="0"/>
                    <a:pt x="334104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15443"/>
                  </a:lnTo>
                  <a:cubicBezTo>
                    <a:pt x="0" y="1667513"/>
                    <a:pt x="25400" y="1713233"/>
                    <a:pt x="63500" y="1742443"/>
                  </a:cubicBezTo>
                  <a:cubicBezTo>
                    <a:pt x="91440" y="1786893"/>
                    <a:pt x="140970" y="1817373"/>
                    <a:pt x="211855" y="1817373"/>
                  </a:cubicBezTo>
                  <a:lnTo>
                    <a:pt x="3380412" y="1817373"/>
                  </a:lnTo>
                  <a:cubicBezTo>
                    <a:pt x="3468042" y="1817373"/>
                    <a:pt x="3539162" y="1746253"/>
                    <a:pt x="3539162" y="1658623"/>
                  </a:cubicBezTo>
                  <a:lnTo>
                    <a:pt x="3539162" y="201930"/>
                  </a:lnTo>
                  <a:cubicBezTo>
                    <a:pt x="3539161" y="149860"/>
                    <a:pt x="3513761" y="104140"/>
                    <a:pt x="3475662" y="74930"/>
                  </a:cubicBezTo>
                  <a:close/>
                  <a:moveTo>
                    <a:pt x="12700" y="161544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341042" y="12700"/>
                  </a:lnTo>
                  <a:cubicBezTo>
                    <a:pt x="3421052" y="12700"/>
                    <a:pt x="3487092" y="78740"/>
                    <a:pt x="3487092" y="158750"/>
                  </a:cubicBezTo>
                  <a:lnTo>
                    <a:pt x="3487092" y="1615443"/>
                  </a:lnTo>
                  <a:cubicBezTo>
                    <a:pt x="3487092" y="1695453"/>
                    <a:pt x="3421052" y="1761493"/>
                    <a:pt x="3341042" y="1761493"/>
                  </a:cubicBezTo>
                  <a:lnTo>
                    <a:pt x="158750" y="1761493"/>
                  </a:lnTo>
                  <a:cubicBezTo>
                    <a:pt x="78740" y="1761493"/>
                    <a:pt x="12700" y="1696723"/>
                    <a:pt x="12700" y="1615443"/>
                  </a:cubicBezTo>
                  <a:close/>
                  <a:moveTo>
                    <a:pt x="3527732" y="1658623"/>
                  </a:moveTo>
                  <a:cubicBezTo>
                    <a:pt x="3527732" y="1738633"/>
                    <a:pt x="3460422" y="1804673"/>
                    <a:pt x="3380411" y="1804673"/>
                  </a:cubicBezTo>
                  <a:lnTo>
                    <a:pt x="211855" y="1804673"/>
                  </a:lnTo>
                  <a:cubicBezTo>
                    <a:pt x="157480" y="1804673"/>
                    <a:pt x="120650" y="1788163"/>
                    <a:pt x="93980" y="1760223"/>
                  </a:cubicBezTo>
                  <a:cubicBezTo>
                    <a:pt x="114300" y="1769113"/>
                    <a:pt x="135890" y="1774193"/>
                    <a:pt x="160020" y="1774193"/>
                  </a:cubicBezTo>
                  <a:lnTo>
                    <a:pt x="3342312" y="1774193"/>
                  </a:lnTo>
                  <a:cubicBezTo>
                    <a:pt x="3429942" y="1774193"/>
                    <a:pt x="3501062" y="1703073"/>
                    <a:pt x="3501062" y="1615443"/>
                  </a:cubicBezTo>
                  <a:lnTo>
                    <a:pt x="3501062" y="158750"/>
                  </a:lnTo>
                  <a:cubicBezTo>
                    <a:pt x="3501062" y="140970"/>
                    <a:pt x="3497252" y="123190"/>
                    <a:pt x="3492172" y="106680"/>
                  </a:cubicBezTo>
                  <a:cubicBezTo>
                    <a:pt x="3513762" y="132080"/>
                    <a:pt x="3527732" y="165100"/>
                    <a:pt x="3527732" y="201930"/>
                  </a:cubicBezTo>
                  <a:lnTo>
                    <a:pt x="3527732" y="1658623"/>
                  </a:lnTo>
                  <a:cubicBezTo>
                    <a:pt x="3527732" y="1658623"/>
                    <a:pt x="3527732" y="1658623"/>
                    <a:pt x="3527732" y="1658623"/>
                  </a:cubicBezTo>
                  <a:close/>
                </a:path>
              </a:pathLst>
            </a:custGeom>
            <a:solidFill>
              <a:srgbClr val="5E3023">
                <a:alpha val="71765"/>
              </a:srgbClr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61952">
            <a:off x="15772184" y="2525680"/>
            <a:ext cx="1267232" cy="164381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3474" t="0" r="3474" b="0"/>
          <a:stretch>
            <a:fillRect/>
          </a:stretch>
        </p:blipFill>
        <p:spPr>
          <a:xfrm flipH="false" flipV="false" rot="0">
            <a:off x="1758032" y="3653925"/>
            <a:ext cx="14730324" cy="444614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133574" y="1482792"/>
            <a:ext cx="15946104" cy="1654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3224">
                <a:solidFill>
                  <a:srgbClr val="000000"/>
                </a:solidFill>
                <a:latin typeface="Hertical Smooth"/>
              </a:rPr>
              <a:t>Результати контролю груп загальних результатів (рівневі або бальні) фіксуються в класному журналі в окремій колонці без дати після теми останнього уроку семестру.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40702" y="8014344"/>
            <a:ext cx="13500357" cy="1143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24"/>
              </a:lnSpc>
              <a:spcBef>
                <a:spcPct val="0"/>
              </a:spcBef>
            </a:pPr>
            <a:r>
              <a:rPr lang="en-US" sz="2249">
                <a:solidFill>
                  <a:srgbClr val="000000"/>
                </a:solidFill>
                <a:latin typeface="Hertical Smooth"/>
              </a:rPr>
              <a:t>Приклад заповнення лівої сторінки класного журналу, у разі</a:t>
            </a:r>
          </a:p>
          <a:p>
            <a:pPr algn="ctr">
              <a:lnSpc>
                <a:spcPts val="2924"/>
              </a:lnSpc>
              <a:spcBef>
                <a:spcPct val="0"/>
              </a:spcBef>
            </a:pPr>
            <a:r>
              <a:rPr lang="en-US" sz="2249">
                <a:solidFill>
                  <a:srgbClr val="000000"/>
                </a:solidFill>
                <a:latin typeface="Hertical Smooth"/>
              </a:rPr>
              <a:t>визначення адаптаційним періодом – вересень (без оцінювання) та решта – за</a:t>
            </a:r>
          </a:p>
          <a:p>
            <a:pPr algn="ctr">
              <a:lnSpc>
                <a:spcPts val="2924"/>
              </a:lnSpc>
              <a:spcBef>
                <a:spcPct val="0"/>
              </a:spcBef>
            </a:pPr>
            <a:r>
              <a:rPr lang="en-US" sz="2249">
                <a:solidFill>
                  <a:srgbClr val="000000"/>
                </a:solidFill>
                <a:latin typeface="Hertical Smooth"/>
              </a:rPr>
              <a:t>умови бального оцінювання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859" r="0" b="7859"/>
          <a:stretch>
            <a:fillRect/>
          </a:stretch>
        </p:blipFill>
        <p:spPr>
          <a:xfrm flipH="true" flipV="false" rot="0">
            <a:off x="9149080" y="0"/>
            <a:ext cx="913892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906" r="0" b="7906"/>
          <a:stretch>
            <a:fillRect/>
          </a:stretch>
        </p:blipFill>
        <p:spPr>
          <a:xfrm flipH="false" flipV="false" rot="0">
            <a:off x="0" y="0"/>
            <a:ext cx="914908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133574" y="1028700"/>
            <a:ext cx="16230600" cy="8334474"/>
            <a:chOff x="0" y="0"/>
            <a:chExt cx="3539162" cy="1817373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92710" y="106680"/>
              <a:ext cx="3435022" cy="1697993"/>
            </a:xfrm>
            <a:custGeom>
              <a:avLst/>
              <a:gdLst/>
              <a:ahLst/>
              <a:cxnLst/>
              <a:rect r="r" b="b" t="t" l="l"/>
              <a:pathLst>
                <a:path h="1697993" w="3435022">
                  <a:moveTo>
                    <a:pt x="3408351" y="1508763"/>
                  </a:moveTo>
                  <a:cubicBezTo>
                    <a:pt x="3408351" y="1596393"/>
                    <a:pt x="3332151" y="1667513"/>
                    <a:pt x="3250872" y="1667513"/>
                  </a:cubicBezTo>
                  <a:lnTo>
                    <a:pt x="66040" y="1667513"/>
                  </a:lnTo>
                  <a:cubicBezTo>
                    <a:pt x="43180" y="1667513"/>
                    <a:pt x="20320" y="1662433"/>
                    <a:pt x="0" y="1653543"/>
                  </a:cubicBezTo>
                  <a:cubicBezTo>
                    <a:pt x="26670" y="1681483"/>
                    <a:pt x="63500" y="1697993"/>
                    <a:pt x="116021" y="1697993"/>
                  </a:cubicBezTo>
                  <a:lnTo>
                    <a:pt x="3288972" y="1697993"/>
                  </a:lnTo>
                  <a:cubicBezTo>
                    <a:pt x="3368982" y="1697993"/>
                    <a:pt x="3435022" y="1631953"/>
                    <a:pt x="3435022" y="1551943"/>
                  </a:cubicBezTo>
                  <a:lnTo>
                    <a:pt x="3435022" y="95250"/>
                  </a:lnTo>
                  <a:cubicBezTo>
                    <a:pt x="3435022" y="58420"/>
                    <a:pt x="3421051" y="25400"/>
                    <a:pt x="3399462" y="0"/>
                  </a:cubicBezTo>
                  <a:cubicBezTo>
                    <a:pt x="3405812" y="16510"/>
                    <a:pt x="3408351" y="34290"/>
                    <a:pt x="3408351" y="52070"/>
                  </a:cubicBezTo>
                  <a:lnTo>
                    <a:pt x="3408351" y="1508763"/>
                  </a:lnTo>
                  <a:lnTo>
                    <a:pt x="3408351" y="1508763"/>
                  </a:lnTo>
                  <a:close/>
                </a:path>
              </a:pathLst>
            </a:custGeom>
            <a:solidFill>
              <a:srgbClr val="E7DFD9">
                <a:alpha val="71765"/>
              </a:srgbClr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>
              <a:off x="12700" y="12700"/>
              <a:ext cx="3474392" cy="1748793"/>
            </a:xfrm>
            <a:custGeom>
              <a:avLst/>
              <a:gdLst/>
              <a:ahLst/>
              <a:cxnLst/>
              <a:rect r="r" b="b" t="t" l="l"/>
              <a:pathLst>
                <a:path h="1748793" w="3474392">
                  <a:moveTo>
                    <a:pt x="146050" y="1748793"/>
                  </a:moveTo>
                  <a:lnTo>
                    <a:pt x="3328342" y="1748793"/>
                  </a:lnTo>
                  <a:cubicBezTo>
                    <a:pt x="3408352" y="1748793"/>
                    <a:pt x="3474392" y="1682753"/>
                    <a:pt x="3474392" y="1602743"/>
                  </a:cubicBezTo>
                  <a:lnTo>
                    <a:pt x="3474392" y="146050"/>
                  </a:lnTo>
                  <a:cubicBezTo>
                    <a:pt x="3474392" y="66040"/>
                    <a:pt x="3408352" y="0"/>
                    <a:pt x="332834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02743"/>
                  </a:lnTo>
                  <a:cubicBezTo>
                    <a:pt x="0" y="1684023"/>
                    <a:pt x="66040" y="1748793"/>
                    <a:pt x="146050" y="1748793"/>
                  </a:cubicBezTo>
                  <a:close/>
                </a:path>
              </a:pathLst>
            </a:custGeom>
            <a:solidFill>
              <a:srgbClr val="F8F6F4">
                <a:alpha val="71765"/>
              </a:srgbClr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0"/>
              <a:ext cx="3539162" cy="1817373"/>
            </a:xfrm>
            <a:custGeom>
              <a:avLst/>
              <a:gdLst/>
              <a:ahLst/>
              <a:cxnLst/>
              <a:rect r="r" b="b" t="t" l="l"/>
              <a:pathLst>
                <a:path h="1817373" w="3539162">
                  <a:moveTo>
                    <a:pt x="3475662" y="74930"/>
                  </a:moveTo>
                  <a:cubicBezTo>
                    <a:pt x="3447722" y="30480"/>
                    <a:pt x="3398192" y="0"/>
                    <a:pt x="334104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15443"/>
                  </a:lnTo>
                  <a:cubicBezTo>
                    <a:pt x="0" y="1667513"/>
                    <a:pt x="25400" y="1713233"/>
                    <a:pt x="63500" y="1742443"/>
                  </a:cubicBezTo>
                  <a:cubicBezTo>
                    <a:pt x="91440" y="1786893"/>
                    <a:pt x="140970" y="1817373"/>
                    <a:pt x="211855" y="1817373"/>
                  </a:cubicBezTo>
                  <a:lnTo>
                    <a:pt x="3380412" y="1817373"/>
                  </a:lnTo>
                  <a:cubicBezTo>
                    <a:pt x="3468042" y="1817373"/>
                    <a:pt x="3539162" y="1746253"/>
                    <a:pt x="3539162" y="1658623"/>
                  </a:cubicBezTo>
                  <a:lnTo>
                    <a:pt x="3539162" y="201930"/>
                  </a:lnTo>
                  <a:cubicBezTo>
                    <a:pt x="3539161" y="149860"/>
                    <a:pt x="3513761" y="104140"/>
                    <a:pt x="3475662" y="74930"/>
                  </a:cubicBezTo>
                  <a:close/>
                  <a:moveTo>
                    <a:pt x="12700" y="161544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341042" y="12700"/>
                  </a:lnTo>
                  <a:cubicBezTo>
                    <a:pt x="3421052" y="12700"/>
                    <a:pt x="3487092" y="78740"/>
                    <a:pt x="3487092" y="158750"/>
                  </a:cubicBezTo>
                  <a:lnTo>
                    <a:pt x="3487092" y="1615443"/>
                  </a:lnTo>
                  <a:cubicBezTo>
                    <a:pt x="3487092" y="1695453"/>
                    <a:pt x="3421052" y="1761493"/>
                    <a:pt x="3341042" y="1761493"/>
                  </a:cubicBezTo>
                  <a:lnTo>
                    <a:pt x="158750" y="1761493"/>
                  </a:lnTo>
                  <a:cubicBezTo>
                    <a:pt x="78740" y="1761493"/>
                    <a:pt x="12700" y="1696723"/>
                    <a:pt x="12700" y="1615443"/>
                  </a:cubicBezTo>
                  <a:close/>
                  <a:moveTo>
                    <a:pt x="3527732" y="1658623"/>
                  </a:moveTo>
                  <a:cubicBezTo>
                    <a:pt x="3527732" y="1738633"/>
                    <a:pt x="3460422" y="1804673"/>
                    <a:pt x="3380411" y="1804673"/>
                  </a:cubicBezTo>
                  <a:lnTo>
                    <a:pt x="211855" y="1804673"/>
                  </a:lnTo>
                  <a:cubicBezTo>
                    <a:pt x="157480" y="1804673"/>
                    <a:pt x="120650" y="1788163"/>
                    <a:pt x="93980" y="1760223"/>
                  </a:cubicBezTo>
                  <a:cubicBezTo>
                    <a:pt x="114300" y="1769113"/>
                    <a:pt x="135890" y="1774193"/>
                    <a:pt x="160020" y="1774193"/>
                  </a:cubicBezTo>
                  <a:lnTo>
                    <a:pt x="3342312" y="1774193"/>
                  </a:lnTo>
                  <a:cubicBezTo>
                    <a:pt x="3429942" y="1774193"/>
                    <a:pt x="3501062" y="1703073"/>
                    <a:pt x="3501062" y="1615443"/>
                  </a:cubicBezTo>
                  <a:lnTo>
                    <a:pt x="3501062" y="158750"/>
                  </a:lnTo>
                  <a:cubicBezTo>
                    <a:pt x="3501062" y="140970"/>
                    <a:pt x="3497252" y="123190"/>
                    <a:pt x="3492172" y="106680"/>
                  </a:cubicBezTo>
                  <a:cubicBezTo>
                    <a:pt x="3513762" y="132080"/>
                    <a:pt x="3527732" y="165100"/>
                    <a:pt x="3527732" y="201930"/>
                  </a:cubicBezTo>
                  <a:lnTo>
                    <a:pt x="3527732" y="1658623"/>
                  </a:lnTo>
                  <a:cubicBezTo>
                    <a:pt x="3527732" y="1658623"/>
                    <a:pt x="3527732" y="1658623"/>
                    <a:pt x="3527732" y="1658623"/>
                  </a:cubicBezTo>
                  <a:close/>
                </a:path>
              </a:pathLst>
            </a:custGeom>
            <a:solidFill>
              <a:srgbClr val="5E3023">
                <a:alpha val="71765"/>
              </a:srgbClr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3966" r="0" b="3966"/>
          <a:stretch>
            <a:fillRect/>
          </a:stretch>
        </p:blipFill>
        <p:spPr>
          <a:xfrm flipH="false" flipV="false" rot="0">
            <a:off x="2262432" y="3676853"/>
            <a:ext cx="13478640" cy="4918098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028700" y="1251100"/>
            <a:ext cx="15946104" cy="2178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3224">
                <a:solidFill>
                  <a:srgbClr val="000000"/>
                </a:solidFill>
                <a:latin typeface="Hertical Smooth"/>
              </a:rPr>
              <a:t>Рекомендуємо при заповненні правої сторінки журналу, після теми</a:t>
            </a:r>
          </a:p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3224">
                <a:solidFill>
                  <a:srgbClr val="000000"/>
                </a:solidFill>
                <a:latin typeface="Hertical Smooth"/>
              </a:rPr>
              <a:t>останнього уроку семестру в графі «Дата» записати (ІФО – абревіатура</a:t>
            </a:r>
          </a:p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3224">
                <a:solidFill>
                  <a:srgbClr val="000000"/>
                </a:solidFill>
                <a:latin typeface="Hertical Smooth"/>
              </a:rPr>
              <a:t>інформатичної освітньої галузі), у графі «Зміст уроку» доцільно зафіксувати</a:t>
            </a:r>
          </a:p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3224">
                <a:solidFill>
                  <a:srgbClr val="000000"/>
                </a:solidFill>
                <a:latin typeface="Hertical Smooth"/>
              </a:rPr>
              <a:t>формулювання груп загальних результатів.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859" r="0" b="7859"/>
          <a:stretch>
            <a:fillRect/>
          </a:stretch>
        </p:blipFill>
        <p:spPr>
          <a:xfrm flipH="true" flipV="false" rot="0">
            <a:off x="9149080" y="0"/>
            <a:ext cx="913892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906" r="0" b="7906"/>
          <a:stretch>
            <a:fillRect/>
          </a:stretch>
        </p:blipFill>
        <p:spPr>
          <a:xfrm flipH="false" flipV="false" rot="0">
            <a:off x="0" y="0"/>
            <a:ext cx="914908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133574" y="1028700"/>
            <a:ext cx="16230600" cy="8334474"/>
            <a:chOff x="0" y="0"/>
            <a:chExt cx="3539162" cy="1817373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92710" y="106680"/>
              <a:ext cx="3435022" cy="1697993"/>
            </a:xfrm>
            <a:custGeom>
              <a:avLst/>
              <a:gdLst/>
              <a:ahLst/>
              <a:cxnLst/>
              <a:rect r="r" b="b" t="t" l="l"/>
              <a:pathLst>
                <a:path h="1697993" w="3435022">
                  <a:moveTo>
                    <a:pt x="3408351" y="1508763"/>
                  </a:moveTo>
                  <a:cubicBezTo>
                    <a:pt x="3408351" y="1596393"/>
                    <a:pt x="3332151" y="1667513"/>
                    <a:pt x="3250872" y="1667513"/>
                  </a:cubicBezTo>
                  <a:lnTo>
                    <a:pt x="66040" y="1667513"/>
                  </a:lnTo>
                  <a:cubicBezTo>
                    <a:pt x="43180" y="1667513"/>
                    <a:pt x="20320" y="1662433"/>
                    <a:pt x="0" y="1653543"/>
                  </a:cubicBezTo>
                  <a:cubicBezTo>
                    <a:pt x="26670" y="1681483"/>
                    <a:pt x="63500" y="1697993"/>
                    <a:pt x="116021" y="1697993"/>
                  </a:cubicBezTo>
                  <a:lnTo>
                    <a:pt x="3288972" y="1697993"/>
                  </a:lnTo>
                  <a:cubicBezTo>
                    <a:pt x="3368982" y="1697993"/>
                    <a:pt x="3435022" y="1631953"/>
                    <a:pt x="3435022" y="1551943"/>
                  </a:cubicBezTo>
                  <a:lnTo>
                    <a:pt x="3435022" y="95250"/>
                  </a:lnTo>
                  <a:cubicBezTo>
                    <a:pt x="3435022" y="58420"/>
                    <a:pt x="3421051" y="25400"/>
                    <a:pt x="3399462" y="0"/>
                  </a:cubicBezTo>
                  <a:cubicBezTo>
                    <a:pt x="3405812" y="16510"/>
                    <a:pt x="3408351" y="34290"/>
                    <a:pt x="3408351" y="52070"/>
                  </a:cubicBezTo>
                  <a:lnTo>
                    <a:pt x="3408351" y="1508763"/>
                  </a:lnTo>
                  <a:lnTo>
                    <a:pt x="3408351" y="1508763"/>
                  </a:lnTo>
                  <a:close/>
                </a:path>
              </a:pathLst>
            </a:custGeom>
            <a:solidFill>
              <a:srgbClr val="E7DFD9">
                <a:alpha val="71765"/>
              </a:srgbClr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>
              <a:off x="12700" y="12700"/>
              <a:ext cx="3474392" cy="1748793"/>
            </a:xfrm>
            <a:custGeom>
              <a:avLst/>
              <a:gdLst/>
              <a:ahLst/>
              <a:cxnLst/>
              <a:rect r="r" b="b" t="t" l="l"/>
              <a:pathLst>
                <a:path h="1748793" w="3474392">
                  <a:moveTo>
                    <a:pt x="146050" y="1748793"/>
                  </a:moveTo>
                  <a:lnTo>
                    <a:pt x="3328342" y="1748793"/>
                  </a:lnTo>
                  <a:cubicBezTo>
                    <a:pt x="3408352" y="1748793"/>
                    <a:pt x="3474392" y="1682753"/>
                    <a:pt x="3474392" y="1602743"/>
                  </a:cubicBezTo>
                  <a:lnTo>
                    <a:pt x="3474392" y="146050"/>
                  </a:lnTo>
                  <a:cubicBezTo>
                    <a:pt x="3474392" y="66040"/>
                    <a:pt x="3408352" y="0"/>
                    <a:pt x="332834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02743"/>
                  </a:lnTo>
                  <a:cubicBezTo>
                    <a:pt x="0" y="1684023"/>
                    <a:pt x="66040" y="1748793"/>
                    <a:pt x="146050" y="1748793"/>
                  </a:cubicBezTo>
                  <a:close/>
                </a:path>
              </a:pathLst>
            </a:custGeom>
            <a:solidFill>
              <a:srgbClr val="F8F6F4">
                <a:alpha val="71765"/>
              </a:srgbClr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0"/>
              <a:ext cx="3539162" cy="1817373"/>
            </a:xfrm>
            <a:custGeom>
              <a:avLst/>
              <a:gdLst/>
              <a:ahLst/>
              <a:cxnLst/>
              <a:rect r="r" b="b" t="t" l="l"/>
              <a:pathLst>
                <a:path h="1817373" w="3539162">
                  <a:moveTo>
                    <a:pt x="3475662" y="74930"/>
                  </a:moveTo>
                  <a:cubicBezTo>
                    <a:pt x="3447722" y="30480"/>
                    <a:pt x="3398192" y="0"/>
                    <a:pt x="334104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15443"/>
                  </a:lnTo>
                  <a:cubicBezTo>
                    <a:pt x="0" y="1667513"/>
                    <a:pt x="25400" y="1713233"/>
                    <a:pt x="63500" y="1742443"/>
                  </a:cubicBezTo>
                  <a:cubicBezTo>
                    <a:pt x="91440" y="1786893"/>
                    <a:pt x="140970" y="1817373"/>
                    <a:pt x="211855" y="1817373"/>
                  </a:cubicBezTo>
                  <a:lnTo>
                    <a:pt x="3380412" y="1817373"/>
                  </a:lnTo>
                  <a:cubicBezTo>
                    <a:pt x="3468042" y="1817373"/>
                    <a:pt x="3539162" y="1746253"/>
                    <a:pt x="3539162" y="1658623"/>
                  </a:cubicBezTo>
                  <a:lnTo>
                    <a:pt x="3539162" y="201930"/>
                  </a:lnTo>
                  <a:cubicBezTo>
                    <a:pt x="3539161" y="149860"/>
                    <a:pt x="3513761" y="104140"/>
                    <a:pt x="3475662" y="74930"/>
                  </a:cubicBezTo>
                  <a:close/>
                  <a:moveTo>
                    <a:pt x="12700" y="161544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341042" y="12700"/>
                  </a:lnTo>
                  <a:cubicBezTo>
                    <a:pt x="3421052" y="12700"/>
                    <a:pt x="3487092" y="78740"/>
                    <a:pt x="3487092" y="158750"/>
                  </a:cubicBezTo>
                  <a:lnTo>
                    <a:pt x="3487092" y="1615443"/>
                  </a:lnTo>
                  <a:cubicBezTo>
                    <a:pt x="3487092" y="1695453"/>
                    <a:pt x="3421052" y="1761493"/>
                    <a:pt x="3341042" y="1761493"/>
                  </a:cubicBezTo>
                  <a:lnTo>
                    <a:pt x="158750" y="1761493"/>
                  </a:lnTo>
                  <a:cubicBezTo>
                    <a:pt x="78740" y="1761493"/>
                    <a:pt x="12700" y="1696723"/>
                    <a:pt x="12700" y="1615443"/>
                  </a:cubicBezTo>
                  <a:close/>
                  <a:moveTo>
                    <a:pt x="3527732" y="1658623"/>
                  </a:moveTo>
                  <a:cubicBezTo>
                    <a:pt x="3527732" y="1738633"/>
                    <a:pt x="3460422" y="1804673"/>
                    <a:pt x="3380411" y="1804673"/>
                  </a:cubicBezTo>
                  <a:lnTo>
                    <a:pt x="211855" y="1804673"/>
                  </a:lnTo>
                  <a:cubicBezTo>
                    <a:pt x="157480" y="1804673"/>
                    <a:pt x="120650" y="1788163"/>
                    <a:pt x="93980" y="1760223"/>
                  </a:cubicBezTo>
                  <a:cubicBezTo>
                    <a:pt x="114300" y="1769113"/>
                    <a:pt x="135890" y="1774193"/>
                    <a:pt x="160020" y="1774193"/>
                  </a:cubicBezTo>
                  <a:lnTo>
                    <a:pt x="3342312" y="1774193"/>
                  </a:lnTo>
                  <a:cubicBezTo>
                    <a:pt x="3429942" y="1774193"/>
                    <a:pt x="3501062" y="1703073"/>
                    <a:pt x="3501062" y="1615443"/>
                  </a:cubicBezTo>
                  <a:lnTo>
                    <a:pt x="3501062" y="158750"/>
                  </a:lnTo>
                  <a:cubicBezTo>
                    <a:pt x="3501062" y="140970"/>
                    <a:pt x="3497252" y="123190"/>
                    <a:pt x="3492172" y="106680"/>
                  </a:cubicBezTo>
                  <a:cubicBezTo>
                    <a:pt x="3513762" y="132080"/>
                    <a:pt x="3527732" y="165100"/>
                    <a:pt x="3527732" y="201930"/>
                  </a:cubicBezTo>
                  <a:lnTo>
                    <a:pt x="3527732" y="1658623"/>
                  </a:lnTo>
                  <a:cubicBezTo>
                    <a:pt x="3527732" y="1658623"/>
                    <a:pt x="3527732" y="1658623"/>
                    <a:pt x="3527732" y="1658623"/>
                  </a:cubicBezTo>
                  <a:close/>
                </a:path>
              </a:pathLst>
            </a:custGeom>
            <a:solidFill>
              <a:srgbClr val="5E3023">
                <a:alpha val="71765"/>
              </a:srgbClr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6819" r="0" b="6819"/>
          <a:stretch>
            <a:fillRect/>
          </a:stretch>
        </p:blipFill>
        <p:spPr>
          <a:xfrm flipH="false" flipV="false" rot="0">
            <a:off x="2316987" y="2361049"/>
            <a:ext cx="14156566" cy="6300988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2111946" y="1125681"/>
            <a:ext cx="14064109" cy="920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Hertical Smooth"/>
              </a:rPr>
              <a:t>Приклад заповнення правої сторінки журналу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906" r="0" b="7906"/>
          <a:stretch>
            <a:fillRect/>
          </a:stretch>
        </p:blipFill>
        <p:spPr>
          <a:xfrm flipH="false" flipV="false" rot="0">
            <a:off x="0" y="0"/>
            <a:ext cx="914908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859" r="0" b="7859"/>
          <a:stretch>
            <a:fillRect/>
          </a:stretch>
        </p:blipFill>
        <p:spPr>
          <a:xfrm flipH="true" flipV="false" rot="0">
            <a:off x="9149080" y="0"/>
            <a:ext cx="913892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2972631"/>
            <a:ext cx="16230600" cy="628566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55398">
            <a:off x="726555" y="1650091"/>
            <a:ext cx="1528941" cy="198329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61952">
            <a:off x="16094766" y="7275063"/>
            <a:ext cx="1286505" cy="166881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56115" y="3556717"/>
            <a:ext cx="14715383" cy="4232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2"/>
              </a:lnSpc>
              <a:spcBef>
                <a:spcPct val="0"/>
              </a:spcBef>
            </a:pPr>
            <a:r>
              <a:rPr lang="en-US" sz="3586">
                <a:solidFill>
                  <a:srgbClr val="5E3023"/>
                </a:solidFill>
                <a:latin typeface="Hertical Smooth"/>
              </a:rPr>
              <a:t>Річне оцінювання здійснюється на підставі загальної оцінки результатів</a:t>
            </a:r>
          </a:p>
          <a:p>
            <a:pPr algn="ctr">
              <a:lnSpc>
                <a:spcPts val="4662"/>
              </a:lnSpc>
              <a:spcBef>
                <a:spcPct val="0"/>
              </a:spcBef>
            </a:pPr>
            <a:r>
              <a:rPr lang="en-US" sz="3586">
                <a:solidFill>
                  <a:srgbClr val="5E3023"/>
                </a:solidFill>
                <a:latin typeface="Hertical Smooth"/>
              </a:rPr>
              <a:t>навчання за І та ІІ семестри. У журнал річну оцінку виставляють у колонці з</a:t>
            </a:r>
          </a:p>
          <a:p>
            <a:pPr algn="ctr">
              <a:lnSpc>
                <a:spcPts val="4662"/>
              </a:lnSpc>
              <a:spcBef>
                <a:spcPct val="0"/>
              </a:spcBef>
            </a:pPr>
            <a:r>
              <a:rPr lang="en-US" sz="3586">
                <a:solidFill>
                  <a:srgbClr val="5E3023"/>
                </a:solidFill>
                <a:latin typeface="Hertical Smooth"/>
              </a:rPr>
              <a:t>написом «Річна» без зазначення дати, при цьому річну оцінку можна виставляти</a:t>
            </a:r>
          </a:p>
          <a:p>
            <a:pPr algn="ctr">
              <a:lnSpc>
                <a:spcPts val="4662"/>
              </a:lnSpc>
              <a:spcBef>
                <a:spcPct val="0"/>
              </a:spcBef>
            </a:pPr>
            <a:r>
              <a:rPr lang="en-US" sz="3586">
                <a:solidFill>
                  <a:srgbClr val="5E3023"/>
                </a:solidFill>
                <a:latin typeface="Hertical Smooth"/>
              </a:rPr>
              <a:t>не раніше ніж через три дні після оцінки за II семестр.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906" r="0" b="7906"/>
          <a:stretch>
            <a:fillRect/>
          </a:stretch>
        </p:blipFill>
        <p:spPr>
          <a:xfrm flipH="false" flipV="false" rot="0">
            <a:off x="0" y="0"/>
            <a:ext cx="914908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859" r="0" b="7859"/>
          <a:stretch>
            <a:fillRect/>
          </a:stretch>
        </p:blipFill>
        <p:spPr>
          <a:xfrm flipH="true" flipV="false" rot="0">
            <a:off x="9149080" y="0"/>
            <a:ext cx="913892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3583762" y="1942788"/>
            <a:ext cx="11120476" cy="6039614"/>
            <a:chOff x="0" y="0"/>
            <a:chExt cx="10262791" cy="5573799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-9098" y="-6509"/>
              <a:ext cx="10277122" cy="5605852"/>
            </a:xfrm>
            <a:custGeom>
              <a:avLst/>
              <a:gdLst/>
              <a:ahLst/>
              <a:cxnLst/>
              <a:rect r="r" b="b" t="t" l="l"/>
              <a:pathLst>
                <a:path h="5605852" w="10277122">
                  <a:moveTo>
                    <a:pt x="63030" y="5012299"/>
                  </a:moveTo>
                  <a:cubicBezTo>
                    <a:pt x="63030" y="5012299"/>
                    <a:pt x="0" y="47657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84049" y="6965"/>
                  </a:cubicBezTo>
                  <a:lnTo>
                    <a:pt x="9384050" y="6965"/>
                  </a:lnTo>
                  <a:cubicBezTo>
                    <a:pt x="9600797" y="16819"/>
                    <a:pt x="9805112" y="36481"/>
                    <a:pt x="9939300" y="101690"/>
                  </a:cubicBezTo>
                  <a:cubicBezTo>
                    <a:pt x="10195346" y="226120"/>
                    <a:pt x="10277122" y="459160"/>
                    <a:pt x="10271634" y="704684"/>
                  </a:cubicBezTo>
                  <a:cubicBezTo>
                    <a:pt x="10271634" y="704684"/>
                    <a:pt x="10228346" y="1013073"/>
                    <a:pt x="10235779" y="1248607"/>
                  </a:cubicBezTo>
                  <a:cubicBezTo>
                    <a:pt x="10242903" y="4754100"/>
                    <a:pt x="10250059" y="4949703"/>
                    <a:pt x="10250059" y="4949703"/>
                  </a:cubicBezTo>
                  <a:cubicBezTo>
                    <a:pt x="10233378" y="5165436"/>
                    <a:pt x="10118734" y="5376047"/>
                    <a:pt x="9921864" y="5487671"/>
                  </a:cubicBezTo>
                  <a:cubicBezTo>
                    <a:pt x="9771513" y="5572920"/>
                    <a:pt x="9573482" y="5588018"/>
                    <a:pt x="7612271" y="5577276"/>
                  </a:cubicBezTo>
                  <a:lnTo>
                    <a:pt x="7612161" y="5577276"/>
                  </a:lnTo>
                  <a:cubicBezTo>
                    <a:pt x="645952" y="5572000"/>
                    <a:pt x="384604" y="5605852"/>
                    <a:pt x="254278" y="5496695"/>
                  </a:cubicBezTo>
                  <a:cubicBezTo>
                    <a:pt x="145767" y="5405810"/>
                    <a:pt x="81795" y="5212498"/>
                    <a:pt x="63030" y="5012299"/>
                  </a:cubicBezTo>
                  <a:close/>
                </a:path>
              </a:pathLst>
            </a:custGeom>
            <a:solidFill>
              <a:srgbClr val="F8F6F4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053782" y="1533213"/>
            <a:ext cx="8664758" cy="370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20"/>
              </a:lnSpc>
            </a:pPr>
            <a:r>
              <a:rPr lang="en-US" sz="10400">
                <a:solidFill>
                  <a:srgbClr val="5E3023"/>
                </a:solidFill>
                <a:latin typeface="Hertical Smooth"/>
              </a:rPr>
              <a:t>Дякую за увагу!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44597" y="5170876"/>
            <a:ext cx="7798805" cy="408742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434432">
            <a:off x="1087471" y="1119233"/>
            <a:ext cx="1483455" cy="192429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11195">
            <a:off x="15654924" y="7393633"/>
            <a:ext cx="1528941" cy="19832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906" r="0" b="7906"/>
          <a:stretch>
            <a:fillRect/>
          </a:stretch>
        </p:blipFill>
        <p:spPr>
          <a:xfrm flipH="false" flipV="false" rot="0">
            <a:off x="0" y="0"/>
            <a:ext cx="914908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859" r="0" b="7859"/>
          <a:stretch>
            <a:fillRect/>
          </a:stretch>
        </p:blipFill>
        <p:spPr>
          <a:xfrm flipH="true" flipV="false" rot="0">
            <a:off x="9149080" y="0"/>
            <a:ext cx="913892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3001583" y="1360640"/>
            <a:ext cx="12284833" cy="7565720"/>
            <a:chOff x="0" y="0"/>
            <a:chExt cx="2678768" cy="1649742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92710" y="106680"/>
              <a:ext cx="2574628" cy="1530362"/>
            </a:xfrm>
            <a:custGeom>
              <a:avLst/>
              <a:gdLst/>
              <a:ahLst/>
              <a:cxnLst/>
              <a:rect r="r" b="b" t="t" l="l"/>
              <a:pathLst>
                <a:path h="1530362" w="2574628">
                  <a:moveTo>
                    <a:pt x="2547958" y="1341132"/>
                  </a:moveTo>
                  <a:cubicBezTo>
                    <a:pt x="2547958" y="1428762"/>
                    <a:pt x="2471758" y="1499882"/>
                    <a:pt x="2390478" y="1499882"/>
                  </a:cubicBezTo>
                  <a:lnTo>
                    <a:pt x="66040" y="1499882"/>
                  </a:lnTo>
                  <a:cubicBezTo>
                    <a:pt x="43180" y="1499882"/>
                    <a:pt x="20320" y="1494802"/>
                    <a:pt x="0" y="1485912"/>
                  </a:cubicBezTo>
                  <a:cubicBezTo>
                    <a:pt x="26670" y="1513852"/>
                    <a:pt x="63500" y="1530362"/>
                    <a:pt x="110537" y="1530362"/>
                  </a:cubicBezTo>
                  <a:lnTo>
                    <a:pt x="2428578" y="1530362"/>
                  </a:lnTo>
                  <a:cubicBezTo>
                    <a:pt x="2508588" y="1530362"/>
                    <a:pt x="2574628" y="1464322"/>
                    <a:pt x="2574628" y="1384312"/>
                  </a:cubicBezTo>
                  <a:lnTo>
                    <a:pt x="2574628" y="95250"/>
                  </a:lnTo>
                  <a:cubicBezTo>
                    <a:pt x="2574628" y="58420"/>
                    <a:pt x="2560658" y="25400"/>
                    <a:pt x="2539068" y="0"/>
                  </a:cubicBezTo>
                  <a:cubicBezTo>
                    <a:pt x="2545418" y="16510"/>
                    <a:pt x="2547958" y="34290"/>
                    <a:pt x="2547958" y="52070"/>
                  </a:cubicBezTo>
                  <a:lnTo>
                    <a:pt x="2547958" y="1341132"/>
                  </a:lnTo>
                  <a:lnTo>
                    <a:pt x="2547958" y="1341132"/>
                  </a:lnTo>
                  <a:close/>
                </a:path>
              </a:pathLst>
            </a:custGeom>
            <a:solidFill>
              <a:srgbClr val="E7DFD9">
                <a:alpha val="71765"/>
              </a:srgbClr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>
              <a:off x="12700" y="12700"/>
              <a:ext cx="2613998" cy="1581162"/>
            </a:xfrm>
            <a:custGeom>
              <a:avLst/>
              <a:gdLst/>
              <a:ahLst/>
              <a:cxnLst/>
              <a:rect r="r" b="b" t="t" l="l"/>
              <a:pathLst>
                <a:path h="1581162" w="2613998">
                  <a:moveTo>
                    <a:pt x="146050" y="1581162"/>
                  </a:moveTo>
                  <a:lnTo>
                    <a:pt x="2467948" y="1581162"/>
                  </a:lnTo>
                  <a:cubicBezTo>
                    <a:pt x="2547958" y="1581162"/>
                    <a:pt x="2613998" y="1515122"/>
                    <a:pt x="2613998" y="1435112"/>
                  </a:cubicBezTo>
                  <a:lnTo>
                    <a:pt x="2613998" y="146050"/>
                  </a:lnTo>
                  <a:cubicBezTo>
                    <a:pt x="2613998" y="66040"/>
                    <a:pt x="2547958" y="0"/>
                    <a:pt x="246794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435112"/>
                  </a:lnTo>
                  <a:cubicBezTo>
                    <a:pt x="0" y="1516392"/>
                    <a:pt x="66040" y="1581162"/>
                    <a:pt x="146050" y="1581162"/>
                  </a:cubicBezTo>
                  <a:close/>
                </a:path>
              </a:pathLst>
            </a:custGeom>
            <a:solidFill>
              <a:srgbClr val="F8F6F4">
                <a:alpha val="71765"/>
              </a:srgbClr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0"/>
              <a:ext cx="2678768" cy="1649742"/>
            </a:xfrm>
            <a:custGeom>
              <a:avLst/>
              <a:gdLst/>
              <a:ahLst/>
              <a:cxnLst/>
              <a:rect r="r" b="b" t="t" l="l"/>
              <a:pathLst>
                <a:path h="1649742" w="2678768">
                  <a:moveTo>
                    <a:pt x="2615268" y="74930"/>
                  </a:moveTo>
                  <a:cubicBezTo>
                    <a:pt x="2587328" y="30480"/>
                    <a:pt x="2537798" y="0"/>
                    <a:pt x="248064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447812"/>
                  </a:lnTo>
                  <a:cubicBezTo>
                    <a:pt x="0" y="1499882"/>
                    <a:pt x="25400" y="1545602"/>
                    <a:pt x="63500" y="1574812"/>
                  </a:cubicBezTo>
                  <a:cubicBezTo>
                    <a:pt x="91440" y="1619262"/>
                    <a:pt x="140970" y="1649742"/>
                    <a:pt x="205515" y="1649742"/>
                  </a:cubicBezTo>
                  <a:lnTo>
                    <a:pt x="2520018" y="1649742"/>
                  </a:lnTo>
                  <a:cubicBezTo>
                    <a:pt x="2607648" y="1649742"/>
                    <a:pt x="2678768" y="1578622"/>
                    <a:pt x="2678768" y="1490992"/>
                  </a:cubicBezTo>
                  <a:lnTo>
                    <a:pt x="2678768" y="201930"/>
                  </a:lnTo>
                  <a:cubicBezTo>
                    <a:pt x="2678768" y="149860"/>
                    <a:pt x="2653368" y="104140"/>
                    <a:pt x="2615268" y="74930"/>
                  </a:cubicBezTo>
                  <a:close/>
                  <a:moveTo>
                    <a:pt x="12700" y="144781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480648" y="12700"/>
                  </a:lnTo>
                  <a:cubicBezTo>
                    <a:pt x="2560658" y="12700"/>
                    <a:pt x="2626698" y="78740"/>
                    <a:pt x="2626698" y="158750"/>
                  </a:cubicBezTo>
                  <a:lnTo>
                    <a:pt x="2626698" y="1447812"/>
                  </a:lnTo>
                  <a:cubicBezTo>
                    <a:pt x="2626698" y="1527822"/>
                    <a:pt x="2560658" y="1593862"/>
                    <a:pt x="2480648" y="1593862"/>
                  </a:cubicBezTo>
                  <a:lnTo>
                    <a:pt x="158750" y="1593862"/>
                  </a:lnTo>
                  <a:cubicBezTo>
                    <a:pt x="78740" y="1593862"/>
                    <a:pt x="12700" y="1529092"/>
                    <a:pt x="12700" y="1447812"/>
                  </a:cubicBezTo>
                  <a:close/>
                  <a:moveTo>
                    <a:pt x="2667338" y="1490992"/>
                  </a:moveTo>
                  <a:cubicBezTo>
                    <a:pt x="2667338" y="1571002"/>
                    <a:pt x="2600028" y="1637042"/>
                    <a:pt x="2520018" y="1637042"/>
                  </a:cubicBezTo>
                  <a:lnTo>
                    <a:pt x="205515" y="1637042"/>
                  </a:lnTo>
                  <a:cubicBezTo>
                    <a:pt x="157480" y="1637042"/>
                    <a:pt x="120650" y="1620532"/>
                    <a:pt x="93980" y="1592592"/>
                  </a:cubicBezTo>
                  <a:cubicBezTo>
                    <a:pt x="114300" y="1601482"/>
                    <a:pt x="135890" y="1606562"/>
                    <a:pt x="160020" y="1606562"/>
                  </a:cubicBezTo>
                  <a:lnTo>
                    <a:pt x="2481918" y="1606562"/>
                  </a:lnTo>
                  <a:cubicBezTo>
                    <a:pt x="2569548" y="1606562"/>
                    <a:pt x="2640668" y="1535442"/>
                    <a:pt x="2640668" y="1447812"/>
                  </a:cubicBezTo>
                  <a:lnTo>
                    <a:pt x="2640668" y="158750"/>
                  </a:lnTo>
                  <a:cubicBezTo>
                    <a:pt x="2640668" y="140970"/>
                    <a:pt x="2636858" y="123190"/>
                    <a:pt x="2631778" y="106680"/>
                  </a:cubicBezTo>
                  <a:cubicBezTo>
                    <a:pt x="2653368" y="132080"/>
                    <a:pt x="2667338" y="165100"/>
                    <a:pt x="2667338" y="201930"/>
                  </a:cubicBezTo>
                  <a:lnTo>
                    <a:pt x="2667338" y="1490992"/>
                  </a:lnTo>
                  <a:cubicBezTo>
                    <a:pt x="2667338" y="1490992"/>
                    <a:pt x="2667338" y="1490992"/>
                    <a:pt x="2667338" y="1490992"/>
                  </a:cubicBezTo>
                  <a:close/>
                </a:path>
              </a:pathLst>
            </a:custGeom>
            <a:solidFill>
              <a:srgbClr val="5E3023">
                <a:alpha val="71765"/>
              </a:srgbClr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14622" y="794269"/>
            <a:ext cx="2743589" cy="3323731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4296014" y="1310572"/>
            <a:ext cx="9695973" cy="2170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30"/>
              </a:lnSpc>
            </a:pPr>
            <a:r>
              <a:rPr lang="en-US" sz="6100">
                <a:solidFill>
                  <a:srgbClr val="5E3023"/>
                </a:solidFill>
                <a:latin typeface="Hertical Smooth"/>
              </a:rPr>
              <a:t>Список використаних джерел: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74572">
            <a:off x="1727337" y="1073402"/>
            <a:ext cx="1640850" cy="2128462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202007">
            <a:off x="15991025" y="7518055"/>
            <a:ext cx="1334372" cy="1730907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4296014" y="3626008"/>
            <a:ext cx="9057063" cy="491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3"/>
              </a:lnSpc>
              <a:spcBef>
                <a:spcPct val="0"/>
              </a:spcBef>
            </a:pPr>
            <a:r>
              <a:rPr lang="en-US" sz="2610">
                <a:solidFill>
                  <a:srgbClr val="5E3023"/>
                </a:solidFill>
                <a:latin typeface="Hertical Smooth"/>
              </a:rPr>
              <a:t>https://osvita.ua/legislation/Ser_osv/86195/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859" r="0" b="7859"/>
          <a:stretch>
            <a:fillRect/>
          </a:stretch>
        </p:blipFill>
        <p:spPr>
          <a:xfrm flipH="true" flipV="false" rot="0">
            <a:off x="9149080" y="0"/>
            <a:ext cx="913892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0800000">
            <a:off x="9900253" y="3083611"/>
            <a:ext cx="8142263" cy="1043879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906" r="0" b="7906"/>
          <a:stretch>
            <a:fillRect/>
          </a:stretch>
        </p:blipFill>
        <p:spPr>
          <a:xfrm flipH="false" flipV="false" rot="0">
            <a:off x="0" y="0"/>
            <a:ext cx="9149080" cy="102870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491550" y="313362"/>
            <a:ext cx="11827335" cy="8192322"/>
            <a:chOff x="0" y="0"/>
            <a:chExt cx="2461880" cy="1705246"/>
          </a:xfrm>
        </p:grpSpPr>
        <p:sp>
          <p:nvSpPr>
            <p:cNvPr name="Freeform 6" id="6"/>
            <p:cNvSpPr/>
            <p:nvPr/>
          </p:nvSpPr>
          <p:spPr>
            <a:xfrm flipH="false" flipV="false">
              <a:off x="92710" y="106680"/>
              <a:ext cx="2357740" cy="1585866"/>
            </a:xfrm>
            <a:custGeom>
              <a:avLst/>
              <a:gdLst/>
              <a:ahLst/>
              <a:cxnLst/>
              <a:rect r="r" b="b" t="t" l="l"/>
              <a:pathLst>
                <a:path h="1585866" w="2357740">
                  <a:moveTo>
                    <a:pt x="2331070" y="1396636"/>
                  </a:moveTo>
                  <a:cubicBezTo>
                    <a:pt x="2331070" y="1484266"/>
                    <a:pt x="2254870" y="1555386"/>
                    <a:pt x="2173590" y="1555386"/>
                  </a:cubicBezTo>
                  <a:lnTo>
                    <a:pt x="66040" y="1555386"/>
                  </a:lnTo>
                  <a:cubicBezTo>
                    <a:pt x="43180" y="1555386"/>
                    <a:pt x="20320" y="1550306"/>
                    <a:pt x="0" y="1541416"/>
                  </a:cubicBezTo>
                  <a:cubicBezTo>
                    <a:pt x="26670" y="1569356"/>
                    <a:pt x="63500" y="1585866"/>
                    <a:pt x="109154" y="1585866"/>
                  </a:cubicBezTo>
                  <a:lnTo>
                    <a:pt x="2211690" y="1585866"/>
                  </a:lnTo>
                  <a:cubicBezTo>
                    <a:pt x="2291700" y="1585866"/>
                    <a:pt x="2357740" y="1519826"/>
                    <a:pt x="2357740" y="1439816"/>
                  </a:cubicBezTo>
                  <a:lnTo>
                    <a:pt x="2357740" y="95250"/>
                  </a:lnTo>
                  <a:cubicBezTo>
                    <a:pt x="2357740" y="58420"/>
                    <a:pt x="2343770" y="25400"/>
                    <a:pt x="2322180" y="0"/>
                  </a:cubicBezTo>
                  <a:cubicBezTo>
                    <a:pt x="2328530" y="16510"/>
                    <a:pt x="2331070" y="34290"/>
                    <a:pt x="2331070" y="52070"/>
                  </a:cubicBezTo>
                  <a:lnTo>
                    <a:pt x="2331070" y="1396636"/>
                  </a:lnTo>
                  <a:lnTo>
                    <a:pt x="2331070" y="1396636"/>
                  </a:lnTo>
                  <a:close/>
                </a:path>
              </a:pathLst>
            </a:custGeom>
            <a:solidFill>
              <a:srgbClr val="E7DFD9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12700" y="12700"/>
              <a:ext cx="2397110" cy="1636666"/>
            </a:xfrm>
            <a:custGeom>
              <a:avLst/>
              <a:gdLst/>
              <a:ahLst/>
              <a:cxnLst/>
              <a:rect r="r" b="b" t="t" l="l"/>
              <a:pathLst>
                <a:path h="1636666" w="2397110">
                  <a:moveTo>
                    <a:pt x="146050" y="1636666"/>
                  </a:moveTo>
                  <a:lnTo>
                    <a:pt x="2251060" y="1636666"/>
                  </a:lnTo>
                  <a:cubicBezTo>
                    <a:pt x="2331070" y="1636666"/>
                    <a:pt x="2397110" y="1570626"/>
                    <a:pt x="2397110" y="1490616"/>
                  </a:cubicBezTo>
                  <a:lnTo>
                    <a:pt x="2397110" y="146050"/>
                  </a:lnTo>
                  <a:cubicBezTo>
                    <a:pt x="2397110" y="66040"/>
                    <a:pt x="2331070" y="0"/>
                    <a:pt x="225106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490616"/>
                  </a:lnTo>
                  <a:cubicBezTo>
                    <a:pt x="0" y="1571896"/>
                    <a:pt x="66040" y="1636666"/>
                    <a:pt x="146050" y="1636666"/>
                  </a:cubicBezTo>
                  <a:close/>
                </a:path>
              </a:pathLst>
            </a:custGeom>
            <a:solidFill>
              <a:srgbClr val="F8F6F4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>
              <a:off x="0" y="0"/>
              <a:ext cx="2461880" cy="1705246"/>
            </a:xfrm>
            <a:custGeom>
              <a:avLst/>
              <a:gdLst/>
              <a:ahLst/>
              <a:cxnLst/>
              <a:rect r="r" b="b" t="t" l="l"/>
              <a:pathLst>
                <a:path h="1705246" w="2461880">
                  <a:moveTo>
                    <a:pt x="2398380" y="74930"/>
                  </a:moveTo>
                  <a:cubicBezTo>
                    <a:pt x="2370440" y="30480"/>
                    <a:pt x="2320910" y="0"/>
                    <a:pt x="226376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03316"/>
                  </a:lnTo>
                  <a:cubicBezTo>
                    <a:pt x="0" y="1555386"/>
                    <a:pt x="25400" y="1601106"/>
                    <a:pt x="63500" y="1630316"/>
                  </a:cubicBezTo>
                  <a:cubicBezTo>
                    <a:pt x="91440" y="1674766"/>
                    <a:pt x="140970" y="1705246"/>
                    <a:pt x="203917" y="1705246"/>
                  </a:cubicBezTo>
                  <a:lnTo>
                    <a:pt x="2303130" y="1705246"/>
                  </a:lnTo>
                  <a:cubicBezTo>
                    <a:pt x="2390760" y="1705246"/>
                    <a:pt x="2461880" y="1634126"/>
                    <a:pt x="2461880" y="1546496"/>
                  </a:cubicBezTo>
                  <a:lnTo>
                    <a:pt x="2461880" y="201930"/>
                  </a:lnTo>
                  <a:cubicBezTo>
                    <a:pt x="2461880" y="149860"/>
                    <a:pt x="2436480" y="104140"/>
                    <a:pt x="2398380" y="74930"/>
                  </a:cubicBezTo>
                  <a:close/>
                  <a:moveTo>
                    <a:pt x="12700" y="150331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63760" y="12700"/>
                  </a:lnTo>
                  <a:cubicBezTo>
                    <a:pt x="2343770" y="12700"/>
                    <a:pt x="2409810" y="78740"/>
                    <a:pt x="2409810" y="158750"/>
                  </a:cubicBezTo>
                  <a:lnTo>
                    <a:pt x="2409810" y="1503316"/>
                  </a:lnTo>
                  <a:cubicBezTo>
                    <a:pt x="2409810" y="1583326"/>
                    <a:pt x="2343770" y="1649366"/>
                    <a:pt x="2263760" y="1649366"/>
                  </a:cubicBezTo>
                  <a:lnTo>
                    <a:pt x="158750" y="1649366"/>
                  </a:lnTo>
                  <a:cubicBezTo>
                    <a:pt x="78740" y="1649366"/>
                    <a:pt x="12700" y="1584596"/>
                    <a:pt x="12700" y="1503316"/>
                  </a:cubicBezTo>
                  <a:close/>
                  <a:moveTo>
                    <a:pt x="2450450" y="1546496"/>
                  </a:moveTo>
                  <a:cubicBezTo>
                    <a:pt x="2450450" y="1626506"/>
                    <a:pt x="2383140" y="1692546"/>
                    <a:pt x="2303130" y="1692546"/>
                  </a:cubicBezTo>
                  <a:lnTo>
                    <a:pt x="203917" y="1692546"/>
                  </a:lnTo>
                  <a:cubicBezTo>
                    <a:pt x="157480" y="1692546"/>
                    <a:pt x="120650" y="1676036"/>
                    <a:pt x="93980" y="1648096"/>
                  </a:cubicBezTo>
                  <a:cubicBezTo>
                    <a:pt x="114300" y="1656986"/>
                    <a:pt x="135890" y="1662066"/>
                    <a:pt x="160020" y="1662066"/>
                  </a:cubicBezTo>
                  <a:lnTo>
                    <a:pt x="2265030" y="1662066"/>
                  </a:lnTo>
                  <a:cubicBezTo>
                    <a:pt x="2352660" y="1662066"/>
                    <a:pt x="2423780" y="1590946"/>
                    <a:pt x="2423780" y="1503316"/>
                  </a:cubicBezTo>
                  <a:lnTo>
                    <a:pt x="2423780" y="158750"/>
                  </a:lnTo>
                  <a:cubicBezTo>
                    <a:pt x="2423780" y="140970"/>
                    <a:pt x="2419970" y="123190"/>
                    <a:pt x="2414890" y="106680"/>
                  </a:cubicBezTo>
                  <a:cubicBezTo>
                    <a:pt x="2436480" y="132080"/>
                    <a:pt x="2450450" y="165100"/>
                    <a:pt x="2450450" y="201930"/>
                  </a:cubicBezTo>
                  <a:lnTo>
                    <a:pt x="2450450" y="1546496"/>
                  </a:lnTo>
                  <a:cubicBezTo>
                    <a:pt x="2450450" y="1546496"/>
                    <a:pt x="2450450" y="1546496"/>
                    <a:pt x="2450450" y="1546496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491550" y="876300"/>
            <a:ext cx="11581298" cy="6768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3"/>
              </a:lnSpc>
            </a:pPr>
            <a:r>
              <a:rPr lang="en-US" sz="4041">
                <a:solidFill>
                  <a:srgbClr val="5E3023"/>
                </a:solidFill>
                <a:latin typeface="Hertical Smooth"/>
              </a:rPr>
              <a:t>Вимоги до ведення класного журналу регламентуються наказом Міністерства освіти і науки, молоді та спорту України від 10.05.2011 № 423 «Про затвердження єдиних зразків обов’язкової ділової документації у загальноосвітніх навчальних закладах усіх типів і форм власності» (зі змінами, унесеними згідно з наказом Міністерства освіти і науки України від 01.06.2020 № 725 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072848" y="3308774"/>
            <a:ext cx="6215152" cy="5598045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61952">
            <a:off x="15254920" y="1286069"/>
            <a:ext cx="1267232" cy="1643815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19222">
            <a:off x="1047251" y="7484192"/>
            <a:ext cx="1376956" cy="17861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906" r="0" b="7906"/>
          <a:stretch>
            <a:fillRect/>
          </a:stretch>
        </p:blipFill>
        <p:spPr>
          <a:xfrm flipH="false" flipV="false" rot="0">
            <a:off x="0" y="0"/>
            <a:ext cx="914908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859" r="0" b="7859"/>
          <a:stretch>
            <a:fillRect/>
          </a:stretch>
        </p:blipFill>
        <p:spPr>
          <a:xfrm flipH="true" flipV="false" rot="0">
            <a:off x="9149080" y="0"/>
            <a:ext cx="913892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55398">
            <a:off x="778042" y="7117822"/>
            <a:ext cx="1528941" cy="198329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61952">
            <a:off x="16094766" y="7275063"/>
            <a:ext cx="1286505" cy="1668815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74151" y="274078"/>
            <a:ext cx="16285149" cy="882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Hertical Smooth"/>
              </a:rPr>
              <a:t>На лівій сторінці розгорнутого журналу в розділі «Облік навчальних</a:t>
            </a:r>
          </a:p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Hertical Smooth"/>
              </a:rPr>
              <a:t>досягнень учнів» учитель веде щоденний облік навчальних досягнень і</a:t>
            </a:r>
          </a:p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Hertical Smooth"/>
              </a:rPr>
              <a:t>відвідування учнями занять з предмету «Інформатика», на правій – записує дату</a:t>
            </a:r>
          </a:p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Hertical Smooth"/>
              </a:rPr>
              <a:t>проведення уроку, його зміст і завдання додому. Дата проведення уроку</a:t>
            </a:r>
          </a:p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Hertical Smooth"/>
              </a:rPr>
              <a:t>записується дробом, чисельник якого є датою, а знаменник – місяцем поточного</a:t>
            </a:r>
          </a:p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Hertical Smooth"/>
              </a:rPr>
              <a:t>року (наприклад: 05/09).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906" r="0" b="7906"/>
          <a:stretch>
            <a:fillRect/>
          </a:stretch>
        </p:blipFill>
        <p:spPr>
          <a:xfrm flipH="false" flipV="false" rot="0">
            <a:off x="0" y="0"/>
            <a:ext cx="914908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272024" y="794269"/>
            <a:ext cx="14014392" cy="8630884"/>
            <a:chOff x="0" y="0"/>
            <a:chExt cx="2678768" cy="1649742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92710" y="106680"/>
              <a:ext cx="2574628" cy="1530362"/>
            </a:xfrm>
            <a:custGeom>
              <a:avLst/>
              <a:gdLst/>
              <a:ahLst/>
              <a:cxnLst/>
              <a:rect r="r" b="b" t="t" l="l"/>
              <a:pathLst>
                <a:path h="1530362" w="2574628">
                  <a:moveTo>
                    <a:pt x="2547958" y="1341132"/>
                  </a:moveTo>
                  <a:cubicBezTo>
                    <a:pt x="2547958" y="1428762"/>
                    <a:pt x="2471758" y="1499882"/>
                    <a:pt x="2390478" y="1499882"/>
                  </a:cubicBezTo>
                  <a:lnTo>
                    <a:pt x="66040" y="1499882"/>
                  </a:lnTo>
                  <a:cubicBezTo>
                    <a:pt x="43180" y="1499882"/>
                    <a:pt x="20320" y="1494802"/>
                    <a:pt x="0" y="1485912"/>
                  </a:cubicBezTo>
                  <a:cubicBezTo>
                    <a:pt x="26670" y="1513852"/>
                    <a:pt x="63500" y="1530362"/>
                    <a:pt x="110537" y="1530362"/>
                  </a:cubicBezTo>
                  <a:lnTo>
                    <a:pt x="2428578" y="1530362"/>
                  </a:lnTo>
                  <a:cubicBezTo>
                    <a:pt x="2508588" y="1530362"/>
                    <a:pt x="2574628" y="1464322"/>
                    <a:pt x="2574628" y="1384312"/>
                  </a:cubicBezTo>
                  <a:lnTo>
                    <a:pt x="2574628" y="95250"/>
                  </a:lnTo>
                  <a:cubicBezTo>
                    <a:pt x="2574628" y="58420"/>
                    <a:pt x="2560658" y="25400"/>
                    <a:pt x="2539068" y="0"/>
                  </a:cubicBezTo>
                  <a:cubicBezTo>
                    <a:pt x="2545418" y="16510"/>
                    <a:pt x="2547958" y="34290"/>
                    <a:pt x="2547958" y="52070"/>
                  </a:cubicBezTo>
                  <a:lnTo>
                    <a:pt x="2547958" y="1341132"/>
                  </a:lnTo>
                  <a:lnTo>
                    <a:pt x="2547958" y="1341132"/>
                  </a:lnTo>
                  <a:close/>
                </a:path>
              </a:pathLst>
            </a:custGeom>
            <a:solidFill>
              <a:srgbClr val="E7DFD9">
                <a:alpha val="71765"/>
              </a:srgbClr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12700" y="12700"/>
              <a:ext cx="2613998" cy="1581162"/>
            </a:xfrm>
            <a:custGeom>
              <a:avLst/>
              <a:gdLst/>
              <a:ahLst/>
              <a:cxnLst/>
              <a:rect r="r" b="b" t="t" l="l"/>
              <a:pathLst>
                <a:path h="1581162" w="2613998">
                  <a:moveTo>
                    <a:pt x="146050" y="1581162"/>
                  </a:moveTo>
                  <a:lnTo>
                    <a:pt x="2467948" y="1581162"/>
                  </a:lnTo>
                  <a:cubicBezTo>
                    <a:pt x="2547958" y="1581162"/>
                    <a:pt x="2613998" y="1515122"/>
                    <a:pt x="2613998" y="1435112"/>
                  </a:cubicBezTo>
                  <a:lnTo>
                    <a:pt x="2613998" y="146050"/>
                  </a:lnTo>
                  <a:cubicBezTo>
                    <a:pt x="2613998" y="66040"/>
                    <a:pt x="2547958" y="0"/>
                    <a:pt x="246794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435112"/>
                  </a:lnTo>
                  <a:cubicBezTo>
                    <a:pt x="0" y="1516392"/>
                    <a:pt x="66040" y="1581162"/>
                    <a:pt x="146050" y="1581162"/>
                  </a:cubicBezTo>
                  <a:close/>
                </a:path>
              </a:pathLst>
            </a:custGeom>
            <a:solidFill>
              <a:srgbClr val="F8F6F4">
                <a:alpha val="71765"/>
              </a:srgbClr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>
              <a:off x="0" y="0"/>
              <a:ext cx="2678768" cy="1649742"/>
            </a:xfrm>
            <a:custGeom>
              <a:avLst/>
              <a:gdLst/>
              <a:ahLst/>
              <a:cxnLst/>
              <a:rect r="r" b="b" t="t" l="l"/>
              <a:pathLst>
                <a:path h="1649742" w="2678768">
                  <a:moveTo>
                    <a:pt x="2615268" y="74930"/>
                  </a:moveTo>
                  <a:cubicBezTo>
                    <a:pt x="2587328" y="30480"/>
                    <a:pt x="2537798" y="0"/>
                    <a:pt x="248064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447812"/>
                  </a:lnTo>
                  <a:cubicBezTo>
                    <a:pt x="0" y="1499882"/>
                    <a:pt x="25400" y="1545602"/>
                    <a:pt x="63500" y="1574812"/>
                  </a:cubicBezTo>
                  <a:cubicBezTo>
                    <a:pt x="91440" y="1619262"/>
                    <a:pt x="140970" y="1649742"/>
                    <a:pt x="205515" y="1649742"/>
                  </a:cubicBezTo>
                  <a:lnTo>
                    <a:pt x="2520018" y="1649742"/>
                  </a:lnTo>
                  <a:cubicBezTo>
                    <a:pt x="2607648" y="1649742"/>
                    <a:pt x="2678768" y="1578622"/>
                    <a:pt x="2678768" y="1490992"/>
                  </a:cubicBezTo>
                  <a:lnTo>
                    <a:pt x="2678768" y="201930"/>
                  </a:lnTo>
                  <a:cubicBezTo>
                    <a:pt x="2678768" y="149860"/>
                    <a:pt x="2653368" y="104140"/>
                    <a:pt x="2615268" y="74930"/>
                  </a:cubicBezTo>
                  <a:close/>
                  <a:moveTo>
                    <a:pt x="12700" y="144781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480648" y="12700"/>
                  </a:lnTo>
                  <a:cubicBezTo>
                    <a:pt x="2560658" y="12700"/>
                    <a:pt x="2626698" y="78740"/>
                    <a:pt x="2626698" y="158750"/>
                  </a:cubicBezTo>
                  <a:lnTo>
                    <a:pt x="2626698" y="1447812"/>
                  </a:lnTo>
                  <a:cubicBezTo>
                    <a:pt x="2626698" y="1527822"/>
                    <a:pt x="2560658" y="1593862"/>
                    <a:pt x="2480648" y="1593862"/>
                  </a:cubicBezTo>
                  <a:lnTo>
                    <a:pt x="158750" y="1593862"/>
                  </a:lnTo>
                  <a:cubicBezTo>
                    <a:pt x="78740" y="1593862"/>
                    <a:pt x="12700" y="1529092"/>
                    <a:pt x="12700" y="1447812"/>
                  </a:cubicBezTo>
                  <a:close/>
                  <a:moveTo>
                    <a:pt x="2667338" y="1490992"/>
                  </a:moveTo>
                  <a:cubicBezTo>
                    <a:pt x="2667338" y="1571002"/>
                    <a:pt x="2600028" y="1637042"/>
                    <a:pt x="2520018" y="1637042"/>
                  </a:cubicBezTo>
                  <a:lnTo>
                    <a:pt x="205515" y="1637042"/>
                  </a:lnTo>
                  <a:cubicBezTo>
                    <a:pt x="157480" y="1637042"/>
                    <a:pt x="120650" y="1620532"/>
                    <a:pt x="93980" y="1592592"/>
                  </a:cubicBezTo>
                  <a:cubicBezTo>
                    <a:pt x="114300" y="1601482"/>
                    <a:pt x="135890" y="1606562"/>
                    <a:pt x="160020" y="1606562"/>
                  </a:cubicBezTo>
                  <a:lnTo>
                    <a:pt x="2481918" y="1606562"/>
                  </a:lnTo>
                  <a:cubicBezTo>
                    <a:pt x="2569548" y="1606562"/>
                    <a:pt x="2640668" y="1535442"/>
                    <a:pt x="2640668" y="1447812"/>
                  </a:cubicBezTo>
                  <a:lnTo>
                    <a:pt x="2640668" y="158750"/>
                  </a:lnTo>
                  <a:cubicBezTo>
                    <a:pt x="2640668" y="140970"/>
                    <a:pt x="2636858" y="123190"/>
                    <a:pt x="2631778" y="106680"/>
                  </a:cubicBezTo>
                  <a:cubicBezTo>
                    <a:pt x="2653368" y="132080"/>
                    <a:pt x="2667338" y="165100"/>
                    <a:pt x="2667338" y="201930"/>
                  </a:cubicBezTo>
                  <a:lnTo>
                    <a:pt x="2667338" y="1490992"/>
                  </a:lnTo>
                  <a:cubicBezTo>
                    <a:pt x="2667338" y="1490992"/>
                    <a:pt x="2667338" y="1490992"/>
                    <a:pt x="2667338" y="1490992"/>
                  </a:cubicBezTo>
                  <a:close/>
                </a:path>
              </a:pathLst>
            </a:custGeom>
            <a:solidFill>
              <a:srgbClr val="5E3023">
                <a:alpha val="71765"/>
              </a:srgbClr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37916" y="794269"/>
            <a:ext cx="2743589" cy="332373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74572">
            <a:off x="470446" y="296409"/>
            <a:ext cx="1640850" cy="212846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202007">
            <a:off x="15852983" y="6736515"/>
            <a:ext cx="1881205" cy="2440243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721733" y="876300"/>
            <a:ext cx="11581298" cy="8276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3841">
                <a:solidFill>
                  <a:srgbClr val="5E3023"/>
                </a:solidFill>
                <a:latin typeface="Hertical Smooth"/>
              </a:rPr>
              <a:t>Оцінювання навчальних досягнень учнів 5 класу здійснюється відповідно до наказу Міністерства освіти і науки України від 01.04.2022 № 289 «Про затвердження методичних рекомендацій щодо оцінювання навчальних досягнень учнів 5-6 класів, які здобувають освіту відповідно до нового Державного стандарту базової середньої освіти», ураховуючи загальні критерії оцінювання результатів навчання учнів 5-6 класів, які здобувають освіту, відповідно до Державного стандарту базової середньої освіти (додаток 2 наказу).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51653" r="0" b="38728"/>
          <a:stretch>
            <a:fillRect/>
          </a:stretch>
        </p:blipFill>
        <p:spPr>
          <a:xfrm flipH="true" flipV="false" rot="0">
            <a:off x="1028700" y="8070040"/>
            <a:ext cx="17259300" cy="221696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69042" y="5519138"/>
            <a:ext cx="2157151" cy="59052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181476" y="5415137"/>
            <a:ext cx="2537064" cy="69452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30465" y="4827031"/>
            <a:ext cx="1602201" cy="166896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609534" y="5044609"/>
            <a:ext cx="1244065" cy="920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F8F6F4"/>
                </a:solidFill>
                <a:latin typeface="Hertical Smooth"/>
              </a:rPr>
              <a:t>01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3936" y="6453260"/>
            <a:ext cx="5655259" cy="887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9"/>
              </a:lnSpc>
            </a:pPr>
            <a:r>
              <a:rPr lang="en-US" sz="4646">
                <a:solidFill>
                  <a:srgbClr val="5E3023"/>
                </a:solidFill>
                <a:latin typeface="Hertical Smooth"/>
              </a:rPr>
              <a:t>формувальне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42899" y="4827031"/>
            <a:ext cx="1602201" cy="166896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8521968" y="5044609"/>
            <a:ext cx="1244065" cy="920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F8F6F4"/>
                </a:solidFill>
                <a:latin typeface="Hertical Smooth"/>
              </a:rPr>
              <a:t>02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96186" y="6617434"/>
            <a:ext cx="5912434" cy="919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4"/>
              </a:lnSpc>
            </a:pPr>
            <a:r>
              <a:rPr lang="en-US" sz="4857">
                <a:solidFill>
                  <a:srgbClr val="5E3023"/>
                </a:solidFill>
                <a:latin typeface="Hertical Smooth"/>
              </a:rPr>
              <a:t>поточне 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55333" y="4827031"/>
            <a:ext cx="1602201" cy="166896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4434402" y="5044609"/>
            <a:ext cx="1244065" cy="920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F8F6F4"/>
                </a:solidFill>
                <a:latin typeface="Hertical Smooth"/>
              </a:rPr>
              <a:t>03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99940" y="6472310"/>
            <a:ext cx="5112988" cy="80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>
                <a:solidFill>
                  <a:srgbClr val="5E3023"/>
                </a:solidFill>
                <a:latin typeface="Hertical Smooth"/>
              </a:rPr>
              <a:t>підсумкове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23709" y="-44054"/>
            <a:ext cx="14095210" cy="3747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360"/>
              </a:lnSpc>
              <a:spcBef>
                <a:spcPct val="0"/>
              </a:spcBef>
            </a:pPr>
            <a:r>
              <a:rPr lang="en-US" sz="7200">
                <a:solidFill>
                  <a:srgbClr val="5E3023"/>
                </a:solidFill>
                <a:latin typeface="Hertical Smooth"/>
              </a:rPr>
              <a:t> Основними видами оцінювання результатів навчання учнів є:  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61952">
            <a:off x="16903800" y="8721036"/>
            <a:ext cx="1030238" cy="1336394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3509" y="1028700"/>
            <a:ext cx="1376956" cy="1786146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2430465" y="7984315"/>
            <a:ext cx="14115547" cy="1090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69"/>
              </a:lnSpc>
              <a:spcBef>
                <a:spcPct val="0"/>
              </a:spcBef>
            </a:pPr>
            <a:r>
              <a:rPr lang="en-US" sz="5669">
                <a:solidFill>
                  <a:srgbClr val="5E3023"/>
                </a:solidFill>
                <a:latin typeface="Hertical Smooth"/>
              </a:rPr>
              <a:t>(тематичне, семестрове, річне)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906" r="0" b="7906"/>
          <a:stretch>
            <a:fillRect/>
          </a:stretch>
        </p:blipFill>
        <p:spPr>
          <a:xfrm flipH="false" flipV="false" rot="0">
            <a:off x="0" y="0"/>
            <a:ext cx="914908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859" r="0" b="7859"/>
          <a:stretch>
            <a:fillRect/>
          </a:stretch>
        </p:blipFill>
        <p:spPr>
          <a:xfrm flipH="true" flipV="false" rot="0">
            <a:off x="9149080" y="0"/>
            <a:ext cx="913892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29862" y="1028700"/>
            <a:ext cx="1994555" cy="228542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55398">
            <a:off x="726555" y="1650091"/>
            <a:ext cx="1528941" cy="198329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61952">
            <a:off x="16094766" y="7275063"/>
            <a:ext cx="1286505" cy="166881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390918" y="3358582"/>
            <a:ext cx="15347100" cy="4750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5"/>
              </a:lnSpc>
              <a:spcBef>
                <a:spcPct val="0"/>
              </a:spcBef>
            </a:pPr>
            <a:r>
              <a:rPr lang="en-US" sz="4681">
                <a:solidFill>
                  <a:srgbClr val="5E3023"/>
                </a:solidFill>
                <a:latin typeface="Hertical Smooth"/>
              </a:rPr>
              <a:t>З</a:t>
            </a:r>
            <a:r>
              <a:rPr lang="en-US" sz="4681">
                <a:solidFill>
                  <a:srgbClr val="5E3023"/>
                </a:solidFill>
                <a:latin typeface="Hertical Smooth"/>
              </a:rPr>
              <a:t>аклади освіти мають право на свободу вибору</a:t>
            </a:r>
          </a:p>
          <a:p>
            <a:pPr algn="ctr">
              <a:lnSpc>
                <a:spcPts val="6085"/>
              </a:lnSpc>
              <a:spcBef>
                <a:spcPct val="0"/>
              </a:spcBef>
            </a:pPr>
            <a:r>
              <a:rPr lang="en-US" sz="4681">
                <a:solidFill>
                  <a:srgbClr val="5E3023"/>
                </a:solidFill>
                <a:latin typeface="Hertical Smooth"/>
              </a:rPr>
              <a:t>форм, змісту та способів оцінювання. За рішенням педагогічної ради заклад</a:t>
            </a:r>
          </a:p>
          <a:p>
            <a:pPr algn="ctr">
              <a:lnSpc>
                <a:spcPts val="6085"/>
              </a:lnSpc>
              <a:spcBef>
                <a:spcPct val="0"/>
              </a:spcBef>
            </a:pPr>
            <a:r>
              <a:rPr lang="en-US" sz="4681">
                <a:solidFill>
                  <a:srgbClr val="5E3023"/>
                </a:solidFill>
                <a:latin typeface="Hertical Smooth"/>
              </a:rPr>
              <a:t>освіти може визначити адаптаційний період, упродовж якого не здійснюється</a:t>
            </a:r>
          </a:p>
          <a:p>
            <a:pPr algn="ctr">
              <a:lnSpc>
                <a:spcPts val="6085"/>
              </a:lnSpc>
              <a:spcBef>
                <a:spcPct val="0"/>
              </a:spcBef>
            </a:pPr>
            <a:r>
              <a:rPr lang="en-US" sz="4681">
                <a:solidFill>
                  <a:srgbClr val="5E3023"/>
                </a:solidFill>
                <a:latin typeface="Hertical Smooth"/>
              </a:rPr>
              <a:t>поточне та тематичне оцінювання.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906" r="0" b="7906"/>
          <a:stretch>
            <a:fillRect/>
          </a:stretch>
        </p:blipFill>
        <p:spPr>
          <a:xfrm flipH="false" flipV="false" rot="0">
            <a:off x="0" y="0"/>
            <a:ext cx="914908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859" r="0" b="7859"/>
          <a:stretch>
            <a:fillRect/>
          </a:stretch>
        </p:blipFill>
        <p:spPr>
          <a:xfrm flipH="true" flipV="false" rot="0">
            <a:off x="9149080" y="0"/>
            <a:ext cx="913892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6232" y="2785784"/>
            <a:ext cx="16713068" cy="647251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55398">
            <a:off x="726555" y="1650091"/>
            <a:ext cx="1528941" cy="198329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61952">
            <a:off x="16094766" y="7275063"/>
            <a:ext cx="1286505" cy="166881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825767" y="2595284"/>
            <a:ext cx="16433533" cy="573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8"/>
              </a:lnSpc>
              <a:spcBef>
                <a:spcPct val="0"/>
              </a:spcBef>
            </a:pPr>
            <a:r>
              <a:rPr lang="en-US" sz="4860">
                <a:solidFill>
                  <a:srgbClr val="000000"/>
                </a:solidFill>
                <a:latin typeface="Hertical Smooth"/>
              </a:rPr>
              <a:t>Поточне, підсумкове (тематичне, семестрове) оцінювання учнів</a:t>
            </a:r>
          </a:p>
          <a:p>
            <a:pPr algn="ctr">
              <a:lnSpc>
                <a:spcPts val="6318"/>
              </a:lnSpc>
              <a:spcBef>
                <a:spcPct val="0"/>
              </a:spcBef>
            </a:pPr>
            <a:r>
              <a:rPr lang="en-US" sz="4860">
                <a:solidFill>
                  <a:srgbClr val="000000"/>
                </a:solidFill>
                <a:latin typeface="Hertical Smooth"/>
              </a:rPr>
              <a:t>рекомендуємо здійснювати відповідно до вимог щодо обов’язкових результатів</a:t>
            </a:r>
          </a:p>
          <a:p>
            <a:pPr algn="ctr">
              <a:lnSpc>
                <a:spcPts val="6318"/>
              </a:lnSpc>
              <a:spcBef>
                <a:spcPct val="0"/>
              </a:spcBef>
            </a:pPr>
            <a:r>
              <a:rPr lang="en-US" sz="4860">
                <a:solidFill>
                  <a:srgbClr val="000000"/>
                </a:solidFill>
                <a:latin typeface="Hertical Smooth"/>
              </a:rPr>
              <a:t>навчання учнів з інформатичної освітньої галузі, зазначених у додатку 14</a:t>
            </a:r>
          </a:p>
          <a:p>
            <a:pPr algn="ctr">
              <a:lnSpc>
                <a:spcPts val="6318"/>
              </a:lnSpc>
              <a:spcBef>
                <a:spcPct val="0"/>
              </a:spcBef>
            </a:pPr>
            <a:r>
              <a:rPr lang="en-US" sz="4860">
                <a:solidFill>
                  <a:srgbClr val="000000"/>
                </a:solidFill>
                <a:latin typeface="Hertical Smooth"/>
              </a:rPr>
              <a:t>Державного стандарту базової середньої освіти.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906" r="0" b="7906"/>
          <a:stretch>
            <a:fillRect/>
          </a:stretch>
        </p:blipFill>
        <p:spPr>
          <a:xfrm flipH="false" flipV="false" rot="0">
            <a:off x="0" y="0"/>
            <a:ext cx="914908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859" r="0" b="7859"/>
          <a:stretch>
            <a:fillRect/>
          </a:stretch>
        </p:blipFill>
        <p:spPr>
          <a:xfrm flipH="true" flipV="false" rot="0">
            <a:off x="9149080" y="0"/>
            <a:ext cx="913892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6232" y="2785784"/>
            <a:ext cx="16713068" cy="647251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55398">
            <a:off x="982633" y="806536"/>
            <a:ext cx="1528941" cy="198329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61952">
            <a:off x="16094766" y="7275063"/>
            <a:ext cx="1286505" cy="166881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46232" y="2849715"/>
            <a:ext cx="16357444" cy="4938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42"/>
              </a:lnSpc>
              <a:spcBef>
                <a:spcPct val="0"/>
              </a:spcBef>
            </a:pPr>
            <a:r>
              <a:rPr lang="en-US" sz="4878">
                <a:solidFill>
                  <a:srgbClr val="000000"/>
                </a:solidFill>
                <a:latin typeface="Hertical Smooth"/>
              </a:rPr>
              <a:t>Тематична оцінка виставляється в окремій колонці без дати з написом «Тематична» за результатами опанування учнями матеріалу теми впродовж її вивчення, із урахуванням поточних оцінок, оцінювання різних видів робіт (самостійних, практичних тощо).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F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0" t="7906" r="0" b="7906"/>
          <a:stretch>
            <a:fillRect/>
          </a:stretch>
        </p:blipFill>
        <p:spPr>
          <a:xfrm flipH="false" flipV="false" rot="0">
            <a:off x="0" y="0"/>
            <a:ext cx="914908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0800000">
            <a:off x="-599605" y="4104581"/>
            <a:ext cx="6802449" cy="872108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6286991"/>
            <a:ext cx="3545840" cy="2971309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5302242" y="248552"/>
            <a:ext cx="11957058" cy="9429768"/>
            <a:chOff x="0" y="0"/>
            <a:chExt cx="12201733" cy="9622728"/>
          </a:xfrm>
        </p:grpSpPr>
        <p:sp>
          <p:nvSpPr>
            <p:cNvPr name="Freeform 6" id="6"/>
            <p:cNvSpPr/>
            <p:nvPr/>
          </p:nvSpPr>
          <p:spPr>
            <a:xfrm flipH="false" flipV="false">
              <a:off x="-9098" y="-6509"/>
              <a:ext cx="12216063" cy="9654781"/>
            </a:xfrm>
            <a:custGeom>
              <a:avLst/>
              <a:gdLst/>
              <a:ahLst/>
              <a:cxnLst/>
              <a:rect r="r" b="b" t="t" l="l"/>
              <a:pathLst>
                <a:path h="9654781" w="12216063">
                  <a:moveTo>
                    <a:pt x="63030" y="9061228"/>
                  </a:moveTo>
                  <a:cubicBezTo>
                    <a:pt x="63030" y="9061228"/>
                    <a:pt x="0" y="881466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322990" y="6965"/>
                  </a:cubicBezTo>
                  <a:lnTo>
                    <a:pt x="11322992" y="6965"/>
                  </a:lnTo>
                  <a:cubicBezTo>
                    <a:pt x="11539738" y="16819"/>
                    <a:pt x="11744054" y="36481"/>
                    <a:pt x="11878242" y="101690"/>
                  </a:cubicBezTo>
                  <a:cubicBezTo>
                    <a:pt x="12134288" y="226120"/>
                    <a:pt x="12216063" y="459160"/>
                    <a:pt x="12210576" y="704684"/>
                  </a:cubicBezTo>
                  <a:cubicBezTo>
                    <a:pt x="12210576" y="704684"/>
                    <a:pt x="12167288" y="1013073"/>
                    <a:pt x="12174721" y="1248607"/>
                  </a:cubicBezTo>
                  <a:cubicBezTo>
                    <a:pt x="12181844" y="8803029"/>
                    <a:pt x="12189001" y="8998632"/>
                    <a:pt x="12189001" y="8998632"/>
                  </a:cubicBezTo>
                  <a:cubicBezTo>
                    <a:pt x="12172319" y="9214365"/>
                    <a:pt x="12057675" y="9424976"/>
                    <a:pt x="11860806" y="9536600"/>
                  </a:cubicBezTo>
                  <a:cubicBezTo>
                    <a:pt x="11710454" y="9621849"/>
                    <a:pt x="11512424" y="9636947"/>
                    <a:pt x="9156444" y="9626205"/>
                  </a:cubicBezTo>
                  <a:lnTo>
                    <a:pt x="9156309" y="9626205"/>
                  </a:lnTo>
                  <a:cubicBezTo>
                    <a:pt x="645952" y="9620928"/>
                    <a:pt x="384604" y="9654781"/>
                    <a:pt x="254278" y="9545624"/>
                  </a:cubicBezTo>
                  <a:cubicBezTo>
                    <a:pt x="145767" y="9454738"/>
                    <a:pt x="81795" y="9261427"/>
                    <a:pt x="63030" y="9061228"/>
                  </a:cubicBezTo>
                  <a:close/>
                </a:path>
              </a:pathLst>
            </a:custGeom>
            <a:solidFill>
              <a:srgbClr val="F8F6F4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55398">
            <a:off x="3188550" y="478995"/>
            <a:ext cx="1355615" cy="175846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61952">
            <a:off x="16744181" y="8590103"/>
            <a:ext cx="1030238" cy="1336394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5302242" y="77102"/>
            <a:ext cx="11957058" cy="9555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9"/>
              </a:lnSpc>
              <a:spcBef>
                <a:spcPct val="0"/>
              </a:spcBef>
            </a:pPr>
            <a:r>
              <a:rPr lang="en-US" sz="4169">
                <a:solidFill>
                  <a:srgbClr val="000000"/>
                </a:solidFill>
                <a:latin typeface="Hertical Smooth"/>
              </a:rPr>
              <a:t>Оцінка за семестр виставляється за результатами тематичного оцінювання</a:t>
            </a:r>
          </a:p>
          <a:p>
            <a:pPr algn="ctr">
              <a:lnSpc>
                <a:spcPts val="5809"/>
              </a:lnSpc>
              <a:spcBef>
                <a:spcPct val="0"/>
              </a:spcBef>
            </a:pPr>
            <a:r>
              <a:rPr lang="en-US" sz="4468">
                <a:solidFill>
                  <a:srgbClr val="000000"/>
                </a:solidFill>
                <a:latin typeface="Hertical Smooth"/>
              </a:rPr>
              <a:t>та контролю груп згальних результатів, визначених у Свідоцтві досягнень</a:t>
            </a:r>
          </a:p>
          <a:p>
            <a:pPr algn="ctr">
              <a:lnSpc>
                <a:spcPts val="5809"/>
              </a:lnSpc>
              <a:spcBef>
                <a:spcPct val="0"/>
              </a:spcBef>
            </a:pPr>
            <a:r>
              <a:rPr lang="en-US" sz="4468">
                <a:solidFill>
                  <a:srgbClr val="000000"/>
                </a:solidFill>
                <a:latin typeface="Hertical Smooth"/>
              </a:rPr>
              <a:t>(додаток 1 наказу Міністерства освіти і науки України від 01.04.2022 № 289 «Про</a:t>
            </a:r>
          </a:p>
          <a:p>
            <a:pPr algn="ctr">
              <a:lnSpc>
                <a:spcPts val="5809"/>
              </a:lnSpc>
              <a:spcBef>
                <a:spcPct val="0"/>
              </a:spcBef>
            </a:pPr>
            <a:r>
              <a:rPr lang="en-US" sz="4468">
                <a:solidFill>
                  <a:srgbClr val="000000"/>
                </a:solidFill>
                <a:latin typeface="Hertical Smooth"/>
              </a:rPr>
              <a:t>затвердження методичних рекомендацій щодо оцінювання навчальних</a:t>
            </a:r>
          </a:p>
          <a:p>
            <a:pPr algn="ctr">
              <a:lnSpc>
                <a:spcPts val="5809"/>
              </a:lnSpc>
              <a:spcBef>
                <a:spcPct val="0"/>
              </a:spcBef>
            </a:pPr>
            <a:r>
              <a:rPr lang="en-US" sz="4468">
                <a:solidFill>
                  <a:srgbClr val="000000"/>
                </a:solidFill>
                <a:latin typeface="Hertical Smooth"/>
              </a:rPr>
              <a:t>досягнень учнів 5-6 класів, які здобувають освіту відповідно до нового</a:t>
            </a:r>
          </a:p>
          <a:p>
            <a:pPr algn="ctr">
              <a:lnSpc>
                <a:spcPts val="5809"/>
              </a:lnSpc>
              <a:spcBef>
                <a:spcPct val="0"/>
              </a:spcBef>
            </a:pPr>
            <a:r>
              <a:rPr lang="en-US" sz="4468">
                <a:solidFill>
                  <a:srgbClr val="000000"/>
                </a:solidFill>
                <a:latin typeface="Hertical Smooth"/>
              </a:rPr>
              <a:t>Державного стандарту базової середньої освіти»)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DAFV4oH0ars</dc:identifier>
  <dcterms:modified xsi:type="dcterms:W3CDTF">2011-08-01T06:04:30Z</dcterms:modified>
  <cp:revision>1</cp:revision>
  <dc:title>Beige Playful Illustration Group Project Presentation</dc:title>
</cp:coreProperties>
</file>