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2" r:id="rId4"/>
    <p:sldId id="267" r:id="rId5"/>
    <p:sldId id="264" r:id="rId6"/>
    <p:sldId id="260" r:id="rId7"/>
    <p:sldId id="261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3" r:id="rId18"/>
    <p:sldId id="268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1F51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18648" cy="23042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Дитина з ООП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Вправи з навчання грамоти та лічба від 1 до 10</a:t>
            </a:r>
            <a:endParaRPr lang="uk-UA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Власенко Л.І.</a:t>
            </a:r>
          </a:p>
          <a:p>
            <a:r>
              <a:rPr lang="uk-UA" b="1" dirty="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Вчитель - методист</a:t>
            </a:r>
            <a:endParaRPr lang="uk-UA" b="1" dirty="0">
              <a:solidFill>
                <a:srgbClr val="0066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ВПРАВА №4</a:t>
            </a:r>
            <a:endParaRPr lang="uk-UA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340768"/>
            <a:ext cx="8740080" cy="4739357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розкладає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до 3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1944216" cy="129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3429000"/>
            <a:ext cx="1728192" cy="129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11560" y="206084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демонструє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друковану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пригадуючи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першу літеру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70892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літери, складає у склади),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кладе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1818834" cy="128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429000"/>
            <a:ext cx="171858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157192"/>
            <a:ext cx="1800200" cy="113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157192"/>
            <a:ext cx="177051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229200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Вивчення та закріплення літери</a:t>
            </a:r>
            <a:endParaRPr lang="uk-UA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друкованих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односкладових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двоскладових</a:t>
            </a:r>
            <a:endParaRPr lang="ru-RU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1.Вчитель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підбирає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слова з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однаковими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складами,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літери. 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закриває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слово,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відкриває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літери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000" dirty="0" err="1" smtClean="0"/>
              <a:t>’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єднуються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склад.</a:t>
            </a:r>
            <a:r>
              <a:rPr lang="ru-RU" sz="2000" dirty="0" smtClean="0"/>
              <a:t>  </a:t>
            </a:r>
            <a:endParaRPr lang="uk-UA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Admin\Desktop\До презентації з досвіду роботи ООП\7читання слів 1, 2 складові\IMG_20230613_101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05064"/>
            <a:ext cx="3312368" cy="249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ВПРАВА №5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68072" cy="495538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1.Вчитель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підбирає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слова з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однаковими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складами,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літери.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1513581" cy="113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10800000" flipV="1">
            <a:off x="611560" y="286193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закриває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слово,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відкриває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літері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   літери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dirty="0" err="1" smtClean="0"/>
              <a:t>’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єднуються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склад.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1344963" cy="8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12124" b="1300"/>
          <a:stretch>
            <a:fillRect/>
          </a:stretch>
        </p:blipFill>
        <p:spPr bwMode="auto">
          <a:xfrm>
            <a:off x="2123728" y="3501008"/>
            <a:ext cx="127154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01008"/>
            <a:ext cx="1224136" cy="80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 descr="C:\Users\Admin\Desktop\До презентації з досвіду роботи ООП\7читання слів 1, 2 складові\IMG_20230613_1023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25144"/>
            <a:ext cx="1437324" cy="940848"/>
          </a:xfrm>
          <a:prstGeom prst="rect">
            <a:avLst/>
          </a:prstGeom>
          <a:noFill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 l="22642" b="-291"/>
          <a:stretch>
            <a:fillRect/>
          </a:stretch>
        </p:blipFill>
        <p:spPr bwMode="auto">
          <a:xfrm>
            <a:off x="2267744" y="4725144"/>
            <a:ext cx="1512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4653136"/>
            <a:ext cx="1524755" cy="92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5733256"/>
            <a:ext cx="1608195" cy="88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5301208"/>
            <a:ext cx="149863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2120" y="3284984"/>
            <a:ext cx="169253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3933056"/>
            <a:ext cx="164717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Вивчення та закріплення літери</a:t>
            </a:r>
            <a:endParaRPr lang="uk-UA" dirty="0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Складання слів за картками </a:t>
            </a:r>
            <a:r>
              <a:rPr lang="uk-UA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Глена</a:t>
            </a:r>
            <a:r>
              <a:rPr lang="uk-UA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Домена</a:t>
            </a:r>
            <a:endParaRPr lang="uk-UA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розкладає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до 3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демонструє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друковану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пригадуючи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першу літеру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диференціює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малюнком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розкладає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Вчитель викладає друковану назву предмета з окремих карток. Дитина викладає слово – назву.</a:t>
            </a: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ВПРАВА №6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40080" cy="580526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розкладає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до 3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демонструє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друковану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пригадуючи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першу літеру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диференціює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малюнком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розкладає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240109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18983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005064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77072"/>
            <a:ext cx="1766814" cy="115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Admin\Desktop\До презентації з досвіду роботи ООП\8 мал. слова, складання слів\IMG_20230613_103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077072"/>
            <a:ext cx="1584176" cy="11521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5517232"/>
            <a:ext cx="177341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5517232"/>
            <a:ext cx="1655649" cy="104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ВПРАВА №6</a:t>
            </a:r>
            <a:endParaRPr lang="uk-UA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" cstate="print"/>
          <a:srcRect l="8267" t="9115" r="1414" b="4624"/>
          <a:stretch>
            <a:fillRect/>
          </a:stretch>
        </p:blipFill>
        <p:spPr bwMode="auto">
          <a:xfrm>
            <a:off x="30720006" y="22367104"/>
            <a:ext cx="834382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Содержимое 26"/>
          <p:cNvSpPr>
            <a:spLocks noGrp="1"/>
          </p:cNvSpPr>
          <p:nvPr>
            <p:ph idx="1"/>
          </p:nvPr>
        </p:nvSpPr>
        <p:spPr>
          <a:xfrm>
            <a:off x="323528" y="1124744"/>
            <a:ext cx="8668072" cy="4955381"/>
          </a:xfrm>
        </p:spPr>
        <p:txBody>
          <a:bodyPr/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Вчитель викладає друковану назву предмета з окремих карток. Дитина викладає слово – назву.</a:t>
            </a:r>
          </a:p>
          <a:p>
            <a:endParaRPr lang="uk-UA" dirty="0"/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 cstate="print"/>
          <a:srcRect r="7321"/>
          <a:stretch>
            <a:fillRect/>
          </a:stretch>
        </p:blipFill>
        <p:spPr bwMode="auto">
          <a:xfrm>
            <a:off x="395536" y="1844824"/>
            <a:ext cx="1512168" cy="10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24944"/>
            <a:ext cx="14920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844824"/>
            <a:ext cx="1512168" cy="10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924944"/>
            <a:ext cx="14168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844824"/>
            <a:ext cx="1512168" cy="10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924944"/>
            <a:ext cx="1512168" cy="107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365104"/>
            <a:ext cx="1413321" cy="105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5445224"/>
            <a:ext cx="1422003" cy="106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3848" y="4437112"/>
            <a:ext cx="136368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5517232"/>
            <a:ext cx="1309228" cy="105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4449819"/>
            <a:ext cx="1296144" cy="10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5517232"/>
            <a:ext cx="131516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Прямая со стрелкой 41"/>
          <p:cNvCxnSpPr>
            <a:stCxn id="28" idx="2"/>
          </p:cNvCxnSpPr>
          <p:nvPr/>
        </p:nvCxnSpPr>
        <p:spPr>
          <a:xfrm>
            <a:off x="1151620" y="2889512"/>
            <a:ext cx="756084" cy="6114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3491880" y="2996952"/>
            <a:ext cx="79208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932040" y="2132856"/>
            <a:ext cx="648072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6228184" y="2996952"/>
            <a:ext cx="64807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7740352" y="2132856"/>
            <a:ext cx="648072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907704" y="4653136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3203848" y="5589240"/>
            <a:ext cx="6480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4644008" y="4797152"/>
            <a:ext cx="64807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012160" y="5589240"/>
            <a:ext cx="79208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7308304" y="4797152"/>
            <a:ext cx="648072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лічба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до 10</a:t>
            </a:r>
            <a:r>
              <a:rPr lang="uk-UA" sz="3200" dirty="0" smtClean="0">
                <a:solidFill>
                  <a:srgbClr val="7030A0"/>
                </a:solidFill>
              </a:rPr>
              <a:t>. 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Диференціювати цифри, розкладати числа у порядку зростання. Називати числа у порядку зростання та спадання.</a:t>
            </a:r>
          </a:p>
          <a:p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Добір до розкладених чисел відповідні їм числа з інших карток та об'ємні числа.</a:t>
            </a:r>
          </a:p>
          <a:p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Додавання та віднімання 1. </a:t>
            </a:r>
            <a:endParaRPr lang="uk-UA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56667">
            <a:off x="4878609" y="3936475"/>
            <a:ext cx="3531609" cy="222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ВПРАВА №1</a:t>
            </a:r>
            <a:endParaRPr lang="uk-UA" sz="32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/>
          <a:lstStyle/>
          <a:p>
            <a:r>
              <a:rPr lang="uk-UA" sz="2000" b="1" i="1" dirty="0" smtClean="0">
                <a:solidFill>
                  <a:srgbClr val="5F1F51"/>
                </a:solidFill>
                <a:latin typeface="Times New Roman" pitchFamily="18" charset="0"/>
                <a:cs typeface="Times New Roman" pitchFamily="18" charset="0"/>
              </a:rPr>
              <a:t>1.Диференціювати цифри, розкладати числа у порядку зростання. Називати числа у порядку зростання та спадання.</a:t>
            </a:r>
          </a:p>
          <a:p>
            <a:endParaRPr lang="uk-UA" sz="20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0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 smtClean="0">
                <a:solidFill>
                  <a:srgbClr val="5F1F5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20882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20888"/>
            <a:ext cx="1898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92896"/>
            <a:ext cx="167517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492896"/>
            <a:ext cx="1728192" cy="112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365104"/>
            <a:ext cx="1800200" cy="110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437112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4437112"/>
            <a:ext cx="1656184" cy="109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437112"/>
            <a:ext cx="2043336" cy="110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uk-UA" sz="32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5F1F5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b="1" i="1" dirty="0" smtClean="0">
                <a:solidFill>
                  <a:srgbClr val="5F1F51"/>
                </a:solidFill>
                <a:latin typeface="Times New Roman" pitchFamily="18" charset="0"/>
                <a:cs typeface="Times New Roman" pitchFamily="18" charset="0"/>
              </a:rPr>
              <a:t>1. Добір </a:t>
            </a:r>
            <a:r>
              <a:rPr lang="uk-UA" sz="2400" b="1" i="1" dirty="0" smtClean="0">
                <a:solidFill>
                  <a:srgbClr val="5F1F51"/>
                </a:solidFill>
                <a:latin typeface="Times New Roman" pitchFamily="18" charset="0"/>
                <a:cs typeface="Times New Roman" pitchFamily="18" charset="0"/>
              </a:rPr>
              <a:t>до розкладених чисел відповідні їм числа з інших карток та об'ємні числа.</a:t>
            </a:r>
          </a:p>
          <a:p>
            <a:endParaRPr lang="uk-UA" sz="24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 smtClean="0">
              <a:solidFill>
                <a:srgbClr val="5F1F5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15145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92896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564904"/>
            <a:ext cx="1756222" cy="121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564904"/>
            <a:ext cx="1705857" cy="116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77072"/>
            <a:ext cx="20882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077072"/>
            <a:ext cx="1944216" cy="115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077072"/>
            <a:ext cx="1936254" cy="116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5F1F51"/>
                </a:solidFill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uk-UA" b="1" i="1" dirty="0" smtClean="0">
                <a:solidFill>
                  <a:srgbClr val="5F1F51"/>
                </a:solidFill>
                <a:latin typeface="Times New Roman" pitchFamily="18" charset="0"/>
                <a:cs typeface="Times New Roman" pitchFamily="18" charset="0"/>
              </a:rPr>
              <a:t>Добір до розкладених чисел відповідні їм числа з інших карток та об'ємні числа.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18722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1584176" cy="128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708920"/>
            <a:ext cx="156930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708920"/>
            <a:ext cx="158417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708920"/>
            <a:ext cx="16196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4221088"/>
            <a:ext cx="17281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373216"/>
            <a:ext cx="172430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221088"/>
            <a:ext cx="172819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5445224"/>
            <a:ext cx="16811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4221088"/>
            <a:ext cx="1901924" cy="122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16266" y="5445224"/>
            <a:ext cx="1827734" cy="110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Вивчення та закріплення літери 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Використання таблиць А-3.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Малюнок на задану літеру, букви маленька  та велика, друковане слово, відповідно малюнка</a:t>
            </a:r>
          </a:p>
          <a:p>
            <a:pPr>
              <a:buNone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Назвати предмет (дитина показує це пальцем)</a:t>
            </a:r>
          </a:p>
          <a:p>
            <a:pPr marL="457200" indent="-457200">
              <a:buNone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Назвати велику літеру (дитина показує це пальцем)</a:t>
            </a:r>
          </a:p>
          <a:p>
            <a:pPr marL="457200" indent="-457200">
              <a:buNone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Назвати  маленьку літеру (дитина показує це пальцем)</a:t>
            </a:r>
          </a:p>
          <a:p>
            <a:pPr marL="457200" indent="-457200">
              <a:buNone/>
            </a:pPr>
            <a:r>
              <a:rPr lang="uk-UA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4.Читання слова (спосіб читання: літери, склади) (дитина пальцем вказує на літери чи на склад )</a:t>
            </a:r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ВПРАВА №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uk-UA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5F1F51"/>
                </a:solidFill>
                <a:latin typeface="Times New Roman" pitchFamily="18" charset="0"/>
                <a:cs typeface="Times New Roman" pitchFamily="18" charset="0"/>
              </a:rPr>
              <a:t>3. Додавання та віднімання 1.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18722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20888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2420888"/>
            <a:ext cx="18002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420888"/>
            <a:ext cx="17595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221088"/>
            <a:ext cx="247025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203708"/>
            <a:ext cx="2088232" cy="129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221088"/>
            <a:ext cx="1872208" cy="127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ВПРАВА №1</a:t>
            </a:r>
            <a:b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688632"/>
          </a:xfrm>
        </p:spPr>
        <p:txBody>
          <a:bodyPr/>
          <a:lstStyle/>
          <a:p>
            <a:pPr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Називаємо предмет</a:t>
            </a:r>
          </a:p>
          <a:p>
            <a:pPr>
              <a:buNone/>
            </a:pPr>
            <a:endParaRPr lang="uk-UA" dirty="0" smtClean="0"/>
          </a:p>
          <a:p>
            <a:pPr marL="457200" indent="-457200">
              <a:buNone/>
            </a:pPr>
            <a:endParaRPr lang="uk-UA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uk-UA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Велика літера                                      3. Маленька літера</a:t>
            </a:r>
          </a:p>
          <a:p>
            <a:pPr marL="457200" indent="-457200">
              <a:buNone/>
            </a:pPr>
            <a:endParaRPr lang="uk-UA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uk-UA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uk-UA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 descr="C:\Users\Admin\Desktop\До презентації з досвіду роботи ООП\1 Назви букв\IMG_20230613_093509.jpg"/>
          <p:cNvPicPr>
            <a:picLocks noChangeAspect="1" noChangeArrowheads="1"/>
          </p:cNvPicPr>
          <p:nvPr/>
        </p:nvPicPr>
        <p:blipFill>
          <a:blip r:embed="rId2" cstate="print"/>
          <a:srcRect l="7476" t="15350" r="6688" b="13251"/>
          <a:stretch>
            <a:fillRect/>
          </a:stretch>
        </p:blipFill>
        <p:spPr bwMode="auto">
          <a:xfrm>
            <a:off x="611560" y="1244185"/>
            <a:ext cx="2016224" cy="1320719"/>
          </a:xfrm>
          <a:prstGeom prst="rect">
            <a:avLst/>
          </a:prstGeom>
          <a:noFill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254359"/>
            <a:ext cx="1872208" cy="131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7" y="1268761"/>
            <a:ext cx="187459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996952"/>
            <a:ext cx="2088232" cy="132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996952"/>
            <a:ext cx="2016224" cy="130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Прямоугольник 23"/>
          <p:cNvSpPr/>
          <p:nvPr/>
        </p:nvSpPr>
        <p:spPr>
          <a:xfrm>
            <a:off x="467544" y="4293096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4.Читання слова (спосіб читання: літери, склади)</a:t>
            </a:r>
          </a:p>
          <a:p>
            <a:pPr marL="457200" indent="-457200"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797152"/>
            <a:ext cx="1800200" cy="137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4869160"/>
            <a:ext cx="1881089" cy="128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3" y="4869160"/>
            <a:ext cx="1838051" cy="120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4910148"/>
            <a:ext cx="1688074" cy="120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Вивчення та закріплення літери 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68072" cy="4955381"/>
          </a:xfrm>
        </p:spPr>
        <p:txBody>
          <a:bodyPr/>
          <a:lstStyle/>
          <a:p>
            <a:pPr algn="ctr">
              <a:buNone/>
            </a:pP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Використання алфавітних карток за методикою Глена Домена</a:t>
            </a:r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Розмір карток: 16,5 х 19,5 см</a:t>
            </a: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buNone/>
            </a:pP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Малюнок на задану літеру, буква друкована велика.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Картки окремих друкованих літер.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Розмір карток: 5,5 х 10 см</a:t>
            </a:r>
          </a:p>
          <a:p>
            <a:pPr algn="ctr">
              <a:buNone/>
            </a:pPr>
            <a:r>
              <a:rPr lang="uk-UA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4187834" cy="23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Вивчення та закріплення літери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412776"/>
            <a:ext cx="8668072" cy="466734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Демонстрація алфавітної картки: дитина називає малюнок та літеру. Таких карток демонструється 4-5. Наступна картка закриває малюнок попередньої картки.</a:t>
            </a:r>
          </a:p>
          <a:p>
            <a:pPr marL="514350" indent="-514350">
              <a:buNone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Вчитель демонструє 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друковану літеру, одна із яких присутня у ряду, а дитина ідентифікує її та кладе поверх.  </a:t>
            </a:r>
          </a:p>
          <a:p>
            <a:pPr marL="514350" indent="-514350">
              <a:buNone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Вчитель по черзі збирає літери, дитина називає її.</a:t>
            </a:r>
          </a:p>
          <a:p>
            <a:pPr marL="514350" indent="-514350">
              <a:buNone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uk-UA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43204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ВПРАВА №2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40080" cy="4811365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Демонстрація алфавітної картки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92494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Дитина ідентифікує демонстровану картку та кладе поверх літери, яка зображена на картках. </a:t>
            </a:r>
            <a:endParaRPr lang="uk-UA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182270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72816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72816"/>
            <a:ext cx="18722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772816"/>
            <a:ext cx="231379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645024"/>
            <a:ext cx="243984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3645024"/>
            <a:ext cx="27980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573016"/>
            <a:ext cx="2592288" cy="124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51520" y="479715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Вчитель збирає по черзі літери, дитина називає її.</a:t>
            </a: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5373216"/>
            <a:ext cx="26642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 descr="C:\Users\Admin\Desktop\До презентації з досвіду роботи ООП\2 , 3 Картки Г Д великі літери\IMG_20230613_09595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5301208"/>
            <a:ext cx="2664296" cy="111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Вивчення та закріплення літери 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Читання складів, створення слів з одним складом.</a:t>
            </a:r>
          </a:p>
          <a:p>
            <a:pPr algn="ctr">
              <a:buNone/>
            </a:pPr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Використання карток </a:t>
            </a:r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друкованих літер.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Розмір карток: 5,5 х 10 см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1.Вчитель почергово демонструє вивчені літери, розкладаючи на дві кучки: приголосні та голосні.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 називає літери.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Розкладаємо всі приголосні в радок, дитина обирає літеру  та складає склади з неї, використовуючи почергові усі голосні.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До окремих складів добираємо ще приголосну, щоб створити односкладове слово.</a:t>
            </a:r>
          </a:p>
          <a:p>
            <a:endParaRPr lang="uk-UA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ВПРАВА №3</a:t>
            </a:r>
            <a:endParaRPr lang="uk-UA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3253" t="10092"/>
          <a:stretch>
            <a:fillRect/>
          </a:stretch>
        </p:blipFill>
        <p:spPr bwMode="auto">
          <a:xfrm>
            <a:off x="611560" y="1916832"/>
            <a:ext cx="170929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16832"/>
            <a:ext cx="13681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916832"/>
            <a:ext cx="1512168" cy="8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6300192" y="1916832"/>
            <a:ext cx="1656183" cy="91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39552" y="278092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Розкладаємо всі приголосні в рад, дитина обирає літеру  та складає склади з неї, використовуючи почергові усі голосні.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645024"/>
            <a:ext cx="1800200" cy="99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645024"/>
            <a:ext cx="1584176" cy="100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3" y="3643830"/>
            <a:ext cx="1656184" cy="93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645024"/>
            <a:ext cx="1574044" cy="93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11560" y="4725144"/>
            <a:ext cx="8532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До окремих складів добираємо приголосну, щоб створити слово.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112474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1.Вчитель почергово демонструє вивчені літери, розкладаючи на дві кучки: приголосні та голосні. 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229200"/>
            <a:ext cx="1684587" cy="10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5229200"/>
            <a:ext cx="158114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Вивчення та закріплення літери </a:t>
            </a:r>
            <a:b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124744"/>
            <a:ext cx="8740080" cy="4955381"/>
          </a:xfrm>
        </p:spPr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Співставлення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малюнків-назви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друкованим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підписом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Глена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Домена.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розкладає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до 3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демонструє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друковану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пригадуючи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дитиною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першу літеру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Читання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літери, складає у склади),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називає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кладе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картки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421</TotalTime>
  <Words>851</Words>
  <Application>Microsoft Office PowerPoint</Application>
  <PresentationFormat>Экран (4:3)</PresentationFormat>
  <Paragraphs>113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Дитина з ООП Вправи з навчання грамоти та лічба від 1 до 10</vt:lpstr>
      <vt:lpstr>        1. Вивчення та закріплення літери        </vt:lpstr>
      <vt:lpstr> ВПРАВА №1 </vt:lpstr>
      <vt:lpstr> 2. Вивчення та закріплення літери  </vt:lpstr>
      <vt:lpstr>2. Вивчення та закріплення літери</vt:lpstr>
      <vt:lpstr>ВПРАВА №2</vt:lpstr>
      <vt:lpstr>3. Вивчення та закріплення літери  </vt:lpstr>
      <vt:lpstr>ВПРАВА №3</vt:lpstr>
      <vt:lpstr>4. Вивчення та закріплення літери  </vt:lpstr>
      <vt:lpstr>ВПРАВА №4</vt:lpstr>
      <vt:lpstr>5. Вивчення та закріплення літери</vt:lpstr>
      <vt:lpstr>ВПРАВА №5</vt:lpstr>
      <vt:lpstr>6. Вивчення та закріплення літери</vt:lpstr>
      <vt:lpstr>ВПРАВА №6</vt:lpstr>
      <vt:lpstr>ВПРАВА №6</vt:lpstr>
      <vt:lpstr>6. лічба від 1 до 10. </vt:lpstr>
      <vt:lpstr>ВПРАВА №1</vt:lpstr>
      <vt:lpstr>ВПРАВА №2</vt:lpstr>
      <vt:lpstr>ВПРАВА № 3</vt:lpstr>
      <vt:lpstr>ВПРАВА №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Дитина з ООП Вправи з навчання грамоти та лічби від 1 до 10</dc:title>
  <dc:creator>Admin</dc:creator>
  <cp:lastModifiedBy>Admin</cp:lastModifiedBy>
  <cp:revision>49</cp:revision>
  <dcterms:created xsi:type="dcterms:W3CDTF">2023-06-13T12:40:56Z</dcterms:created>
  <dcterms:modified xsi:type="dcterms:W3CDTF">2023-06-15T20:00:15Z</dcterms:modified>
</cp:coreProperties>
</file>