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73" r:id="rId8"/>
    <p:sldId id="262" r:id="rId9"/>
    <p:sldId id="263" r:id="rId10"/>
    <p:sldId id="264" r:id="rId11"/>
    <p:sldId id="272" r:id="rId12"/>
    <p:sldId id="265" r:id="rId13"/>
    <p:sldId id="266" r:id="rId14"/>
    <p:sldId id="274" r:id="rId15"/>
    <p:sldId id="275" r:id="rId16"/>
    <p:sldId id="267" r:id="rId17"/>
    <p:sldId id="276" r:id="rId18"/>
    <p:sldId id="269" r:id="rId19"/>
    <p:sldId id="277" r:id="rId20"/>
    <p:sldId id="268" r:id="rId21"/>
    <p:sldId id="271" r:id="rId22"/>
    <p:sldId id="279" r:id="rId23"/>
    <p:sldId id="270" r:id="rId24"/>
    <p:sldId id="278" r:id="rId25"/>
    <p:sldId id="280" r:id="rId26"/>
    <p:sldId id="281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30309B-8069-9156-3BAD-1D9CA1B479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B37C80A-EE78-D1A4-86E4-A404588B29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CF39564-C67C-C69C-0143-88C921784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1A262-FA16-4F00-8DFE-14AE24F11012}" type="datetimeFigureOut">
              <a:rPr lang="ru-RU" smtClean="0"/>
              <a:t>24.02.2023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0E1304-11F4-21B2-0A22-AD5C615A0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FB6C7A-0E85-E57B-E152-3AF61B155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2673-A865-4EDC-BA52-5C83654404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065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6FB170-C4FD-0816-0B90-EC6527323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F25496B-C7E9-CF7B-270A-0884887B8E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6CE064E-A92C-9026-9DFA-CC97F6441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1A262-FA16-4F00-8DFE-14AE24F11012}" type="datetimeFigureOut">
              <a:rPr lang="ru-RU" smtClean="0"/>
              <a:t>24.02.2023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1F53DE5-374C-6FE8-08A5-D293D164E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8B3E7B9-C741-AA6C-95FF-D78298374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2673-A865-4EDC-BA52-5C83654404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317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F88518E-FED7-DEAB-027E-D6B8828DD5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42BAC9F-F646-BE23-9CAA-C4EE9D3E3B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E3CF54-6589-34F7-BCFF-C50BCE264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1A262-FA16-4F00-8DFE-14AE24F11012}" type="datetimeFigureOut">
              <a:rPr lang="ru-RU" smtClean="0"/>
              <a:t>24.02.2023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B7587C-4134-BC9A-A8F6-72AE16476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44D167-538C-E3A9-0D7B-B166D2452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2673-A865-4EDC-BA52-5C83654404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1913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F4D1A8-0038-027A-8DE3-7F6EB06C3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F49875E-2026-2675-5A07-0F2DCF173F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68B96AE-B92E-C5D0-A0B3-91634C9C8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1A262-FA16-4F00-8DFE-14AE24F11012}" type="datetimeFigureOut">
              <a:rPr lang="ru-RU" smtClean="0"/>
              <a:t>24.02.2023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220BA1-6C79-345A-7F5D-291C6B084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2372DD-95C5-5AAD-9FF8-0BC88A8F7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2673-A865-4EDC-BA52-5C83654404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0459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285D48-1F75-6370-D6B3-5708DC19B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114132E-3AF2-4D8F-E8E0-889B0F031C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8456E9-DD90-5289-0CE0-A67137318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1A262-FA16-4F00-8DFE-14AE24F11012}" type="datetimeFigureOut">
              <a:rPr lang="ru-RU" smtClean="0"/>
              <a:t>24.02.2023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0D4D81-196F-FC7B-661A-F9311DD5B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BF411B-C026-48ED-7262-C4C67793D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2673-A865-4EDC-BA52-5C83654404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5267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64C24D-FCB9-99B1-DB18-2362C030B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2AE87D4-94AB-905A-30AC-AEC302F8BB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80BC715-4B26-276F-F057-B644CA2748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E6E0ABA-A821-69AA-8C29-B18BF30AF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1A262-FA16-4F00-8DFE-14AE24F11012}" type="datetimeFigureOut">
              <a:rPr lang="ru-RU" smtClean="0"/>
              <a:t>24.02.2023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5843D6D-6606-F2E2-20CA-F80C28AC2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8361636-CF2D-FE12-972F-8113CC1C9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2673-A865-4EDC-BA52-5C83654404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1557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570BF0-D31B-752B-A39F-E8591215D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5A4215A-9899-E9B2-A259-D1934E4032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F8A8431-7441-CBE1-C6E7-60B46601A9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B7AD46E-891D-3920-0AE5-80EB8D4E19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E221971-6BD5-8DB5-E50E-8890806DDE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E0792AD-AB25-621B-472D-C5E9BF85A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1A262-FA16-4F00-8DFE-14AE24F11012}" type="datetimeFigureOut">
              <a:rPr lang="ru-RU" smtClean="0"/>
              <a:t>24.02.2023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894E5ED-D7A5-12B4-B209-56890A133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D68BEA5-5EA7-FB77-42E8-DB48A959A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2673-A865-4EDC-BA52-5C83654404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009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2B23C5-CAC5-EBC9-4F49-898AA7286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5D4FBA7-2A6F-A672-6935-BD011CD5D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1A262-FA16-4F00-8DFE-14AE24F11012}" type="datetimeFigureOut">
              <a:rPr lang="ru-RU" smtClean="0"/>
              <a:t>24.02.2023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7915D9F-F3B8-B29B-A6DA-FF440CC2E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F49B662-7540-51A7-2C8C-C7EBC456C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2673-A865-4EDC-BA52-5C83654404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1050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3F1B967-D09A-909D-F58C-A474702B5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1A262-FA16-4F00-8DFE-14AE24F11012}" type="datetimeFigureOut">
              <a:rPr lang="ru-RU" smtClean="0"/>
              <a:t>24.02.2023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36054B5-66E4-D651-AB7E-9D029D46C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0887DC2-9CB8-F511-CFB2-EC5F1122D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2673-A865-4EDC-BA52-5C83654404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21908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9E2F8D-D191-C4C7-5FA0-57A21A77A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62C4354-49C6-AE1A-AC8B-B0B1DBA5EB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41FE497-EBDE-8AE3-52B6-5C715EB7E0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E66599E-D3B8-4800-6D12-C4C1D7CD4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1A262-FA16-4F00-8DFE-14AE24F11012}" type="datetimeFigureOut">
              <a:rPr lang="ru-RU" smtClean="0"/>
              <a:t>24.02.2023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E83D303-2BF7-A0CA-3E1A-F68D57EEA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7EA4C84-7B47-FB9D-9B2B-1421EA5CA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2673-A865-4EDC-BA52-5C83654404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06763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E79F6C-CF2B-9A01-EFA9-B2020E8CC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CC1CC36-F763-2207-A735-8632AF8F11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5AAD1F2-CC45-C43E-0120-08E6AE8F5A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1D2EDF-5E19-5D26-6C23-C52BE8680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1A262-FA16-4F00-8DFE-14AE24F11012}" type="datetimeFigureOut">
              <a:rPr lang="ru-RU" smtClean="0"/>
              <a:t>24.02.2023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7F845C5-C895-DF2A-8CBD-F4E1877B2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762CB82-258E-B351-F497-95D004EAB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2673-A865-4EDC-BA52-5C83654404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0359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67DF1F-6B2D-0EEA-2F74-FBDA4880D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6E377E6-0632-7AB6-FBD5-0537E04A52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52F2D9F-3D2C-98AF-B823-2990B99A24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31A262-FA16-4F00-8DFE-14AE24F11012}" type="datetimeFigureOut">
              <a:rPr lang="ru-RU" smtClean="0"/>
              <a:t>24.02.2023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9A48FF9-BD35-3B41-9EBA-9FEFDB0F7A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22A4AF4-2716-9EC1-E4D8-86510B82C7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232673-A865-4EDC-BA52-5C83654404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7372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uk/resource/52733633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uk/resource/53086313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naurok.com.ua/test/imenniki-2067192.html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uk/resource/52803049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87623BE-634E-C1C2-C8A7-5529299D93E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65D006C-F68E-DB3F-B72F-853E60867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92001" cy="6857999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6C7EC7F-E1E9-0793-4ACA-88C982344D34}"/>
              </a:ext>
            </a:extLst>
          </p:cNvPr>
          <p:cNvSpPr/>
          <p:nvPr/>
        </p:nvSpPr>
        <p:spPr>
          <a:xfrm>
            <a:off x="1366982" y="240922"/>
            <a:ext cx="9458038" cy="55399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uk-UA" sz="8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Все про </a:t>
            </a:r>
            <a:endParaRPr lang="uk-UA" sz="5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Comic Sans MS" panose="030F0702030302020204" pitchFamily="66" charset="0"/>
            </a:endParaRPr>
          </a:p>
          <a:p>
            <a:pPr algn="ctr"/>
            <a:r>
              <a:rPr lang="uk-UA" sz="16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ІМЕННИК </a:t>
            </a:r>
          </a:p>
          <a:p>
            <a:pPr algn="ctr"/>
            <a:endParaRPr lang="uk-UA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algn="ctr"/>
            <a:r>
              <a:rPr lang="uk-UA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3 клас</a:t>
            </a:r>
            <a:endParaRPr lang="ru-RU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060596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87623BE-634E-C1C2-C8A7-5529299D93E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65D006C-F68E-DB3F-B72F-853E60867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1" cy="6857999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555D50E0-ADED-179B-2A94-3789CD586AEA}"/>
              </a:ext>
            </a:extLst>
          </p:cNvPr>
          <p:cNvSpPr/>
          <p:nvPr/>
        </p:nvSpPr>
        <p:spPr>
          <a:xfrm>
            <a:off x="998806" y="488852"/>
            <a:ext cx="10466361" cy="13680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endParaRPr lang="ru-RU" sz="3200" b="0" i="0" dirty="0">
              <a:solidFill>
                <a:srgbClr val="4E4E3F"/>
              </a:solidFill>
              <a:effectLst/>
              <a:latin typeface="Open Sans"/>
            </a:endParaRPr>
          </a:p>
          <a:p>
            <a:pPr algn="ctr"/>
            <a:r>
              <a:rPr lang="ru-RU" sz="3200" b="0" i="0" dirty="0" err="1">
                <a:solidFill>
                  <a:srgbClr val="4E4E3F"/>
                </a:solidFill>
                <a:effectLst/>
                <a:latin typeface="Open Sans"/>
              </a:rPr>
              <a:t>Назви</a:t>
            </a:r>
            <a:r>
              <a:rPr lang="ru-RU" sz="3200" b="0" i="0" dirty="0">
                <a:solidFill>
                  <a:srgbClr val="4E4E3F"/>
                </a:solidFill>
                <a:effectLst/>
                <a:latin typeface="Open Sans"/>
              </a:rPr>
              <a:t> </a:t>
            </a:r>
            <a:r>
              <a:rPr lang="ru-RU" sz="3200" b="0" i="0" dirty="0" err="1">
                <a:solidFill>
                  <a:srgbClr val="4E4E3F"/>
                </a:solidFill>
                <a:effectLst/>
                <a:latin typeface="Open Sans"/>
              </a:rPr>
              <a:t>інших</a:t>
            </a:r>
            <a:r>
              <a:rPr lang="ru-RU" sz="3200" b="0" i="0" dirty="0">
                <a:solidFill>
                  <a:srgbClr val="4E4E3F"/>
                </a:solidFill>
                <a:effectLst/>
                <a:latin typeface="Open Sans"/>
              </a:rPr>
              <a:t> </a:t>
            </a:r>
            <a:r>
              <a:rPr lang="ru-RU" sz="3200" b="0" i="0" dirty="0" err="1">
                <a:solidFill>
                  <a:srgbClr val="4E4E3F"/>
                </a:solidFill>
                <a:effectLst/>
                <a:latin typeface="Open Sans"/>
              </a:rPr>
              <a:t>предметів</a:t>
            </a:r>
            <a:r>
              <a:rPr lang="ru-RU" sz="3200" b="0" i="0" dirty="0">
                <a:solidFill>
                  <a:srgbClr val="4E4E3F"/>
                </a:solidFill>
                <a:effectLst/>
                <a:latin typeface="Open Sans"/>
              </a:rPr>
              <a:t> </a:t>
            </a:r>
            <a:r>
              <a:rPr lang="ru-RU" sz="3200" b="0" i="0" dirty="0" err="1">
                <a:solidFill>
                  <a:srgbClr val="4E4E3F"/>
                </a:solidFill>
                <a:effectLst/>
                <a:latin typeface="Open Sans"/>
              </a:rPr>
              <a:t>відповідають</a:t>
            </a:r>
            <a:r>
              <a:rPr lang="ru-RU" sz="3200" b="0" i="0" dirty="0">
                <a:solidFill>
                  <a:srgbClr val="4E4E3F"/>
                </a:solidFill>
                <a:effectLst/>
                <a:latin typeface="Open Sans"/>
              </a:rPr>
              <a:t> на </a:t>
            </a:r>
            <a:r>
              <a:rPr lang="ru-RU" sz="3200" b="0" i="0" dirty="0" err="1">
                <a:solidFill>
                  <a:srgbClr val="4E4E3F"/>
                </a:solidFill>
                <a:effectLst/>
                <a:latin typeface="Open Sans"/>
              </a:rPr>
              <a:t>питання</a:t>
            </a:r>
            <a:r>
              <a:rPr lang="ru-RU" sz="3200" b="0" i="0" dirty="0">
                <a:solidFill>
                  <a:srgbClr val="4E4E3F"/>
                </a:solidFill>
                <a:effectLst/>
                <a:latin typeface="Open Sans"/>
              </a:rPr>
              <a:t> </a:t>
            </a:r>
            <a:r>
              <a:rPr lang="ru-RU" sz="3600" b="1" i="1" dirty="0" err="1">
                <a:solidFill>
                  <a:srgbClr val="0070C0"/>
                </a:solidFill>
                <a:effectLst/>
                <a:latin typeface="Open Sans"/>
              </a:rPr>
              <a:t>що</a:t>
            </a:r>
            <a:r>
              <a:rPr lang="ru-RU" sz="3600" b="1" i="1" dirty="0">
                <a:solidFill>
                  <a:srgbClr val="0070C0"/>
                </a:solidFill>
                <a:effectLst/>
                <a:latin typeface="Open Sans"/>
              </a:rPr>
              <a:t>? </a:t>
            </a:r>
            <a:r>
              <a:rPr lang="ru-RU" sz="3200" b="0" i="0" dirty="0" err="1">
                <a:solidFill>
                  <a:srgbClr val="4E4E3F"/>
                </a:solidFill>
                <a:effectLst/>
                <a:latin typeface="Open Sans"/>
              </a:rPr>
              <a:t>Це</a:t>
            </a:r>
            <a:r>
              <a:rPr lang="ru-RU" sz="3200" b="0" i="0" dirty="0">
                <a:solidFill>
                  <a:srgbClr val="4E4E3F"/>
                </a:solidFill>
                <a:effectLst/>
                <a:latin typeface="Open Sans"/>
              </a:rPr>
              <a:t> </a:t>
            </a:r>
            <a:r>
              <a:rPr lang="ru-RU" sz="3600" b="1" i="1" dirty="0" err="1">
                <a:solidFill>
                  <a:srgbClr val="0070C0"/>
                </a:solidFill>
                <a:effectLst/>
                <a:latin typeface="Open Sans"/>
              </a:rPr>
              <a:t>неістоти</a:t>
            </a:r>
            <a:r>
              <a:rPr lang="ru-RU" sz="3600" b="1" i="1" dirty="0">
                <a:solidFill>
                  <a:srgbClr val="0070C0"/>
                </a:solidFill>
                <a:effectLst/>
                <a:latin typeface="Open Sans"/>
              </a:rPr>
              <a:t>.</a:t>
            </a:r>
          </a:p>
          <a:p>
            <a:pPr algn="l"/>
            <a:endParaRPr lang="ru-RU" sz="3200" b="1" i="1" dirty="0">
              <a:solidFill>
                <a:srgbClr val="0070C0"/>
              </a:solidFill>
              <a:effectLst/>
              <a:latin typeface="Open San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40DC6E0-2C4E-69ED-91F2-2516E807AB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134" y="2001838"/>
            <a:ext cx="3077381" cy="22466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F0BA336-E476-59EF-7115-D3D0262A21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70649">
            <a:off x="1544769" y="4086665"/>
            <a:ext cx="2505075" cy="24048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E611261-522A-FC21-BF98-E22A6F289A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9285" y="2019846"/>
            <a:ext cx="2994622" cy="21291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A2DDA20-6ADB-6FC8-DAD9-30D3C889C0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2683" y="2366001"/>
            <a:ext cx="3560573" cy="35660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9E35103-BC41-11CA-4761-4E7BD7BBD0D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45080"/>
          <a:stretch/>
        </p:blipFill>
        <p:spPr>
          <a:xfrm rot="367293">
            <a:off x="8603582" y="4145916"/>
            <a:ext cx="2290268" cy="23562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738178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87623BE-634E-C1C2-C8A7-5529299D93E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65D006C-F68E-DB3F-B72F-853E60867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1" cy="6857999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555D50E0-ADED-179B-2A94-3789CD586AEA}"/>
              </a:ext>
            </a:extLst>
          </p:cNvPr>
          <p:cNvSpPr/>
          <p:nvPr/>
        </p:nvSpPr>
        <p:spPr>
          <a:xfrm>
            <a:off x="1223887" y="277837"/>
            <a:ext cx="10621110" cy="63023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3200" b="0" i="0" dirty="0">
                <a:solidFill>
                  <a:srgbClr val="4E4E3F"/>
                </a:solidFill>
                <a:effectLst/>
                <a:latin typeface="Open Sans"/>
              </a:rPr>
              <a:t>                       До </a:t>
            </a:r>
            <a:r>
              <a:rPr lang="ru-RU" sz="4000" b="1" i="0" u="sng" dirty="0" err="1">
                <a:solidFill>
                  <a:schemeClr val="accent1"/>
                </a:solidFill>
                <a:effectLst/>
                <a:latin typeface="Open Sans"/>
              </a:rPr>
              <a:t>неістот</a:t>
            </a:r>
            <a:r>
              <a:rPr lang="ru-RU" sz="3200" b="0" i="0" dirty="0">
                <a:solidFill>
                  <a:srgbClr val="4E4E3F"/>
                </a:solidFill>
                <a:effectLst/>
                <a:latin typeface="Open Sans"/>
              </a:rPr>
              <a:t> належать: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3200" b="0" i="0" dirty="0" err="1">
                <a:solidFill>
                  <a:srgbClr val="4E4E3F"/>
                </a:solidFill>
                <a:effectLst/>
                <a:latin typeface="Open Sans"/>
              </a:rPr>
              <a:t>назви</a:t>
            </a:r>
            <a:r>
              <a:rPr lang="ru-RU" sz="3200" b="0" i="0" dirty="0">
                <a:solidFill>
                  <a:srgbClr val="4E4E3F"/>
                </a:solidFill>
                <a:effectLst/>
                <a:latin typeface="Open Sans"/>
              </a:rPr>
              <a:t> </a:t>
            </a:r>
            <a:r>
              <a:rPr lang="ru-RU" sz="3200" b="1" i="1" dirty="0" err="1">
                <a:solidFill>
                  <a:schemeClr val="accent1"/>
                </a:solidFill>
                <a:effectLst/>
                <a:latin typeface="Open Sans"/>
              </a:rPr>
              <a:t>рослин</a:t>
            </a:r>
            <a:r>
              <a:rPr lang="ru-RU" sz="3200" b="1" i="0" dirty="0">
                <a:solidFill>
                  <a:srgbClr val="4E4E3F"/>
                </a:solidFill>
                <a:effectLst/>
                <a:latin typeface="Open Sans"/>
              </a:rPr>
              <a:t> </a:t>
            </a:r>
            <a:r>
              <a:rPr lang="ru-RU" sz="3200" b="0" i="0" dirty="0">
                <a:solidFill>
                  <a:srgbClr val="4E4E3F"/>
                </a:solidFill>
                <a:effectLst/>
                <a:latin typeface="Open Sans"/>
              </a:rPr>
              <a:t> </a:t>
            </a:r>
            <a:r>
              <a:rPr lang="ru-RU" sz="3200" b="0" i="1" dirty="0">
                <a:solidFill>
                  <a:srgbClr val="4E4E3F"/>
                </a:solidFill>
                <a:effectLst/>
                <a:latin typeface="Open Sans"/>
              </a:rPr>
              <a:t>(дерево, </a:t>
            </a:r>
            <a:r>
              <a:rPr lang="ru-RU" sz="3200" b="0" i="1" dirty="0" err="1">
                <a:solidFill>
                  <a:srgbClr val="4E4E3F"/>
                </a:solidFill>
                <a:effectLst/>
                <a:latin typeface="Open Sans"/>
              </a:rPr>
              <a:t>троянда</a:t>
            </a:r>
            <a:r>
              <a:rPr lang="ru-RU" sz="3200" b="0" i="1" dirty="0">
                <a:solidFill>
                  <a:srgbClr val="4E4E3F"/>
                </a:solidFill>
                <a:effectLst/>
                <a:latin typeface="Open Sans"/>
              </a:rPr>
              <a:t>, </a:t>
            </a:r>
            <a:r>
              <a:rPr lang="ru-RU" sz="3200" b="0" i="1" dirty="0" err="1">
                <a:solidFill>
                  <a:srgbClr val="4E4E3F"/>
                </a:solidFill>
                <a:effectLst/>
                <a:latin typeface="Open Sans"/>
              </a:rPr>
              <a:t>огірок</a:t>
            </a:r>
            <a:r>
              <a:rPr lang="ru-RU" sz="3200" b="0" i="1" dirty="0">
                <a:solidFill>
                  <a:srgbClr val="4E4E3F"/>
                </a:solidFill>
                <a:effectLst/>
                <a:latin typeface="Open Sans"/>
              </a:rPr>
              <a:t>);</a:t>
            </a:r>
            <a:endParaRPr lang="ru-RU" sz="3200" b="0" i="0" dirty="0">
              <a:solidFill>
                <a:srgbClr val="4E4E3F"/>
              </a:solidFill>
              <a:effectLst/>
              <a:latin typeface="Open Sans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3200" b="0" i="0" dirty="0" err="1">
                <a:solidFill>
                  <a:srgbClr val="4E4E3F"/>
                </a:solidFill>
                <a:effectLst/>
                <a:latin typeface="Open Sans"/>
              </a:rPr>
              <a:t>назва</a:t>
            </a:r>
            <a:r>
              <a:rPr lang="ru-RU" sz="3200" b="0" i="0" dirty="0">
                <a:solidFill>
                  <a:srgbClr val="4E4E3F"/>
                </a:solidFill>
                <a:effectLst/>
                <a:latin typeface="Open Sans"/>
              </a:rPr>
              <a:t> </a:t>
            </a:r>
            <a:r>
              <a:rPr lang="ru-RU" sz="3200" b="1" i="1" dirty="0" err="1">
                <a:solidFill>
                  <a:schemeClr val="accent1"/>
                </a:solidFill>
                <a:effectLst/>
                <a:latin typeface="Open Sans"/>
              </a:rPr>
              <a:t>природних</a:t>
            </a:r>
            <a:r>
              <a:rPr lang="ru-RU" sz="3200" b="1" i="1" dirty="0">
                <a:solidFill>
                  <a:schemeClr val="accent1"/>
                </a:solidFill>
                <a:effectLst/>
                <a:latin typeface="Open Sans"/>
              </a:rPr>
              <a:t> </a:t>
            </a:r>
            <a:r>
              <a:rPr lang="ru-RU" sz="3200" b="1" i="1" dirty="0" err="1">
                <a:solidFill>
                  <a:schemeClr val="accent1"/>
                </a:solidFill>
                <a:effectLst/>
                <a:latin typeface="Open Sans"/>
              </a:rPr>
              <a:t>явищ</a:t>
            </a:r>
            <a:r>
              <a:rPr lang="ru-RU" sz="3200" b="0" i="1" dirty="0">
                <a:solidFill>
                  <a:schemeClr val="accent1"/>
                </a:solidFill>
                <a:effectLst/>
                <a:latin typeface="Open Sans"/>
              </a:rPr>
              <a:t>  </a:t>
            </a:r>
            <a:r>
              <a:rPr lang="ru-RU" sz="3200" b="0" i="1" dirty="0">
                <a:solidFill>
                  <a:srgbClr val="4E4E3F"/>
                </a:solidFill>
                <a:effectLst/>
                <a:latin typeface="Open Sans"/>
              </a:rPr>
              <a:t>(</a:t>
            </a:r>
            <a:r>
              <a:rPr lang="ru-RU" sz="3200" b="0" i="1" dirty="0" err="1">
                <a:solidFill>
                  <a:srgbClr val="4E4E3F"/>
                </a:solidFill>
                <a:effectLst/>
                <a:latin typeface="Open Sans"/>
              </a:rPr>
              <a:t>дощ</a:t>
            </a:r>
            <a:r>
              <a:rPr lang="ru-RU" sz="3200" b="0" i="1" dirty="0">
                <a:solidFill>
                  <a:srgbClr val="4E4E3F"/>
                </a:solidFill>
                <a:effectLst/>
                <a:latin typeface="Open Sans"/>
              </a:rPr>
              <a:t>, гроза, туман);</a:t>
            </a:r>
            <a:endParaRPr lang="ru-RU" sz="3200" b="0" i="0" dirty="0">
              <a:solidFill>
                <a:srgbClr val="4E4E3F"/>
              </a:solidFill>
              <a:effectLst/>
              <a:latin typeface="Open Sans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3200" b="0" i="0" dirty="0" err="1">
                <a:solidFill>
                  <a:srgbClr val="4E4E3F"/>
                </a:solidFill>
                <a:effectLst/>
                <a:latin typeface="Open Sans"/>
              </a:rPr>
              <a:t>назва</a:t>
            </a:r>
            <a:r>
              <a:rPr lang="ru-RU" sz="3200" b="0" i="0" dirty="0">
                <a:solidFill>
                  <a:srgbClr val="4E4E3F"/>
                </a:solidFill>
                <a:effectLst/>
                <a:latin typeface="Open Sans"/>
              </a:rPr>
              <a:t> </a:t>
            </a:r>
            <a:r>
              <a:rPr lang="ru-RU" sz="3200" b="1" i="1" dirty="0" err="1">
                <a:solidFill>
                  <a:schemeClr val="accent1"/>
                </a:solidFill>
                <a:effectLst/>
                <a:latin typeface="Open Sans"/>
              </a:rPr>
              <a:t>об'єктів</a:t>
            </a:r>
            <a:r>
              <a:rPr lang="ru-RU" sz="3200" b="1" i="1" dirty="0">
                <a:solidFill>
                  <a:schemeClr val="accent1"/>
                </a:solidFill>
                <a:effectLst/>
                <a:latin typeface="Open Sans"/>
              </a:rPr>
              <a:t> </a:t>
            </a:r>
            <a:r>
              <a:rPr lang="ru-RU" sz="3200" b="1" i="1" dirty="0" err="1">
                <a:solidFill>
                  <a:schemeClr val="accent1"/>
                </a:solidFill>
                <a:effectLst/>
                <a:latin typeface="Open Sans"/>
              </a:rPr>
              <a:t>неживої</a:t>
            </a:r>
            <a:r>
              <a:rPr lang="ru-RU" sz="3200" b="1" i="1" dirty="0">
                <a:solidFill>
                  <a:schemeClr val="accent1"/>
                </a:solidFill>
                <a:effectLst/>
                <a:latin typeface="Open Sans"/>
              </a:rPr>
              <a:t> </a:t>
            </a:r>
            <a:r>
              <a:rPr lang="ru-RU" sz="3200" b="1" i="1" dirty="0" err="1">
                <a:solidFill>
                  <a:schemeClr val="accent1"/>
                </a:solidFill>
                <a:effectLst/>
                <a:latin typeface="Open Sans"/>
              </a:rPr>
              <a:t>природи</a:t>
            </a:r>
            <a:r>
              <a:rPr lang="ru-RU" sz="3200" b="1" i="1" dirty="0">
                <a:solidFill>
                  <a:schemeClr val="accent1"/>
                </a:solidFill>
                <a:effectLst/>
                <a:latin typeface="Open Sans"/>
              </a:rPr>
              <a:t> </a:t>
            </a:r>
            <a:r>
              <a:rPr lang="ru-RU" sz="3200" b="0" i="1" dirty="0">
                <a:solidFill>
                  <a:schemeClr val="accent1"/>
                </a:solidFill>
                <a:effectLst/>
                <a:latin typeface="Open Sans"/>
              </a:rPr>
              <a:t> </a:t>
            </a:r>
            <a:r>
              <a:rPr lang="ru-RU" sz="3200" b="0" i="1" dirty="0">
                <a:solidFill>
                  <a:srgbClr val="4E4E3F"/>
                </a:solidFill>
                <a:effectLst/>
                <a:latin typeface="Open Sans"/>
              </a:rPr>
              <a:t>(</a:t>
            </a:r>
            <a:r>
              <a:rPr lang="ru-RU" sz="3200" b="0" i="1" dirty="0" err="1">
                <a:solidFill>
                  <a:srgbClr val="4E4E3F"/>
                </a:solidFill>
                <a:effectLst/>
                <a:latin typeface="Open Sans"/>
              </a:rPr>
              <a:t>камінь</a:t>
            </a:r>
            <a:r>
              <a:rPr lang="ru-RU" sz="3200" b="0" i="1" dirty="0">
                <a:solidFill>
                  <a:srgbClr val="4E4E3F"/>
                </a:solidFill>
                <a:effectLst/>
                <a:latin typeface="Open Sans"/>
              </a:rPr>
              <a:t>, море, небо);</a:t>
            </a:r>
            <a:endParaRPr lang="ru-RU" sz="3200" b="0" i="0" dirty="0">
              <a:solidFill>
                <a:srgbClr val="4E4E3F"/>
              </a:solidFill>
              <a:effectLst/>
              <a:latin typeface="Open Sans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3200" b="0" i="0" dirty="0" err="1">
                <a:solidFill>
                  <a:srgbClr val="4E4E3F"/>
                </a:solidFill>
                <a:effectLst/>
                <a:latin typeface="Open Sans"/>
              </a:rPr>
              <a:t>назва</a:t>
            </a:r>
            <a:r>
              <a:rPr lang="ru-RU" sz="3200" b="0" i="0" dirty="0">
                <a:solidFill>
                  <a:srgbClr val="4E4E3F"/>
                </a:solidFill>
                <a:effectLst/>
                <a:latin typeface="Open Sans"/>
              </a:rPr>
              <a:t> </a:t>
            </a:r>
            <a:r>
              <a:rPr lang="ru-RU" sz="3200" b="1" i="1" dirty="0" err="1">
                <a:solidFill>
                  <a:schemeClr val="accent1"/>
                </a:solidFill>
                <a:effectLst/>
                <a:latin typeface="Open Sans"/>
              </a:rPr>
              <a:t>предметів</a:t>
            </a:r>
            <a:r>
              <a:rPr lang="ru-RU" sz="3200" b="1" i="1" dirty="0">
                <a:solidFill>
                  <a:schemeClr val="accent1"/>
                </a:solidFill>
                <a:effectLst/>
                <a:latin typeface="Open Sans"/>
              </a:rPr>
              <a:t>, </a:t>
            </a:r>
            <a:r>
              <a:rPr lang="ru-RU" sz="3200" b="1" i="1" dirty="0" err="1">
                <a:solidFill>
                  <a:schemeClr val="accent1"/>
                </a:solidFill>
                <a:effectLst/>
                <a:latin typeface="Open Sans"/>
              </a:rPr>
              <a:t>створених</a:t>
            </a:r>
            <a:r>
              <a:rPr lang="ru-RU" sz="3200" b="1" i="1" dirty="0">
                <a:solidFill>
                  <a:schemeClr val="accent1"/>
                </a:solidFill>
                <a:effectLst/>
                <a:latin typeface="Open Sans"/>
              </a:rPr>
              <a:t> </a:t>
            </a:r>
            <a:r>
              <a:rPr lang="ru-RU" sz="3200" b="1" i="1" dirty="0" err="1">
                <a:solidFill>
                  <a:schemeClr val="accent1"/>
                </a:solidFill>
                <a:effectLst/>
                <a:latin typeface="Open Sans"/>
              </a:rPr>
              <a:t>людиною</a:t>
            </a:r>
            <a:r>
              <a:rPr lang="ru-RU" sz="3200" b="1" i="1" dirty="0">
                <a:solidFill>
                  <a:schemeClr val="accent1"/>
                </a:solidFill>
                <a:effectLst/>
                <a:latin typeface="Open Sans"/>
              </a:rPr>
              <a:t> </a:t>
            </a:r>
            <a:r>
              <a:rPr lang="ru-RU" sz="3200" b="0" i="1" dirty="0">
                <a:solidFill>
                  <a:schemeClr val="accent1"/>
                </a:solidFill>
                <a:effectLst/>
                <a:latin typeface="Open Sans"/>
              </a:rPr>
              <a:t>  </a:t>
            </a:r>
            <a:r>
              <a:rPr lang="ru-RU" sz="3200" b="0" i="1" dirty="0">
                <a:solidFill>
                  <a:srgbClr val="4E4E3F"/>
                </a:solidFill>
                <a:effectLst/>
                <a:latin typeface="Open Sans"/>
              </a:rPr>
              <a:t>(диван, </a:t>
            </a:r>
            <a:r>
              <a:rPr lang="ru-RU" sz="3200" b="0" i="1" dirty="0" err="1">
                <a:solidFill>
                  <a:srgbClr val="4E4E3F"/>
                </a:solidFill>
                <a:effectLst/>
                <a:latin typeface="Open Sans"/>
              </a:rPr>
              <a:t>будинок</a:t>
            </a:r>
            <a:r>
              <a:rPr lang="ru-RU" sz="3200" b="0" i="1" dirty="0">
                <a:solidFill>
                  <a:srgbClr val="4E4E3F"/>
                </a:solidFill>
                <a:effectLst/>
                <a:latin typeface="Open Sans"/>
              </a:rPr>
              <a:t>, </a:t>
            </a:r>
            <a:r>
              <a:rPr lang="ru-RU" sz="3200" b="0" i="1" dirty="0" err="1">
                <a:solidFill>
                  <a:srgbClr val="4E4E3F"/>
                </a:solidFill>
                <a:effectLst/>
                <a:latin typeface="Open Sans"/>
              </a:rPr>
              <a:t>сукня</a:t>
            </a:r>
            <a:r>
              <a:rPr lang="ru-RU" sz="3200" b="0" i="1" dirty="0">
                <a:solidFill>
                  <a:srgbClr val="4E4E3F"/>
                </a:solidFill>
                <a:effectLst/>
                <a:latin typeface="Open Sans"/>
              </a:rPr>
              <a:t>);</a:t>
            </a:r>
            <a:endParaRPr lang="ru-RU" sz="3200" b="0" i="0" dirty="0">
              <a:solidFill>
                <a:srgbClr val="4E4E3F"/>
              </a:solidFill>
              <a:effectLst/>
              <a:latin typeface="Open Sans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3200" b="0" i="0" dirty="0" err="1">
                <a:solidFill>
                  <a:srgbClr val="4E4E3F"/>
                </a:solidFill>
                <a:effectLst/>
                <a:latin typeface="Open Sans"/>
              </a:rPr>
              <a:t>назва</a:t>
            </a:r>
            <a:r>
              <a:rPr lang="ru-RU" sz="3200" b="0" i="0" dirty="0">
                <a:solidFill>
                  <a:srgbClr val="4E4E3F"/>
                </a:solidFill>
                <a:effectLst/>
                <a:latin typeface="Open Sans"/>
              </a:rPr>
              <a:t> </a:t>
            </a:r>
            <a:r>
              <a:rPr lang="ru-RU" sz="3200" b="1" i="1" dirty="0" err="1">
                <a:solidFill>
                  <a:schemeClr val="accent1"/>
                </a:solidFill>
                <a:effectLst/>
                <a:latin typeface="Open Sans"/>
              </a:rPr>
              <a:t>опредмечених</a:t>
            </a:r>
            <a:r>
              <a:rPr lang="ru-RU" sz="3200" b="1" i="1" dirty="0">
                <a:solidFill>
                  <a:schemeClr val="accent1"/>
                </a:solidFill>
                <a:effectLst/>
                <a:latin typeface="Open Sans"/>
              </a:rPr>
              <a:t> </a:t>
            </a:r>
            <a:r>
              <a:rPr lang="ru-RU" sz="3200" b="1" i="1" dirty="0" err="1">
                <a:solidFill>
                  <a:schemeClr val="accent1"/>
                </a:solidFill>
                <a:effectLst/>
                <a:latin typeface="Open Sans"/>
              </a:rPr>
              <a:t>ознак</a:t>
            </a:r>
            <a:r>
              <a:rPr lang="ru-RU" sz="3200" b="1" i="1" dirty="0">
                <a:solidFill>
                  <a:schemeClr val="accent1"/>
                </a:solidFill>
                <a:effectLst/>
                <a:latin typeface="Open Sans"/>
              </a:rPr>
              <a:t> </a:t>
            </a:r>
            <a:r>
              <a:rPr lang="ru-RU" sz="3200" b="1" i="1" dirty="0" err="1">
                <a:solidFill>
                  <a:schemeClr val="accent1"/>
                </a:solidFill>
                <a:effectLst/>
                <a:latin typeface="Open Sans"/>
              </a:rPr>
              <a:t>чи</a:t>
            </a:r>
            <a:r>
              <a:rPr lang="ru-RU" sz="3200" b="1" i="1" dirty="0">
                <a:solidFill>
                  <a:schemeClr val="accent1"/>
                </a:solidFill>
                <a:effectLst/>
                <a:latin typeface="Open Sans"/>
              </a:rPr>
              <a:t> </a:t>
            </a:r>
            <a:r>
              <a:rPr lang="ru-RU" sz="3200" b="1" i="1" dirty="0" err="1">
                <a:solidFill>
                  <a:schemeClr val="accent1"/>
                </a:solidFill>
                <a:effectLst/>
                <a:latin typeface="Open Sans"/>
              </a:rPr>
              <a:t>дій</a:t>
            </a:r>
            <a:r>
              <a:rPr lang="ru-RU" sz="3200" b="1" i="1" dirty="0">
                <a:solidFill>
                  <a:schemeClr val="accent1"/>
                </a:solidFill>
                <a:effectLst/>
                <a:latin typeface="Open Sans"/>
              </a:rPr>
              <a:t> </a:t>
            </a:r>
            <a:r>
              <a:rPr lang="ru-RU" sz="3200" b="0" i="1" dirty="0">
                <a:solidFill>
                  <a:schemeClr val="accent1"/>
                </a:solidFill>
                <a:effectLst/>
                <a:latin typeface="Open Sans"/>
              </a:rPr>
              <a:t> </a:t>
            </a:r>
            <a:r>
              <a:rPr lang="ru-RU" sz="3200" b="0" i="1" dirty="0">
                <a:solidFill>
                  <a:srgbClr val="4E4E3F"/>
                </a:solidFill>
                <a:effectLst/>
                <a:latin typeface="Open Sans"/>
              </a:rPr>
              <a:t>(чистота, </a:t>
            </a:r>
            <a:r>
              <a:rPr lang="ru-RU" sz="3200" b="0" i="1" dirty="0" err="1">
                <a:solidFill>
                  <a:srgbClr val="4E4E3F"/>
                </a:solidFill>
                <a:effectLst/>
                <a:latin typeface="Open Sans"/>
              </a:rPr>
              <a:t>радість</a:t>
            </a:r>
            <a:r>
              <a:rPr lang="ru-RU" sz="3200" b="0" i="1" dirty="0">
                <a:solidFill>
                  <a:srgbClr val="4E4E3F"/>
                </a:solidFill>
                <a:effectLst/>
                <a:latin typeface="Open Sans"/>
              </a:rPr>
              <a:t>, </a:t>
            </a:r>
            <a:r>
              <a:rPr lang="ru-RU" sz="3200" b="0" i="1" dirty="0" err="1">
                <a:solidFill>
                  <a:srgbClr val="4E4E3F"/>
                </a:solidFill>
                <a:effectLst/>
                <a:latin typeface="Open Sans"/>
              </a:rPr>
              <a:t>читання</a:t>
            </a:r>
            <a:r>
              <a:rPr lang="ru-RU" sz="3200" b="0" i="1" dirty="0">
                <a:solidFill>
                  <a:srgbClr val="4E4E3F"/>
                </a:solidFill>
                <a:effectLst/>
                <a:latin typeface="Open Sans"/>
              </a:rPr>
              <a:t>).</a:t>
            </a:r>
            <a:r>
              <a:rPr lang="ru-RU" sz="3200" b="0" i="0" dirty="0">
                <a:solidFill>
                  <a:srgbClr val="4E4E3F"/>
                </a:solidFill>
                <a:effectLst/>
                <a:latin typeface="Open Sans"/>
              </a:rPr>
              <a:t> </a:t>
            </a:r>
          </a:p>
          <a:p>
            <a:pPr algn="l"/>
            <a:endParaRPr lang="ru-RU" sz="3200" b="0" i="0" dirty="0">
              <a:solidFill>
                <a:srgbClr val="4E4E3F"/>
              </a:solidFill>
              <a:effectLst/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732532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87623BE-634E-C1C2-C8A7-5529299D93E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65D006C-F68E-DB3F-B72F-853E60867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1" cy="6857999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555D50E0-ADED-179B-2A94-3789CD586AEA}"/>
              </a:ext>
            </a:extLst>
          </p:cNvPr>
          <p:cNvSpPr/>
          <p:nvPr/>
        </p:nvSpPr>
        <p:spPr>
          <a:xfrm>
            <a:off x="1455773" y="335150"/>
            <a:ext cx="9972674" cy="132236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i="0" dirty="0" err="1">
                <a:solidFill>
                  <a:srgbClr val="4E4E3F"/>
                </a:solidFill>
                <a:effectLst/>
                <a:latin typeface="Comic Sans MS" panose="030F0702030302020204" pitchFamily="66" charset="0"/>
              </a:rPr>
              <a:t>Випиши</a:t>
            </a:r>
            <a:r>
              <a:rPr lang="ru-RU" sz="2800" b="1" i="0" dirty="0">
                <a:solidFill>
                  <a:srgbClr val="4E4E3F"/>
                </a:solidFill>
                <a:effectLst/>
                <a:latin typeface="Comic Sans MS" panose="030F0702030302020204" pitchFamily="66" charset="0"/>
              </a:rPr>
              <a:t> з тексту </a:t>
            </a:r>
            <a:r>
              <a:rPr lang="ru-RU" sz="2800" b="1" i="0" dirty="0" err="1">
                <a:solidFill>
                  <a:srgbClr val="4E4E3F"/>
                </a:solidFill>
                <a:effectLst/>
                <a:latin typeface="Comic Sans MS" panose="030F0702030302020204" pitchFamily="66" charset="0"/>
              </a:rPr>
              <a:t>іменники</a:t>
            </a:r>
            <a:r>
              <a:rPr lang="ru-RU" sz="2800" b="1" i="0" dirty="0">
                <a:solidFill>
                  <a:srgbClr val="4E4E3F"/>
                </a:solidFill>
                <a:effectLst/>
                <a:latin typeface="Comic Sans MS" panose="030F0702030302020204" pitchFamily="66" charset="0"/>
              </a:rPr>
              <a:t> у </a:t>
            </a:r>
            <a:r>
              <a:rPr lang="ru-RU" sz="2800" b="1" i="0" dirty="0" err="1">
                <a:solidFill>
                  <a:srgbClr val="4E4E3F"/>
                </a:solidFill>
                <a:effectLst/>
                <a:latin typeface="Comic Sans MS" panose="030F0702030302020204" pitchFamily="66" charset="0"/>
              </a:rPr>
              <a:t>дві</a:t>
            </a:r>
            <a:r>
              <a:rPr lang="ru-RU" sz="2800" b="1" i="0" dirty="0">
                <a:solidFill>
                  <a:srgbClr val="4E4E3F"/>
                </a:solidFill>
                <a:effectLst/>
                <a:latin typeface="Comic Sans MS" panose="030F0702030302020204" pitchFamily="66" charset="0"/>
              </a:rPr>
              <a:t> колонки:</a:t>
            </a:r>
          </a:p>
          <a:p>
            <a:pPr algn="ctr"/>
            <a:r>
              <a:rPr lang="ru-RU" sz="3200" b="1" i="0" dirty="0">
                <a:solidFill>
                  <a:srgbClr val="4E4E3F"/>
                </a:solidFill>
                <a:effectLst/>
                <a:latin typeface="Comic Sans MS" panose="030F0702030302020204" pitchFamily="66" charset="0"/>
              </a:rPr>
              <a:t> НАЗВИ ІСТОТ                НАЗВИ НЕІСТОТ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B2E6BC4-9B63-5EDA-91AD-EA31FF5DF1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171" y="1935350"/>
            <a:ext cx="10775878" cy="4587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E5C3593-2731-019A-7302-91209697F9CB}"/>
              </a:ext>
            </a:extLst>
          </p:cNvPr>
          <p:cNvSpPr txBox="1"/>
          <p:nvPr/>
        </p:nvSpPr>
        <p:spPr>
          <a:xfrm>
            <a:off x="1524000" y="2041416"/>
            <a:ext cx="990444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3600" b="1" i="0" dirty="0" err="1">
                <a:solidFill>
                  <a:srgbClr val="5B667F"/>
                </a:solidFill>
                <a:effectLst/>
                <a:latin typeface="Comic Sans MS" panose="030F0702030302020204" pitchFamily="66" charset="0"/>
              </a:rPr>
              <a:t>Тріщав</a:t>
            </a:r>
            <a:r>
              <a:rPr lang="ru-RU" sz="3600" b="1" i="0" dirty="0">
                <a:solidFill>
                  <a:srgbClr val="5B667F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ru-RU" sz="3600" b="1" i="0" dirty="0" err="1">
                <a:solidFill>
                  <a:srgbClr val="5B667F"/>
                </a:solidFill>
                <a:effectLst/>
                <a:latin typeface="Comic Sans MS" panose="030F0702030302020204" pitchFamily="66" charset="0"/>
              </a:rPr>
              <a:t>сильний</a:t>
            </a:r>
            <a:r>
              <a:rPr lang="ru-RU" sz="3600" b="1" i="0" dirty="0">
                <a:solidFill>
                  <a:srgbClr val="5B667F"/>
                </a:solidFill>
                <a:effectLst/>
                <a:latin typeface="Comic Sans MS" panose="030F0702030302020204" pitchFamily="66" charset="0"/>
              </a:rPr>
              <a:t> мороз. </a:t>
            </a:r>
            <a:r>
              <a:rPr lang="ru-RU" sz="3600" b="1" i="0" dirty="0" err="1">
                <a:solidFill>
                  <a:srgbClr val="5B667F"/>
                </a:solidFill>
                <a:effectLst/>
                <a:latin typeface="Comic Sans MS" panose="030F0702030302020204" pitchFamily="66" charset="0"/>
              </a:rPr>
              <a:t>Івась</a:t>
            </a:r>
            <a:r>
              <a:rPr lang="ru-RU" sz="3600" b="1" i="0" dirty="0">
                <a:solidFill>
                  <a:srgbClr val="5B667F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ru-RU" sz="3600" b="1" i="0" dirty="0" err="1">
                <a:solidFill>
                  <a:srgbClr val="5B667F"/>
                </a:solidFill>
                <a:effectLst/>
                <a:latin typeface="Comic Sans MS" panose="030F0702030302020204" pitchFamily="66" charset="0"/>
              </a:rPr>
              <a:t>повісив</a:t>
            </a:r>
            <a:r>
              <a:rPr lang="ru-RU" sz="3600" b="1" i="0" dirty="0">
                <a:solidFill>
                  <a:srgbClr val="5B667F"/>
                </a:solidFill>
                <a:effectLst/>
                <a:latin typeface="Comic Sans MS" panose="030F0702030302020204" pitchFamily="66" charset="0"/>
              </a:rPr>
              <a:t> на </a:t>
            </a:r>
            <a:r>
              <a:rPr lang="ru-RU" sz="3600" b="1" i="0" dirty="0" err="1">
                <a:solidFill>
                  <a:srgbClr val="5B667F"/>
                </a:solidFill>
                <a:effectLst/>
                <a:latin typeface="Comic Sans MS" panose="030F0702030302020204" pitchFamily="66" charset="0"/>
              </a:rPr>
              <a:t>березі</a:t>
            </a:r>
            <a:r>
              <a:rPr lang="ru-RU" sz="3600" b="1" i="0" dirty="0">
                <a:solidFill>
                  <a:srgbClr val="5B667F"/>
                </a:solidFill>
                <a:effectLst/>
                <a:latin typeface="Comic Sans MS" panose="030F0702030302020204" pitchFamily="66" charset="0"/>
              </a:rPr>
              <a:t> сало. І зразу </a:t>
            </a:r>
            <a:r>
              <a:rPr lang="ru-RU" sz="3600" b="1" i="0" dirty="0" err="1">
                <a:solidFill>
                  <a:srgbClr val="5B667F"/>
                </a:solidFill>
                <a:effectLst/>
                <a:latin typeface="Comic Sans MS" panose="030F0702030302020204" pitchFamily="66" charset="0"/>
              </a:rPr>
              <a:t>прилетіли</a:t>
            </a:r>
            <a:r>
              <a:rPr lang="ru-RU" sz="3600" b="1" i="0" dirty="0">
                <a:solidFill>
                  <a:srgbClr val="5B667F"/>
                </a:solidFill>
                <a:effectLst/>
                <a:latin typeface="Comic Sans MS" panose="030F0702030302020204" pitchFamily="66" charset="0"/>
              </a:rPr>
              <a:t> синички, </a:t>
            </a:r>
            <a:r>
              <a:rPr lang="ru-RU" sz="3600" b="1" i="0" dirty="0" err="1">
                <a:solidFill>
                  <a:srgbClr val="5B667F"/>
                </a:solidFill>
                <a:effectLst/>
                <a:latin typeface="Comic Sans MS" panose="030F0702030302020204" pitchFamily="66" charset="0"/>
              </a:rPr>
              <a:t>горбці</a:t>
            </a:r>
            <a:r>
              <a:rPr lang="ru-RU" sz="3600" b="1" i="0" dirty="0">
                <a:solidFill>
                  <a:srgbClr val="5B667F"/>
                </a:solidFill>
                <a:effectLst/>
                <a:latin typeface="Comic Sans MS" panose="030F0702030302020204" pitchFamily="66" charset="0"/>
              </a:rPr>
              <a:t>, </a:t>
            </a:r>
            <a:r>
              <a:rPr lang="ru-RU" sz="3600" b="1" i="0" dirty="0" err="1">
                <a:solidFill>
                  <a:srgbClr val="5B667F"/>
                </a:solidFill>
                <a:effectLst/>
                <a:latin typeface="Comic Sans MS" panose="030F0702030302020204" pitchFamily="66" charset="0"/>
              </a:rPr>
              <a:t>снігурі</a:t>
            </a:r>
            <a:r>
              <a:rPr lang="ru-RU" sz="3600" b="1" i="0" dirty="0">
                <a:solidFill>
                  <a:srgbClr val="5B667F"/>
                </a:solidFill>
                <a:effectLst/>
                <a:latin typeface="Comic Sans MS" panose="030F0702030302020204" pitchFamily="66" charset="0"/>
              </a:rPr>
              <a:t>. Але </a:t>
            </a:r>
            <a:r>
              <a:rPr lang="ru-RU" sz="3600" b="1" i="0" dirty="0" err="1">
                <a:solidFill>
                  <a:srgbClr val="5B667F"/>
                </a:solidFill>
                <a:effectLst/>
                <a:latin typeface="Comic Sans MS" panose="030F0702030302020204" pitchFamily="66" charset="0"/>
              </a:rPr>
              <a:t>червоногруді</a:t>
            </a:r>
            <a:r>
              <a:rPr lang="ru-RU" sz="3600" b="1" i="0" dirty="0">
                <a:solidFill>
                  <a:srgbClr val="5B667F"/>
                </a:solidFill>
                <a:effectLst/>
                <a:latin typeface="Comic Sans MS" panose="030F0702030302020204" pitchFamily="66" charset="0"/>
              </a:rPr>
              <a:t> пташки </a:t>
            </a:r>
            <a:r>
              <a:rPr lang="ru-RU" sz="3600" b="1" i="0" dirty="0" err="1">
                <a:solidFill>
                  <a:srgbClr val="5B667F"/>
                </a:solidFill>
                <a:effectLst/>
                <a:latin typeface="Comic Sans MS" panose="030F0702030302020204" pitchFamily="66" charset="0"/>
              </a:rPr>
              <a:t>полетіли</a:t>
            </a:r>
            <a:r>
              <a:rPr lang="ru-RU" sz="3600" b="1" i="0" dirty="0">
                <a:solidFill>
                  <a:srgbClr val="5B667F"/>
                </a:solidFill>
                <a:effectLst/>
                <a:latin typeface="Comic Sans MS" panose="030F0702030302020204" pitchFamily="66" charset="0"/>
              </a:rPr>
              <a:t> геть. Вони </a:t>
            </a:r>
            <a:r>
              <a:rPr lang="ru-RU" sz="3600" b="1" i="0" dirty="0" err="1">
                <a:solidFill>
                  <a:srgbClr val="5B667F"/>
                </a:solidFill>
                <a:effectLst/>
                <a:latin typeface="Comic Sans MS" panose="030F0702030302020204" pitchFamily="66" charset="0"/>
              </a:rPr>
              <a:t>їдять</a:t>
            </a:r>
            <a:r>
              <a:rPr lang="ru-RU" sz="3600" b="1" i="0" dirty="0">
                <a:solidFill>
                  <a:srgbClr val="5B667F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ru-RU" sz="3600" b="1" i="0" dirty="0" err="1">
                <a:solidFill>
                  <a:srgbClr val="5B667F"/>
                </a:solidFill>
                <a:effectLst/>
                <a:latin typeface="Comic Sans MS" panose="030F0702030302020204" pitchFamily="66" charset="0"/>
              </a:rPr>
              <a:t>тільки</a:t>
            </a:r>
            <a:r>
              <a:rPr lang="ru-RU" sz="3600" b="1" i="0" dirty="0">
                <a:solidFill>
                  <a:srgbClr val="5B667F"/>
                </a:solidFill>
                <a:effectLst/>
                <a:latin typeface="Comic Sans MS" panose="030F0702030302020204" pitchFamily="66" charset="0"/>
              </a:rPr>
              <a:t> зерно й </a:t>
            </a:r>
            <a:r>
              <a:rPr lang="ru-RU" sz="3600" b="1" i="0" dirty="0" err="1">
                <a:solidFill>
                  <a:srgbClr val="5B667F"/>
                </a:solidFill>
                <a:effectLst/>
                <a:latin typeface="Comic Sans MS" panose="030F0702030302020204" pitchFamily="66" charset="0"/>
              </a:rPr>
              <a:t>насіння</a:t>
            </a:r>
            <a:r>
              <a:rPr lang="ru-RU" sz="2400" b="1" i="0" dirty="0">
                <a:solidFill>
                  <a:srgbClr val="5B667F"/>
                </a:solidFill>
                <a:effectLst/>
                <a:latin typeface="Merriweather"/>
              </a:rPr>
              <a:t>.</a:t>
            </a:r>
            <a:endParaRPr lang="ru-RU" sz="24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285C06A-E2F0-F6F4-A494-0E4369BF83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2636" y="4533533"/>
            <a:ext cx="3031075" cy="1930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3185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87623BE-634E-C1C2-C8A7-5529299D93E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65D006C-F68E-DB3F-B72F-853E60867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1" cy="6857999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555D50E0-ADED-179B-2A94-3789CD586AEA}"/>
              </a:ext>
            </a:extLst>
          </p:cNvPr>
          <p:cNvSpPr/>
          <p:nvPr/>
        </p:nvSpPr>
        <p:spPr>
          <a:xfrm>
            <a:off x="858127" y="196446"/>
            <a:ext cx="10072468" cy="56868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0" i="0" dirty="0" err="1">
                <a:solidFill>
                  <a:srgbClr val="5B667F"/>
                </a:solidFill>
                <a:effectLst/>
                <a:latin typeface="Open Sans"/>
              </a:rPr>
              <a:t>Утвори</a:t>
            </a:r>
            <a:r>
              <a:rPr lang="ru-RU" sz="3200" b="0" i="0" dirty="0">
                <a:solidFill>
                  <a:srgbClr val="5B667F"/>
                </a:solidFill>
                <a:effectLst/>
                <a:latin typeface="Open Sans"/>
              </a:rPr>
              <a:t> </a:t>
            </a:r>
            <a:r>
              <a:rPr lang="ru-RU" sz="3200" b="0" i="0" dirty="0" err="1">
                <a:solidFill>
                  <a:srgbClr val="5B667F"/>
                </a:solidFill>
                <a:effectLst/>
                <a:latin typeface="Open Sans"/>
              </a:rPr>
              <a:t>назви</a:t>
            </a:r>
            <a:r>
              <a:rPr lang="ru-RU" sz="3200" b="0" i="0" dirty="0">
                <a:solidFill>
                  <a:srgbClr val="5B667F"/>
                </a:solidFill>
                <a:effectLst/>
                <a:latin typeface="Open Sans"/>
              </a:rPr>
              <a:t> </a:t>
            </a:r>
            <a:r>
              <a:rPr lang="ru-RU" sz="3200" b="1" i="0" dirty="0" err="1">
                <a:solidFill>
                  <a:srgbClr val="5B667F"/>
                </a:solidFill>
                <a:effectLst/>
                <a:latin typeface="Open Sans"/>
              </a:rPr>
              <a:t>неістот</a:t>
            </a:r>
            <a:r>
              <a:rPr lang="ru-RU" sz="3200" b="0" i="0" dirty="0">
                <a:solidFill>
                  <a:srgbClr val="5B667F"/>
                </a:solidFill>
                <a:effectLst/>
                <a:latin typeface="Open Sans"/>
              </a:rPr>
              <a:t> </a:t>
            </a:r>
            <a:r>
              <a:rPr lang="ru-RU" sz="3200" b="0" i="0" dirty="0" err="1">
                <a:solidFill>
                  <a:srgbClr val="5B667F"/>
                </a:solidFill>
                <a:effectLst/>
                <a:latin typeface="Open Sans"/>
              </a:rPr>
              <a:t>від</a:t>
            </a:r>
            <a:r>
              <a:rPr lang="ru-RU" sz="3200" b="0" i="0" dirty="0">
                <a:solidFill>
                  <a:srgbClr val="5B667F"/>
                </a:solidFill>
                <a:effectLst/>
                <a:latin typeface="Open Sans"/>
              </a:rPr>
              <a:t> </a:t>
            </a:r>
            <a:r>
              <a:rPr lang="ru-RU" sz="3200" b="0" i="0" dirty="0" err="1">
                <a:solidFill>
                  <a:srgbClr val="5B667F"/>
                </a:solidFill>
                <a:effectLst/>
                <a:latin typeface="Open Sans"/>
              </a:rPr>
              <a:t>поданих</a:t>
            </a:r>
            <a:r>
              <a:rPr lang="ru-RU" sz="3200" b="0" i="0" dirty="0">
                <a:solidFill>
                  <a:srgbClr val="5B667F"/>
                </a:solidFill>
                <a:effectLst/>
                <a:latin typeface="Open Sans"/>
              </a:rPr>
              <a:t> </a:t>
            </a:r>
            <a:r>
              <a:rPr lang="ru-RU" sz="3200" b="0" i="0" dirty="0" err="1">
                <a:solidFill>
                  <a:srgbClr val="5B667F"/>
                </a:solidFill>
                <a:effectLst/>
                <a:latin typeface="Open Sans"/>
              </a:rPr>
              <a:t>іменників</a:t>
            </a:r>
            <a:r>
              <a:rPr lang="ru-RU" sz="3200" b="0" i="0" dirty="0">
                <a:solidFill>
                  <a:srgbClr val="5B667F"/>
                </a:solidFill>
                <a:effectLst/>
                <a:latin typeface="Open Sans"/>
              </a:rPr>
              <a:t>:</a:t>
            </a:r>
          </a:p>
          <a:p>
            <a:pPr algn="ctr"/>
            <a:r>
              <a:rPr lang="ru-RU" sz="3200" b="0" i="0" dirty="0">
                <a:solidFill>
                  <a:srgbClr val="5B667F"/>
                </a:solidFill>
                <a:effectLst/>
                <a:latin typeface="Open Sans"/>
              </a:rPr>
              <a:t> </a:t>
            </a:r>
          </a:p>
          <a:p>
            <a:pPr algn="l"/>
            <a:r>
              <a:rPr lang="ru-RU" sz="4400" b="1" i="1" dirty="0" err="1">
                <a:solidFill>
                  <a:schemeClr val="accent1"/>
                </a:solidFill>
                <a:effectLst/>
                <a:latin typeface="Comic Sans MS" panose="030F0702030302020204" pitchFamily="66" charset="0"/>
              </a:rPr>
              <a:t>Пісняр</a:t>
            </a:r>
            <a:r>
              <a:rPr lang="ru-RU" sz="4400" b="1" i="1" dirty="0">
                <a:solidFill>
                  <a:schemeClr val="accent1"/>
                </a:solidFill>
                <a:effectLst/>
                <a:latin typeface="Comic Sans MS" panose="030F0702030302020204" pitchFamily="66" charset="0"/>
              </a:rPr>
              <a:t> - ______________ </a:t>
            </a:r>
          </a:p>
          <a:p>
            <a:pPr algn="l"/>
            <a:r>
              <a:rPr lang="ru-RU" sz="4400" b="1" i="1" dirty="0" err="1">
                <a:solidFill>
                  <a:schemeClr val="accent1"/>
                </a:solidFill>
                <a:effectLst/>
                <a:latin typeface="Comic Sans MS" panose="030F0702030302020204" pitchFamily="66" charset="0"/>
              </a:rPr>
              <a:t>Музикант</a:t>
            </a:r>
            <a:r>
              <a:rPr lang="ru-RU" sz="4400" b="1" i="1" dirty="0">
                <a:solidFill>
                  <a:schemeClr val="accent1"/>
                </a:solidFill>
                <a:effectLst/>
                <a:latin typeface="Comic Sans MS" panose="030F0702030302020204" pitchFamily="66" charset="0"/>
              </a:rPr>
              <a:t> - ____________</a:t>
            </a:r>
          </a:p>
          <a:p>
            <a:pPr algn="l"/>
            <a:r>
              <a:rPr lang="ru-RU" sz="4400" b="1" i="1" dirty="0">
                <a:solidFill>
                  <a:schemeClr val="accent1"/>
                </a:solidFill>
                <a:latin typeface="Comic Sans MS" panose="030F0702030302020204" pitchFamily="66" charset="0"/>
              </a:rPr>
              <a:t>Д</a:t>
            </a:r>
            <a:r>
              <a:rPr lang="ru-RU" sz="4400" b="1" i="1" dirty="0">
                <a:solidFill>
                  <a:schemeClr val="accent1"/>
                </a:solidFill>
                <a:effectLst/>
                <a:latin typeface="Comic Sans MS" panose="030F0702030302020204" pitchFamily="66" charset="0"/>
              </a:rPr>
              <a:t>руг - ________________</a:t>
            </a:r>
          </a:p>
          <a:p>
            <a:pPr algn="l"/>
            <a:r>
              <a:rPr lang="ru-RU" sz="4400" b="1" i="1" dirty="0" err="1">
                <a:solidFill>
                  <a:schemeClr val="accent1"/>
                </a:solidFill>
                <a:latin typeface="Comic Sans MS" panose="030F0702030302020204" pitchFamily="66" charset="0"/>
              </a:rPr>
              <a:t>П</a:t>
            </a:r>
            <a:r>
              <a:rPr lang="ru-RU" sz="4400" b="1" i="1" dirty="0" err="1">
                <a:solidFill>
                  <a:schemeClr val="accent1"/>
                </a:solidFill>
                <a:effectLst/>
                <a:latin typeface="Comic Sans MS" panose="030F0702030302020204" pitchFamily="66" charset="0"/>
              </a:rPr>
              <a:t>іаніст</a:t>
            </a:r>
            <a:r>
              <a:rPr lang="ru-RU" sz="4400" b="1" i="1" dirty="0">
                <a:solidFill>
                  <a:schemeClr val="accent1"/>
                </a:solidFill>
                <a:effectLst/>
                <a:latin typeface="Comic Sans MS" panose="030F0702030302020204" pitchFamily="66" charset="0"/>
              </a:rPr>
              <a:t>  -  _____________</a:t>
            </a:r>
          </a:p>
          <a:p>
            <a:pPr algn="l"/>
            <a:r>
              <a:rPr lang="ru-RU" sz="4400" b="1" i="1" dirty="0">
                <a:solidFill>
                  <a:schemeClr val="accent1"/>
                </a:solidFill>
                <a:latin typeface="Comic Sans MS" panose="030F0702030302020204" pitchFamily="66" charset="0"/>
              </a:rPr>
              <a:t>Б</a:t>
            </a:r>
            <a:r>
              <a:rPr lang="ru-RU" sz="4400" b="1" i="1" dirty="0">
                <a:solidFill>
                  <a:schemeClr val="accent1"/>
                </a:solidFill>
                <a:effectLst/>
                <a:latin typeface="Comic Sans MS" panose="030F0702030302020204" pitchFamily="66" charset="0"/>
              </a:rPr>
              <a:t>алерина - ____________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801D60C-4805-3B0C-22AC-CB5B81D588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282"/>
          <a:stretch/>
        </p:blipFill>
        <p:spPr>
          <a:xfrm>
            <a:off x="8861423" y="3575035"/>
            <a:ext cx="3141658" cy="30949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791938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87623BE-634E-C1C2-C8A7-5529299D93E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65D006C-F68E-DB3F-B72F-853E60867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1" cy="6857999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555D50E0-ADED-179B-2A94-3789CD586AEA}"/>
              </a:ext>
            </a:extLst>
          </p:cNvPr>
          <p:cNvSpPr/>
          <p:nvPr/>
        </p:nvSpPr>
        <p:spPr>
          <a:xfrm>
            <a:off x="1237954" y="923329"/>
            <a:ext cx="10072468" cy="55982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0" i="0" dirty="0" err="1">
                <a:solidFill>
                  <a:srgbClr val="4E4E3F"/>
                </a:solidFill>
                <a:effectLst/>
                <a:latin typeface="Open Sans"/>
              </a:rPr>
              <a:t>Іменники</a:t>
            </a:r>
            <a:r>
              <a:rPr lang="ru-RU" sz="3200" b="0" i="0" dirty="0">
                <a:solidFill>
                  <a:srgbClr val="4E4E3F"/>
                </a:solidFill>
                <a:effectLst/>
                <a:latin typeface="Open Sans"/>
              </a:rPr>
              <a:t> </a:t>
            </a:r>
            <a:r>
              <a:rPr lang="ru-RU" sz="3200" b="0" i="0" dirty="0" err="1">
                <a:solidFill>
                  <a:srgbClr val="4E4E3F"/>
                </a:solidFill>
                <a:effectLst/>
                <a:latin typeface="Open Sans"/>
              </a:rPr>
              <a:t>діляться</a:t>
            </a:r>
            <a:r>
              <a:rPr lang="ru-RU" sz="3200" b="0" i="0" dirty="0">
                <a:solidFill>
                  <a:srgbClr val="4E4E3F"/>
                </a:solidFill>
                <a:effectLst/>
                <a:latin typeface="Open Sans"/>
              </a:rPr>
              <a:t> на </a:t>
            </a:r>
            <a:r>
              <a:rPr lang="ru-RU" sz="3200" b="1" i="0" dirty="0" err="1">
                <a:solidFill>
                  <a:srgbClr val="76A900"/>
                </a:solidFill>
                <a:effectLst/>
                <a:latin typeface="Open Sans"/>
              </a:rPr>
              <a:t>загальні</a:t>
            </a:r>
            <a:r>
              <a:rPr lang="ru-RU" sz="3200" b="1" i="0" dirty="0">
                <a:solidFill>
                  <a:srgbClr val="76A900"/>
                </a:solidFill>
                <a:effectLst/>
                <a:latin typeface="Open Sans"/>
              </a:rPr>
              <a:t>  </a:t>
            </a:r>
            <a:r>
              <a:rPr lang="ru-RU" sz="3200" b="0" i="0" dirty="0">
                <a:solidFill>
                  <a:srgbClr val="4E4E3F"/>
                </a:solidFill>
                <a:effectLst/>
                <a:latin typeface="Open Sans"/>
              </a:rPr>
              <a:t>та </a:t>
            </a:r>
            <a:r>
              <a:rPr lang="ru-RU" sz="3200" b="1" i="0" dirty="0" err="1">
                <a:solidFill>
                  <a:srgbClr val="76A900"/>
                </a:solidFill>
                <a:effectLst/>
                <a:latin typeface="Open Sans"/>
              </a:rPr>
              <a:t>власні</a:t>
            </a:r>
            <a:r>
              <a:rPr lang="ru-RU" sz="3200" b="0" i="0" dirty="0">
                <a:solidFill>
                  <a:srgbClr val="4E4E3F"/>
                </a:solidFill>
                <a:effectLst/>
                <a:latin typeface="Open Sans"/>
              </a:rPr>
              <a:t>.</a:t>
            </a:r>
          </a:p>
          <a:p>
            <a:pPr algn="l"/>
            <a:endParaRPr lang="ru-RU" sz="3200" b="1" i="0" dirty="0">
              <a:solidFill>
                <a:srgbClr val="76A900"/>
              </a:solidFill>
              <a:effectLst/>
              <a:latin typeface="Open Sans"/>
            </a:endParaRPr>
          </a:p>
          <a:p>
            <a:pPr algn="l"/>
            <a:r>
              <a:rPr lang="ru-RU" sz="3200" b="1" i="0" dirty="0" err="1">
                <a:solidFill>
                  <a:srgbClr val="76A900"/>
                </a:solidFill>
                <a:effectLst/>
                <a:latin typeface="Open Sans"/>
              </a:rPr>
              <a:t>Загальні</a:t>
            </a:r>
            <a:r>
              <a:rPr lang="ru-RU" sz="3200" b="0" i="0" dirty="0">
                <a:solidFill>
                  <a:srgbClr val="4E4E3F"/>
                </a:solidFill>
                <a:effectLst/>
                <a:latin typeface="Open Sans"/>
              </a:rPr>
              <a:t> </a:t>
            </a:r>
            <a:r>
              <a:rPr lang="ru-RU" sz="3200" b="0" i="0" dirty="0" err="1">
                <a:solidFill>
                  <a:srgbClr val="4E4E3F"/>
                </a:solidFill>
                <a:effectLst/>
                <a:latin typeface="Open Sans"/>
              </a:rPr>
              <a:t>іменники</a:t>
            </a:r>
            <a:r>
              <a:rPr lang="ru-RU" sz="3200" b="0" i="0" dirty="0">
                <a:solidFill>
                  <a:srgbClr val="4E4E3F"/>
                </a:solidFill>
                <a:effectLst/>
                <a:latin typeface="Open Sans"/>
              </a:rPr>
              <a:t> </a:t>
            </a:r>
            <a:r>
              <a:rPr lang="ru-RU" sz="3200" b="0" i="0" dirty="0" err="1">
                <a:solidFill>
                  <a:srgbClr val="4E4E3F"/>
                </a:solidFill>
                <a:effectLst/>
                <a:latin typeface="Open Sans"/>
              </a:rPr>
              <a:t>означають</a:t>
            </a:r>
            <a:r>
              <a:rPr lang="ru-RU" sz="3200" b="0" i="0" dirty="0">
                <a:solidFill>
                  <a:srgbClr val="4E4E3F"/>
                </a:solidFill>
                <a:effectLst/>
                <a:latin typeface="Open Sans"/>
              </a:rPr>
              <a:t> </a:t>
            </a:r>
            <a:r>
              <a:rPr lang="ru-RU" sz="3200" b="0" i="0" dirty="0" err="1">
                <a:solidFill>
                  <a:srgbClr val="4E4E3F"/>
                </a:solidFill>
                <a:effectLst/>
                <a:latin typeface="Open Sans"/>
              </a:rPr>
              <a:t>спільну</a:t>
            </a:r>
            <a:r>
              <a:rPr lang="ru-RU" sz="3200" b="0" i="0" dirty="0">
                <a:solidFill>
                  <a:srgbClr val="4E4E3F"/>
                </a:solidFill>
                <a:effectLst/>
                <a:latin typeface="Open Sans"/>
              </a:rPr>
              <a:t> </a:t>
            </a:r>
            <a:r>
              <a:rPr lang="ru-RU" sz="3200" b="0" i="0" dirty="0" err="1">
                <a:solidFill>
                  <a:srgbClr val="4E4E3F"/>
                </a:solidFill>
                <a:effectLst/>
                <a:latin typeface="Open Sans"/>
              </a:rPr>
              <a:t>назву</a:t>
            </a:r>
            <a:r>
              <a:rPr lang="ru-RU" sz="3200" b="0" i="0" dirty="0">
                <a:solidFill>
                  <a:srgbClr val="4E4E3F"/>
                </a:solidFill>
                <a:effectLst/>
                <a:latin typeface="Open Sans"/>
              </a:rPr>
              <a:t> </a:t>
            </a:r>
            <a:r>
              <a:rPr lang="ru-RU" sz="3200" b="0" i="0" dirty="0" err="1">
                <a:solidFill>
                  <a:srgbClr val="4E4E3F"/>
                </a:solidFill>
                <a:effectLst/>
                <a:latin typeface="Open Sans"/>
              </a:rPr>
              <a:t>однотипних</a:t>
            </a:r>
            <a:r>
              <a:rPr lang="ru-RU" sz="3200" b="0" i="0" dirty="0">
                <a:solidFill>
                  <a:srgbClr val="4E4E3F"/>
                </a:solidFill>
                <a:effectLst/>
                <a:latin typeface="Open Sans"/>
              </a:rPr>
              <a:t> </a:t>
            </a:r>
            <a:r>
              <a:rPr lang="ru-RU" sz="3200" b="0" i="0" dirty="0" err="1">
                <a:solidFill>
                  <a:srgbClr val="4E4E3F"/>
                </a:solidFill>
                <a:effectLst/>
                <a:latin typeface="Open Sans"/>
              </a:rPr>
              <a:t>предметів</a:t>
            </a:r>
            <a:r>
              <a:rPr lang="ru-RU" sz="3200" b="0" i="0" dirty="0">
                <a:solidFill>
                  <a:srgbClr val="4E4E3F"/>
                </a:solidFill>
                <a:effectLst/>
                <a:latin typeface="Open Sans"/>
              </a:rPr>
              <a:t> </a:t>
            </a:r>
            <a:r>
              <a:rPr lang="ru-RU" sz="3200" b="0" i="0" dirty="0" err="1">
                <a:solidFill>
                  <a:srgbClr val="4E4E3F"/>
                </a:solidFill>
                <a:effectLst/>
                <a:latin typeface="Open Sans"/>
              </a:rPr>
              <a:t>або</a:t>
            </a:r>
            <a:r>
              <a:rPr lang="ru-RU" sz="3200" b="0" i="0" dirty="0">
                <a:solidFill>
                  <a:srgbClr val="4E4E3F"/>
                </a:solidFill>
                <a:effectLst/>
                <a:latin typeface="Open Sans"/>
              </a:rPr>
              <a:t> </a:t>
            </a:r>
            <a:r>
              <a:rPr lang="ru-RU" sz="3200" b="0" i="0" dirty="0" err="1">
                <a:solidFill>
                  <a:srgbClr val="4E4E3F"/>
                </a:solidFill>
                <a:effectLst/>
                <a:latin typeface="Open Sans"/>
              </a:rPr>
              <a:t>явищ</a:t>
            </a:r>
            <a:r>
              <a:rPr lang="ru-RU" sz="3200" b="0" i="0" dirty="0">
                <a:solidFill>
                  <a:srgbClr val="4E4E3F"/>
                </a:solidFill>
                <a:effectLst/>
                <a:latin typeface="Open Sans"/>
              </a:rPr>
              <a:t>.</a:t>
            </a:r>
          </a:p>
          <a:p>
            <a:pPr algn="l"/>
            <a:endParaRPr lang="ru-RU" sz="3200" dirty="0">
              <a:solidFill>
                <a:srgbClr val="4E4E3F"/>
              </a:solidFill>
              <a:latin typeface="Open Sans"/>
            </a:endParaRPr>
          </a:p>
          <a:p>
            <a:pPr algn="l"/>
            <a:r>
              <a:rPr lang="ru-RU" sz="3200" b="1" i="0" dirty="0" err="1">
                <a:solidFill>
                  <a:srgbClr val="76A900"/>
                </a:solidFill>
                <a:effectLst/>
                <a:latin typeface="Open Sans"/>
              </a:rPr>
              <a:t>Власні</a:t>
            </a:r>
            <a:r>
              <a:rPr lang="ru-RU" sz="3200" b="0" i="0" dirty="0">
                <a:solidFill>
                  <a:srgbClr val="4E4E3F"/>
                </a:solidFill>
                <a:effectLst/>
                <a:latin typeface="Open Sans"/>
              </a:rPr>
              <a:t> </a:t>
            </a:r>
            <a:r>
              <a:rPr lang="ru-RU" sz="3200" b="0" i="0" dirty="0" err="1">
                <a:solidFill>
                  <a:srgbClr val="4E4E3F"/>
                </a:solidFill>
                <a:effectLst/>
                <a:latin typeface="Open Sans"/>
              </a:rPr>
              <a:t>іменники</a:t>
            </a:r>
            <a:r>
              <a:rPr lang="ru-RU" sz="3200" b="0" i="0" dirty="0">
                <a:solidFill>
                  <a:srgbClr val="4E4E3F"/>
                </a:solidFill>
                <a:effectLst/>
                <a:latin typeface="Open Sans"/>
              </a:rPr>
              <a:t> </a:t>
            </a:r>
            <a:r>
              <a:rPr lang="ru-RU" sz="3200" b="0" i="0" dirty="0" err="1">
                <a:solidFill>
                  <a:srgbClr val="4E4E3F"/>
                </a:solidFill>
                <a:effectLst/>
                <a:latin typeface="Open Sans"/>
              </a:rPr>
              <a:t>означають</a:t>
            </a:r>
            <a:r>
              <a:rPr lang="ru-RU" sz="3200" b="0" i="0" dirty="0">
                <a:solidFill>
                  <a:srgbClr val="4E4E3F"/>
                </a:solidFill>
                <a:effectLst/>
                <a:latin typeface="Open Sans"/>
              </a:rPr>
              <a:t> </a:t>
            </a:r>
            <a:r>
              <a:rPr lang="ru-RU" sz="3200" b="0" i="0" dirty="0" err="1">
                <a:solidFill>
                  <a:srgbClr val="4E4E3F"/>
                </a:solidFill>
                <a:effectLst/>
                <a:latin typeface="Open Sans"/>
              </a:rPr>
              <a:t>індивідуальну</a:t>
            </a:r>
            <a:r>
              <a:rPr lang="ru-RU" sz="3200" b="0" i="0" dirty="0">
                <a:solidFill>
                  <a:srgbClr val="4E4E3F"/>
                </a:solidFill>
                <a:effectLst/>
                <a:latin typeface="Open Sans"/>
              </a:rPr>
              <a:t> </a:t>
            </a:r>
            <a:r>
              <a:rPr lang="ru-RU" sz="3200" b="0" i="0" dirty="0" err="1">
                <a:solidFill>
                  <a:srgbClr val="4E4E3F"/>
                </a:solidFill>
                <a:effectLst/>
                <a:latin typeface="Open Sans"/>
              </a:rPr>
              <a:t>назву</a:t>
            </a:r>
            <a:r>
              <a:rPr lang="ru-RU" sz="3200" b="0" i="0" dirty="0">
                <a:solidFill>
                  <a:srgbClr val="4E4E3F"/>
                </a:solidFill>
                <a:effectLst/>
                <a:latin typeface="Open Sans"/>
              </a:rPr>
              <a:t> конкретного предмету, </a:t>
            </a:r>
            <a:r>
              <a:rPr lang="ru-RU" sz="3200" b="0" i="0" dirty="0" err="1">
                <a:solidFill>
                  <a:srgbClr val="4E4E3F"/>
                </a:solidFill>
                <a:effectLst/>
                <a:latin typeface="Open Sans"/>
              </a:rPr>
              <a:t>що</a:t>
            </a:r>
            <a:r>
              <a:rPr lang="ru-RU" sz="3200" b="0" i="0" dirty="0">
                <a:solidFill>
                  <a:srgbClr val="4E4E3F"/>
                </a:solidFill>
                <a:effectLst/>
                <a:latin typeface="Open Sans"/>
              </a:rPr>
              <a:t> </a:t>
            </a:r>
            <a:r>
              <a:rPr lang="ru-RU" sz="3200" b="0" i="0" dirty="0" err="1">
                <a:solidFill>
                  <a:srgbClr val="4E4E3F"/>
                </a:solidFill>
                <a:effectLst/>
                <a:latin typeface="Open Sans"/>
              </a:rPr>
              <a:t>виділяють</a:t>
            </a:r>
            <a:r>
              <a:rPr lang="ru-RU" sz="3200" b="0" i="0" dirty="0">
                <a:solidFill>
                  <a:srgbClr val="4E4E3F"/>
                </a:solidFill>
                <a:effectLst/>
                <a:latin typeface="Open Sans"/>
              </a:rPr>
              <a:t> </a:t>
            </a:r>
            <a:r>
              <a:rPr lang="ru-RU" sz="3200" b="0" i="0" dirty="0" err="1">
                <a:solidFill>
                  <a:srgbClr val="4E4E3F"/>
                </a:solidFill>
                <a:effectLst/>
                <a:latin typeface="Open Sans"/>
              </a:rPr>
              <a:t>його</a:t>
            </a:r>
            <a:r>
              <a:rPr lang="ru-RU" sz="3200" b="0" i="0" dirty="0">
                <a:solidFill>
                  <a:srgbClr val="4E4E3F"/>
                </a:solidFill>
                <a:effectLst/>
                <a:latin typeface="Open Sans"/>
              </a:rPr>
              <a:t> з ряду </a:t>
            </a:r>
            <a:r>
              <a:rPr lang="ru-RU" sz="3200" b="0" i="0" dirty="0" err="1">
                <a:solidFill>
                  <a:srgbClr val="4E4E3F"/>
                </a:solidFill>
                <a:effectLst/>
                <a:latin typeface="Open Sans"/>
              </a:rPr>
              <a:t>однотипних</a:t>
            </a:r>
            <a:r>
              <a:rPr lang="ru-RU" sz="3200" b="0" i="0" dirty="0">
                <a:solidFill>
                  <a:srgbClr val="4E4E3F"/>
                </a:solidFill>
                <a:effectLst/>
                <a:latin typeface="Open Sans"/>
              </a:rPr>
              <a:t> </a:t>
            </a:r>
            <a:r>
              <a:rPr lang="ru-RU" sz="3200" b="0" i="0" dirty="0" err="1">
                <a:solidFill>
                  <a:srgbClr val="4E4E3F"/>
                </a:solidFill>
                <a:effectLst/>
                <a:latin typeface="Open Sans"/>
              </a:rPr>
              <a:t>предметів</a:t>
            </a:r>
            <a:r>
              <a:rPr lang="ru-RU" sz="3200" b="0" i="0" dirty="0">
                <a:solidFill>
                  <a:srgbClr val="4E4E3F"/>
                </a:solidFill>
                <a:effectLst/>
                <a:latin typeface="Open Sans"/>
              </a:rPr>
              <a:t>.</a:t>
            </a:r>
          </a:p>
          <a:p>
            <a:pPr algn="l"/>
            <a:endParaRPr lang="ru-RU" sz="3200" dirty="0">
              <a:solidFill>
                <a:srgbClr val="4E4E3F"/>
              </a:solidFill>
              <a:latin typeface="Open Sans"/>
            </a:endParaRPr>
          </a:p>
          <a:p>
            <a:pPr algn="l"/>
            <a:r>
              <a:rPr lang="ru-RU" sz="2400" b="1" i="0" dirty="0" err="1">
                <a:solidFill>
                  <a:srgbClr val="76A900"/>
                </a:solidFill>
                <a:effectLst/>
                <a:latin typeface="Open Sans"/>
              </a:rPr>
              <a:t>Власні</a:t>
            </a:r>
            <a:r>
              <a:rPr lang="ru-RU" sz="2400" b="1" i="0" dirty="0">
                <a:solidFill>
                  <a:srgbClr val="76A900"/>
                </a:solidFill>
                <a:effectLst/>
                <a:latin typeface="Open Sans"/>
              </a:rPr>
              <a:t> </a:t>
            </a:r>
            <a:r>
              <a:rPr lang="ru-RU" sz="2400" b="1" i="0" dirty="0" err="1">
                <a:solidFill>
                  <a:srgbClr val="76A900"/>
                </a:solidFill>
                <a:effectLst/>
                <a:latin typeface="Open Sans"/>
              </a:rPr>
              <a:t>назви</a:t>
            </a:r>
            <a:r>
              <a:rPr lang="ru-RU" sz="2400" b="1" i="0" dirty="0">
                <a:solidFill>
                  <a:srgbClr val="76A900"/>
                </a:solidFill>
                <a:effectLst/>
                <a:latin typeface="Open Sans"/>
              </a:rPr>
              <a:t> </a:t>
            </a:r>
            <a:r>
              <a:rPr lang="ru-RU" sz="2400" b="1" i="0" dirty="0" err="1">
                <a:solidFill>
                  <a:srgbClr val="76A900"/>
                </a:solidFill>
                <a:effectLst/>
                <a:latin typeface="Open Sans"/>
              </a:rPr>
              <a:t>пишуться</a:t>
            </a:r>
            <a:r>
              <a:rPr lang="ru-RU" sz="2400" b="1" i="0" dirty="0">
                <a:solidFill>
                  <a:srgbClr val="76A900"/>
                </a:solidFill>
                <a:effectLst/>
                <a:latin typeface="Open Sans"/>
              </a:rPr>
              <a:t> з </a:t>
            </a:r>
            <a:r>
              <a:rPr lang="ru-RU" sz="2400" b="1" i="0" dirty="0" err="1">
                <a:solidFill>
                  <a:srgbClr val="76A900"/>
                </a:solidFill>
                <a:effectLst/>
                <a:latin typeface="Open Sans"/>
              </a:rPr>
              <a:t>великої</a:t>
            </a:r>
            <a:r>
              <a:rPr lang="ru-RU" sz="2400" b="1" i="0" dirty="0">
                <a:solidFill>
                  <a:srgbClr val="76A900"/>
                </a:solidFill>
                <a:effectLst/>
                <a:latin typeface="Open Sans"/>
              </a:rPr>
              <a:t> </a:t>
            </a:r>
            <a:r>
              <a:rPr lang="ru-RU" sz="2400" b="1" i="0" dirty="0" err="1">
                <a:solidFill>
                  <a:srgbClr val="76A900"/>
                </a:solidFill>
                <a:effectLst/>
                <a:latin typeface="Open Sans"/>
              </a:rPr>
              <a:t>букви</a:t>
            </a:r>
            <a:r>
              <a:rPr lang="ru-RU" sz="2400" b="0" i="0" dirty="0">
                <a:solidFill>
                  <a:srgbClr val="4E4E3F"/>
                </a:solidFill>
                <a:effectLst/>
                <a:latin typeface="Open Sans"/>
              </a:rPr>
              <a:t>, а </a:t>
            </a:r>
            <a:r>
              <a:rPr lang="ru-RU" sz="2400" b="0" i="0" dirty="0" err="1">
                <a:solidFill>
                  <a:srgbClr val="4E4E3F"/>
                </a:solidFill>
                <a:effectLst/>
                <a:latin typeface="Open Sans"/>
              </a:rPr>
              <a:t>загальні</a:t>
            </a:r>
            <a:r>
              <a:rPr lang="ru-RU" sz="2400" b="0" i="0" dirty="0">
                <a:solidFill>
                  <a:srgbClr val="4E4E3F"/>
                </a:solidFill>
                <a:effectLst/>
                <a:latin typeface="Open Sans"/>
              </a:rPr>
              <a:t> — з </a:t>
            </a:r>
            <a:r>
              <a:rPr lang="ru-RU" sz="2400" b="0" i="0" dirty="0" err="1">
                <a:solidFill>
                  <a:srgbClr val="4E4E3F"/>
                </a:solidFill>
                <a:effectLst/>
                <a:latin typeface="Open Sans"/>
              </a:rPr>
              <a:t>малої</a:t>
            </a:r>
            <a:r>
              <a:rPr lang="ru-RU" sz="2400" b="0" i="0" dirty="0">
                <a:solidFill>
                  <a:srgbClr val="4E4E3F"/>
                </a:solidFill>
                <a:effectLst/>
                <a:latin typeface="Open Sans"/>
              </a:rPr>
              <a:t> </a:t>
            </a:r>
            <a:r>
              <a:rPr lang="ru-RU" sz="2400" b="0" i="0" dirty="0" err="1">
                <a:solidFill>
                  <a:srgbClr val="4E4E3F"/>
                </a:solidFill>
                <a:effectLst/>
                <a:latin typeface="Open Sans"/>
              </a:rPr>
              <a:t>букви</a:t>
            </a:r>
            <a:r>
              <a:rPr lang="ru-RU" sz="2400" b="0" i="0" dirty="0">
                <a:solidFill>
                  <a:srgbClr val="4E4E3F"/>
                </a:solidFill>
                <a:effectLst/>
                <a:latin typeface="Open Sans"/>
              </a:rPr>
              <a:t>.</a:t>
            </a:r>
          </a:p>
          <a:p>
            <a:pPr algn="l"/>
            <a:endParaRPr lang="ru-RU" sz="2400" dirty="0">
              <a:solidFill>
                <a:srgbClr val="4E4E3F"/>
              </a:solidFill>
              <a:latin typeface="Open San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42AF95-E787-BD92-6CF7-2DB78E9F1913}"/>
              </a:ext>
            </a:extLst>
          </p:cNvPr>
          <p:cNvSpPr txBox="1"/>
          <p:nvPr/>
        </p:nvSpPr>
        <p:spPr>
          <a:xfrm>
            <a:off x="2090205" y="590195"/>
            <a:ext cx="83679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2800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F1C7804-08F5-8913-2AF2-CC71BE88B675}"/>
              </a:ext>
            </a:extLst>
          </p:cNvPr>
          <p:cNvSpPr/>
          <p:nvPr/>
        </p:nvSpPr>
        <p:spPr>
          <a:xfrm>
            <a:off x="764590" y="-1"/>
            <a:ext cx="33968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Сторінка</a:t>
            </a:r>
            <a:r>
              <a:rPr lang="ru-RU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3.</a:t>
            </a:r>
          </a:p>
        </p:txBody>
      </p:sp>
    </p:spTree>
    <p:extLst>
      <p:ext uri="{BB962C8B-B14F-4D97-AF65-F5344CB8AC3E}">
        <p14:creationId xmlns:p14="http://schemas.microsoft.com/office/powerpoint/2010/main" val="11666498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87623BE-634E-C1C2-C8A7-5529299D93E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65D006C-F68E-DB3F-B72F-853E60867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1" cy="6857999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555D50E0-ADED-179B-2A94-3789CD586AEA}"/>
              </a:ext>
            </a:extLst>
          </p:cNvPr>
          <p:cNvSpPr/>
          <p:nvPr/>
        </p:nvSpPr>
        <p:spPr>
          <a:xfrm>
            <a:off x="1237954" y="498728"/>
            <a:ext cx="10072468" cy="543364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endParaRPr lang="ru-RU" sz="3200" b="1" i="0" dirty="0">
              <a:solidFill>
                <a:srgbClr val="76A900"/>
              </a:solidFill>
              <a:effectLst/>
              <a:latin typeface="Open Sans"/>
            </a:endParaRPr>
          </a:p>
          <a:p>
            <a:pPr algn="l"/>
            <a:endParaRPr lang="ru-RU" sz="3200" b="0" i="0" dirty="0">
              <a:solidFill>
                <a:srgbClr val="4E4E3F"/>
              </a:solidFill>
              <a:effectLst/>
              <a:latin typeface="Open San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42AF95-E787-BD92-6CF7-2DB78E9F1913}"/>
              </a:ext>
            </a:extLst>
          </p:cNvPr>
          <p:cNvSpPr txBox="1"/>
          <p:nvPr/>
        </p:nvSpPr>
        <p:spPr>
          <a:xfrm>
            <a:off x="1702191" y="664016"/>
            <a:ext cx="9608231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800" b="1" i="0" dirty="0">
                <a:solidFill>
                  <a:srgbClr val="76A900"/>
                </a:solidFill>
                <a:effectLst/>
                <a:latin typeface="Open Sans"/>
              </a:rPr>
              <a:t>До </a:t>
            </a:r>
            <a:r>
              <a:rPr lang="ru-RU" sz="2800" b="1" i="0" dirty="0" err="1">
                <a:solidFill>
                  <a:srgbClr val="76A900"/>
                </a:solidFill>
                <a:effectLst/>
                <a:latin typeface="Open Sans"/>
              </a:rPr>
              <a:t>власних</a:t>
            </a:r>
            <a:r>
              <a:rPr lang="ru-RU" sz="2800" b="1" i="0" dirty="0">
                <a:solidFill>
                  <a:srgbClr val="76A900"/>
                </a:solidFill>
                <a:effectLst/>
                <a:latin typeface="Open Sans"/>
              </a:rPr>
              <a:t> </a:t>
            </a:r>
            <a:r>
              <a:rPr lang="ru-RU" sz="2800" b="1" i="0" dirty="0" err="1">
                <a:solidFill>
                  <a:srgbClr val="76A900"/>
                </a:solidFill>
                <a:effectLst/>
                <a:latin typeface="Open Sans"/>
              </a:rPr>
              <a:t>іменників</a:t>
            </a:r>
            <a:r>
              <a:rPr lang="ru-RU" sz="2800" b="1" i="0" dirty="0">
                <a:solidFill>
                  <a:srgbClr val="76A900"/>
                </a:solidFill>
                <a:effectLst/>
                <a:latin typeface="Open Sans"/>
              </a:rPr>
              <a:t> належать:</a:t>
            </a:r>
            <a:endParaRPr lang="ru-RU" sz="2800" b="0" i="0" dirty="0">
              <a:solidFill>
                <a:srgbClr val="4E4E3F"/>
              </a:solidFill>
              <a:effectLst/>
              <a:latin typeface="Open Sans"/>
            </a:endParaRPr>
          </a:p>
          <a:p>
            <a:pPr algn="l">
              <a:buFont typeface="+mj-lt"/>
              <a:buAutoNum type="arabicPeriod"/>
            </a:pPr>
            <a:r>
              <a:rPr lang="ru-RU" sz="2800" b="1" i="0" dirty="0" err="1">
                <a:solidFill>
                  <a:srgbClr val="4E4E3F"/>
                </a:solidFill>
                <a:effectLst/>
                <a:latin typeface="Open Sans"/>
              </a:rPr>
              <a:t>Прізвища</a:t>
            </a:r>
            <a:r>
              <a:rPr lang="ru-RU" sz="2800" b="1" i="0" dirty="0">
                <a:solidFill>
                  <a:srgbClr val="4E4E3F"/>
                </a:solidFill>
                <a:effectLst/>
                <a:latin typeface="Open Sans"/>
              </a:rPr>
              <a:t>, </a:t>
            </a:r>
            <a:r>
              <a:rPr lang="ru-RU" sz="2800" b="1" i="0" dirty="0" err="1">
                <a:solidFill>
                  <a:srgbClr val="4E4E3F"/>
                </a:solidFill>
                <a:effectLst/>
                <a:latin typeface="Open Sans"/>
              </a:rPr>
              <a:t>імена</a:t>
            </a:r>
            <a:r>
              <a:rPr lang="ru-RU" sz="2800" b="1" i="0" dirty="0">
                <a:solidFill>
                  <a:srgbClr val="4E4E3F"/>
                </a:solidFill>
                <a:effectLst/>
                <a:latin typeface="Open Sans"/>
              </a:rPr>
              <a:t>, по </a:t>
            </a:r>
            <a:r>
              <a:rPr lang="ru-RU" sz="2800" b="1" i="0" dirty="0" err="1">
                <a:solidFill>
                  <a:srgbClr val="4E4E3F"/>
                </a:solidFill>
                <a:effectLst/>
                <a:latin typeface="Open Sans"/>
              </a:rPr>
              <a:t>батькові</a:t>
            </a:r>
            <a:r>
              <a:rPr lang="ru-RU" sz="2800" b="1" i="0" dirty="0">
                <a:solidFill>
                  <a:srgbClr val="4E4E3F"/>
                </a:solidFill>
                <a:effectLst/>
                <a:latin typeface="Open Sans"/>
              </a:rPr>
              <a:t>, </a:t>
            </a:r>
            <a:r>
              <a:rPr lang="ru-RU" sz="2800" b="1" i="0" dirty="0" err="1">
                <a:solidFill>
                  <a:srgbClr val="4E4E3F"/>
                </a:solidFill>
                <a:effectLst/>
                <a:latin typeface="Open Sans"/>
              </a:rPr>
              <a:t>псевдоніми</a:t>
            </a:r>
            <a:r>
              <a:rPr lang="ru-RU" sz="2800" b="1" i="0" dirty="0">
                <a:solidFill>
                  <a:srgbClr val="4E4E3F"/>
                </a:solidFill>
                <a:effectLst/>
                <a:latin typeface="Open Sans"/>
              </a:rPr>
              <a:t> людей.</a:t>
            </a:r>
          </a:p>
          <a:p>
            <a:pPr algn="l">
              <a:buFont typeface="+mj-lt"/>
              <a:buAutoNum type="arabicPeriod"/>
            </a:pPr>
            <a:r>
              <a:rPr lang="ru-RU" sz="2800" b="1" i="0" dirty="0">
                <a:solidFill>
                  <a:srgbClr val="4E4E3F"/>
                </a:solidFill>
                <a:effectLst/>
                <a:latin typeface="Open Sans"/>
              </a:rPr>
              <a:t>Клички тварин.</a:t>
            </a:r>
          </a:p>
          <a:p>
            <a:pPr algn="l">
              <a:buFont typeface="+mj-lt"/>
              <a:buAutoNum type="arabicPeriod"/>
            </a:pPr>
            <a:r>
              <a:rPr lang="ru-RU" sz="2800" b="1" i="0" dirty="0" err="1">
                <a:solidFill>
                  <a:srgbClr val="4E4E3F"/>
                </a:solidFill>
                <a:effectLst/>
                <a:latin typeface="Open Sans"/>
              </a:rPr>
              <a:t>Назви</a:t>
            </a:r>
            <a:r>
              <a:rPr lang="ru-RU" sz="2800" b="1" i="0" dirty="0">
                <a:solidFill>
                  <a:srgbClr val="4E4E3F"/>
                </a:solidFill>
                <a:effectLst/>
                <a:latin typeface="Open Sans"/>
              </a:rPr>
              <a:t> </a:t>
            </a:r>
            <a:r>
              <a:rPr lang="ru-RU" sz="2800" b="1" i="0" dirty="0" err="1">
                <a:solidFill>
                  <a:srgbClr val="4E4E3F"/>
                </a:solidFill>
                <a:effectLst/>
                <a:latin typeface="Open Sans"/>
              </a:rPr>
              <a:t>творів</a:t>
            </a:r>
            <a:r>
              <a:rPr lang="ru-RU" sz="2800" b="1" i="0" dirty="0">
                <a:solidFill>
                  <a:srgbClr val="4E4E3F"/>
                </a:solidFill>
                <a:effectLst/>
                <a:latin typeface="Open Sans"/>
              </a:rPr>
              <a:t> </a:t>
            </a:r>
            <a:r>
              <a:rPr lang="ru-RU" sz="2800" b="1" i="0" dirty="0" err="1">
                <a:solidFill>
                  <a:srgbClr val="4E4E3F"/>
                </a:solidFill>
                <a:effectLst/>
                <a:latin typeface="Open Sans"/>
              </a:rPr>
              <a:t>мистецтва</a:t>
            </a:r>
            <a:r>
              <a:rPr lang="ru-RU" sz="2800" b="1" i="0" dirty="0">
                <a:solidFill>
                  <a:srgbClr val="4E4E3F"/>
                </a:solidFill>
                <a:effectLst/>
                <a:latin typeface="Open Sans"/>
              </a:rPr>
              <a:t> (</a:t>
            </a:r>
            <a:r>
              <a:rPr lang="ru-RU" sz="2800" b="1" i="0" dirty="0" err="1">
                <a:solidFill>
                  <a:srgbClr val="4E4E3F"/>
                </a:solidFill>
                <a:effectLst/>
                <a:latin typeface="Open Sans"/>
              </a:rPr>
              <a:t>книжок</a:t>
            </a:r>
            <a:r>
              <a:rPr lang="ru-RU" sz="2800" b="1" i="0" dirty="0">
                <a:solidFill>
                  <a:srgbClr val="4E4E3F"/>
                </a:solidFill>
                <a:effectLst/>
                <a:latin typeface="Open Sans"/>
              </a:rPr>
              <a:t>, </a:t>
            </a:r>
            <a:r>
              <a:rPr lang="ru-RU" sz="2800" b="1" i="0" dirty="0" err="1">
                <a:solidFill>
                  <a:srgbClr val="4E4E3F"/>
                </a:solidFill>
                <a:effectLst/>
                <a:latin typeface="Open Sans"/>
              </a:rPr>
              <a:t>віршів</a:t>
            </a:r>
            <a:r>
              <a:rPr lang="ru-RU" sz="2800" b="1" i="0" dirty="0">
                <a:solidFill>
                  <a:srgbClr val="4E4E3F"/>
                </a:solidFill>
                <a:effectLst/>
                <a:latin typeface="Open Sans"/>
              </a:rPr>
              <a:t>, </a:t>
            </a:r>
            <a:r>
              <a:rPr lang="ru-RU" sz="2800" b="1" i="0" dirty="0" err="1">
                <a:solidFill>
                  <a:srgbClr val="4E4E3F"/>
                </a:solidFill>
                <a:effectLst/>
                <a:latin typeface="Open Sans"/>
              </a:rPr>
              <a:t>казок</a:t>
            </a:r>
            <a:r>
              <a:rPr lang="ru-RU" sz="2800" b="1" i="0" dirty="0">
                <a:solidFill>
                  <a:srgbClr val="4E4E3F"/>
                </a:solidFill>
                <a:effectLst/>
                <a:latin typeface="Open Sans"/>
              </a:rPr>
              <a:t>, </a:t>
            </a:r>
            <a:r>
              <a:rPr lang="ru-RU" sz="2800" b="1" i="0" dirty="0" err="1">
                <a:solidFill>
                  <a:srgbClr val="4E4E3F"/>
                </a:solidFill>
                <a:effectLst/>
                <a:latin typeface="Open Sans"/>
              </a:rPr>
              <a:t>оповідань</a:t>
            </a:r>
            <a:r>
              <a:rPr lang="ru-RU" sz="2800" b="1" i="0" dirty="0">
                <a:solidFill>
                  <a:srgbClr val="4E4E3F"/>
                </a:solidFill>
                <a:effectLst/>
                <a:latin typeface="Open Sans"/>
              </a:rPr>
              <a:t>, </a:t>
            </a:r>
            <a:r>
              <a:rPr lang="ru-RU" sz="2800" b="1" i="0" dirty="0" err="1">
                <a:solidFill>
                  <a:srgbClr val="4E4E3F"/>
                </a:solidFill>
                <a:effectLst/>
                <a:latin typeface="Open Sans"/>
              </a:rPr>
              <a:t>пісень</a:t>
            </a:r>
            <a:r>
              <a:rPr lang="ru-RU" sz="2800" b="1" i="0" dirty="0">
                <a:solidFill>
                  <a:srgbClr val="4E4E3F"/>
                </a:solidFill>
                <a:effectLst/>
                <a:latin typeface="Open Sans"/>
              </a:rPr>
              <a:t>, картин, скульптур </a:t>
            </a:r>
            <a:r>
              <a:rPr lang="ru-RU" sz="2800" b="1" i="0" dirty="0" err="1">
                <a:solidFill>
                  <a:srgbClr val="4E4E3F"/>
                </a:solidFill>
                <a:effectLst/>
                <a:latin typeface="Open Sans"/>
              </a:rPr>
              <a:t>тощо</a:t>
            </a:r>
            <a:r>
              <a:rPr lang="ru-RU" sz="2800" b="1" i="0" dirty="0">
                <a:solidFill>
                  <a:srgbClr val="4E4E3F"/>
                </a:solidFill>
                <a:effectLst/>
                <a:latin typeface="Open Sans"/>
              </a:rPr>
              <a:t>).</a:t>
            </a:r>
          </a:p>
          <a:p>
            <a:pPr algn="l">
              <a:buFont typeface="+mj-lt"/>
              <a:buAutoNum type="arabicPeriod"/>
            </a:pPr>
            <a:r>
              <a:rPr lang="ru-RU" sz="2800" b="1" i="0" dirty="0" err="1">
                <a:solidFill>
                  <a:srgbClr val="4E4E3F"/>
                </a:solidFill>
                <a:effectLst/>
                <a:latin typeface="Open Sans"/>
              </a:rPr>
              <a:t>Імена</a:t>
            </a:r>
            <a:r>
              <a:rPr lang="ru-RU" sz="2800" b="1" i="0" dirty="0">
                <a:solidFill>
                  <a:srgbClr val="4E4E3F"/>
                </a:solidFill>
                <a:effectLst/>
                <a:latin typeface="Open Sans"/>
              </a:rPr>
              <a:t> </a:t>
            </a:r>
            <a:r>
              <a:rPr lang="ru-RU" sz="2800" b="1" i="0" dirty="0" err="1">
                <a:solidFill>
                  <a:srgbClr val="4E4E3F"/>
                </a:solidFill>
                <a:effectLst/>
                <a:latin typeface="Open Sans"/>
              </a:rPr>
              <a:t>персонажів</a:t>
            </a:r>
            <a:r>
              <a:rPr lang="ru-RU" sz="2800" b="1" i="0" dirty="0">
                <a:solidFill>
                  <a:srgbClr val="4E4E3F"/>
                </a:solidFill>
                <a:effectLst/>
                <a:latin typeface="Open Sans"/>
              </a:rPr>
              <a:t> </a:t>
            </a:r>
            <a:r>
              <a:rPr lang="ru-RU" sz="2800" b="1" i="0" dirty="0" err="1">
                <a:solidFill>
                  <a:srgbClr val="4E4E3F"/>
                </a:solidFill>
                <a:effectLst/>
                <a:latin typeface="Open Sans"/>
              </a:rPr>
              <a:t>казок</a:t>
            </a:r>
            <a:r>
              <a:rPr lang="ru-RU" sz="2800" b="1" i="0" dirty="0">
                <a:solidFill>
                  <a:srgbClr val="4E4E3F"/>
                </a:solidFill>
                <a:effectLst/>
                <a:latin typeface="Open Sans"/>
              </a:rPr>
              <a:t>, </a:t>
            </a:r>
            <a:r>
              <a:rPr lang="ru-RU" sz="2800" b="1" i="0" dirty="0" err="1">
                <a:solidFill>
                  <a:srgbClr val="4E4E3F"/>
                </a:solidFill>
                <a:effectLst/>
                <a:latin typeface="Open Sans"/>
              </a:rPr>
              <a:t>байок</a:t>
            </a:r>
            <a:r>
              <a:rPr lang="ru-RU" sz="2800" b="1" i="0" dirty="0">
                <a:solidFill>
                  <a:srgbClr val="4E4E3F"/>
                </a:solidFill>
                <a:effectLst/>
                <a:latin typeface="Open Sans"/>
              </a:rPr>
              <a:t>, легенд </a:t>
            </a:r>
            <a:r>
              <a:rPr lang="ru-RU" sz="2800" b="1" i="0" dirty="0" err="1">
                <a:solidFill>
                  <a:srgbClr val="4E4E3F"/>
                </a:solidFill>
                <a:effectLst/>
                <a:latin typeface="Open Sans"/>
              </a:rPr>
              <a:t>тощо</a:t>
            </a:r>
            <a:r>
              <a:rPr lang="ru-RU" sz="2800" b="1" i="0" dirty="0">
                <a:solidFill>
                  <a:srgbClr val="4E4E3F"/>
                </a:solidFill>
                <a:effectLst/>
                <a:latin typeface="Open Sans"/>
              </a:rPr>
              <a:t>.</a:t>
            </a:r>
          </a:p>
          <a:p>
            <a:pPr algn="l">
              <a:buFont typeface="+mj-lt"/>
              <a:buAutoNum type="arabicPeriod"/>
            </a:pPr>
            <a:r>
              <a:rPr lang="ru-RU" sz="2800" b="1" i="0" dirty="0" err="1">
                <a:solidFill>
                  <a:srgbClr val="4E4E3F"/>
                </a:solidFill>
                <a:effectLst/>
                <a:latin typeface="Open Sans"/>
              </a:rPr>
              <a:t>Географічні</a:t>
            </a:r>
            <a:r>
              <a:rPr lang="ru-RU" sz="2800" b="1" i="0" dirty="0">
                <a:solidFill>
                  <a:srgbClr val="4E4E3F"/>
                </a:solidFill>
                <a:effectLst/>
                <a:latin typeface="Open Sans"/>
              </a:rPr>
              <a:t> й </a:t>
            </a:r>
            <a:r>
              <a:rPr lang="ru-RU" sz="2800" b="1" i="0" dirty="0" err="1">
                <a:solidFill>
                  <a:srgbClr val="4E4E3F"/>
                </a:solidFill>
                <a:effectLst/>
                <a:latin typeface="Open Sans"/>
              </a:rPr>
              <a:t>астрономічні</a:t>
            </a:r>
            <a:r>
              <a:rPr lang="ru-RU" sz="2800" b="1" i="0" dirty="0">
                <a:solidFill>
                  <a:srgbClr val="4E4E3F"/>
                </a:solidFill>
                <a:effectLst/>
                <a:latin typeface="Open Sans"/>
              </a:rPr>
              <a:t> </a:t>
            </a:r>
            <a:r>
              <a:rPr lang="ru-RU" sz="2800" b="1" i="0" dirty="0" err="1">
                <a:solidFill>
                  <a:srgbClr val="4E4E3F"/>
                </a:solidFill>
                <a:effectLst/>
                <a:latin typeface="Open Sans"/>
              </a:rPr>
              <a:t>назви</a:t>
            </a:r>
            <a:r>
              <a:rPr lang="ru-RU" sz="2800" b="1" i="0" dirty="0">
                <a:solidFill>
                  <a:srgbClr val="4E4E3F"/>
                </a:solidFill>
                <a:effectLst/>
                <a:latin typeface="Open Sans"/>
              </a:rPr>
              <a:t>:</a:t>
            </a:r>
            <a:br>
              <a:rPr lang="ru-RU" sz="2800" b="1" i="0" dirty="0">
                <a:solidFill>
                  <a:srgbClr val="4E4E3F"/>
                </a:solidFill>
                <a:effectLst/>
                <a:latin typeface="Open Sans"/>
              </a:rPr>
            </a:br>
            <a:r>
              <a:rPr lang="ru-RU" sz="2800" b="1" i="0" dirty="0">
                <a:solidFill>
                  <a:srgbClr val="76A900"/>
                </a:solidFill>
                <a:effectLst/>
                <a:latin typeface="Open Sans"/>
              </a:rPr>
              <a:t>- </a:t>
            </a:r>
            <a:r>
              <a:rPr lang="ru-RU" sz="2800" b="1" i="0" dirty="0" err="1">
                <a:solidFill>
                  <a:srgbClr val="76A900"/>
                </a:solidFill>
                <a:effectLst/>
                <a:latin typeface="Open Sans"/>
              </a:rPr>
              <a:t>назви</a:t>
            </a:r>
            <a:r>
              <a:rPr lang="ru-RU" sz="2800" b="1" i="0" dirty="0">
                <a:solidFill>
                  <a:srgbClr val="76A900"/>
                </a:solidFill>
                <a:effectLst/>
                <a:latin typeface="Open Sans"/>
              </a:rPr>
              <a:t> </a:t>
            </a:r>
            <a:r>
              <a:rPr lang="ru-RU" sz="2800" b="1" i="0" dirty="0" err="1">
                <a:solidFill>
                  <a:srgbClr val="76A900"/>
                </a:solidFill>
                <a:effectLst/>
                <a:latin typeface="Open Sans"/>
              </a:rPr>
              <a:t>країн</a:t>
            </a:r>
            <a:r>
              <a:rPr lang="ru-RU" sz="2800" b="1" i="0" dirty="0">
                <a:solidFill>
                  <a:srgbClr val="76A900"/>
                </a:solidFill>
                <a:effectLst/>
                <a:latin typeface="Open Sans"/>
              </a:rPr>
              <a:t>, </a:t>
            </a:r>
            <a:r>
              <a:rPr lang="ru-RU" sz="2800" b="1" i="0" dirty="0" err="1">
                <a:solidFill>
                  <a:srgbClr val="76A900"/>
                </a:solidFill>
                <a:effectLst/>
                <a:latin typeface="Open Sans"/>
              </a:rPr>
              <a:t>міст</a:t>
            </a:r>
            <a:r>
              <a:rPr lang="ru-RU" sz="2800" b="1" i="0" dirty="0">
                <a:solidFill>
                  <a:srgbClr val="76A900"/>
                </a:solidFill>
                <a:effectLst/>
                <a:latin typeface="Open Sans"/>
              </a:rPr>
              <a:t>, </a:t>
            </a:r>
            <a:r>
              <a:rPr lang="ru-RU" sz="2800" b="1" i="0" dirty="0" err="1">
                <a:solidFill>
                  <a:srgbClr val="76A900"/>
                </a:solidFill>
                <a:effectLst/>
                <a:latin typeface="Open Sans"/>
              </a:rPr>
              <a:t>сіл</a:t>
            </a:r>
            <a:r>
              <a:rPr lang="ru-RU" sz="2800" b="1" i="0" dirty="0">
                <a:solidFill>
                  <a:srgbClr val="76A900"/>
                </a:solidFill>
                <a:effectLst/>
                <a:latin typeface="Open Sans"/>
              </a:rPr>
              <a:t>, </a:t>
            </a:r>
            <a:r>
              <a:rPr lang="ru-RU" sz="2800" b="1" i="0" dirty="0" err="1">
                <a:solidFill>
                  <a:srgbClr val="76A900"/>
                </a:solidFill>
                <a:effectLst/>
                <a:latin typeface="Open Sans"/>
              </a:rPr>
              <a:t>вулиць</a:t>
            </a:r>
            <a:r>
              <a:rPr lang="ru-RU" sz="2800" b="1" i="0" dirty="0">
                <a:solidFill>
                  <a:srgbClr val="76A900"/>
                </a:solidFill>
                <a:effectLst/>
                <a:latin typeface="Open Sans"/>
              </a:rPr>
              <a:t> </a:t>
            </a:r>
            <a:r>
              <a:rPr lang="ru-RU" sz="2800" b="1" i="0" dirty="0" err="1">
                <a:solidFill>
                  <a:srgbClr val="76A900"/>
                </a:solidFill>
                <a:effectLst/>
                <a:latin typeface="Open Sans"/>
              </a:rPr>
              <a:t>тощо</a:t>
            </a:r>
            <a:r>
              <a:rPr lang="ru-RU" sz="2800" b="1" i="0" dirty="0">
                <a:solidFill>
                  <a:srgbClr val="76A900"/>
                </a:solidFill>
                <a:effectLst/>
                <a:latin typeface="Open Sans"/>
              </a:rPr>
              <a:t>;</a:t>
            </a:r>
            <a:br>
              <a:rPr lang="ru-RU" sz="2800" b="1" i="0" dirty="0">
                <a:solidFill>
                  <a:srgbClr val="76A900"/>
                </a:solidFill>
                <a:effectLst/>
                <a:latin typeface="Open Sans"/>
              </a:rPr>
            </a:br>
            <a:r>
              <a:rPr lang="ru-RU" sz="2800" b="1" i="0" dirty="0">
                <a:solidFill>
                  <a:srgbClr val="76A900"/>
                </a:solidFill>
                <a:effectLst/>
                <a:latin typeface="Open Sans"/>
              </a:rPr>
              <a:t>- </a:t>
            </a:r>
            <a:r>
              <a:rPr lang="ru-RU" sz="2800" b="1" i="0" dirty="0" err="1">
                <a:solidFill>
                  <a:srgbClr val="76A900"/>
                </a:solidFill>
                <a:effectLst/>
                <a:latin typeface="Open Sans"/>
              </a:rPr>
              <a:t>назви</a:t>
            </a:r>
            <a:r>
              <a:rPr lang="ru-RU" sz="2800" b="1" i="0" dirty="0">
                <a:solidFill>
                  <a:srgbClr val="76A900"/>
                </a:solidFill>
                <a:effectLst/>
                <a:latin typeface="Open Sans"/>
              </a:rPr>
              <a:t> </a:t>
            </a:r>
            <a:r>
              <a:rPr lang="ru-RU" sz="2800" b="1" i="0" dirty="0" err="1">
                <a:solidFill>
                  <a:srgbClr val="76A900"/>
                </a:solidFill>
                <a:effectLst/>
                <a:latin typeface="Open Sans"/>
              </a:rPr>
              <a:t>річок</a:t>
            </a:r>
            <a:r>
              <a:rPr lang="ru-RU" sz="2800" b="1" i="0" dirty="0">
                <a:solidFill>
                  <a:srgbClr val="76A900"/>
                </a:solidFill>
                <a:effectLst/>
                <a:latin typeface="Open Sans"/>
              </a:rPr>
              <a:t>, озер </a:t>
            </a:r>
            <a:r>
              <a:rPr lang="ru-RU" sz="2800" b="1" i="0" dirty="0" err="1">
                <a:solidFill>
                  <a:srgbClr val="76A900"/>
                </a:solidFill>
                <a:effectLst/>
                <a:latin typeface="Open Sans"/>
              </a:rPr>
              <a:t>морів</a:t>
            </a:r>
            <a:r>
              <a:rPr lang="ru-RU" sz="2800" b="1" i="0" dirty="0">
                <a:solidFill>
                  <a:srgbClr val="76A900"/>
                </a:solidFill>
                <a:effectLst/>
                <a:latin typeface="Open Sans"/>
              </a:rPr>
              <a:t> </a:t>
            </a:r>
            <a:r>
              <a:rPr lang="ru-RU" sz="2800" b="1" i="0" dirty="0" err="1">
                <a:solidFill>
                  <a:srgbClr val="76A900"/>
                </a:solidFill>
                <a:effectLst/>
                <a:latin typeface="Open Sans"/>
              </a:rPr>
              <a:t>тощо</a:t>
            </a:r>
            <a:r>
              <a:rPr lang="ru-RU" sz="2800" b="1" i="0" dirty="0">
                <a:solidFill>
                  <a:srgbClr val="76A900"/>
                </a:solidFill>
                <a:effectLst/>
                <a:latin typeface="Open Sans"/>
              </a:rPr>
              <a:t>;</a:t>
            </a:r>
            <a:br>
              <a:rPr lang="ru-RU" sz="2800" b="1" i="0" dirty="0">
                <a:solidFill>
                  <a:srgbClr val="76A900"/>
                </a:solidFill>
                <a:effectLst/>
                <a:latin typeface="Open Sans"/>
              </a:rPr>
            </a:br>
            <a:r>
              <a:rPr lang="ru-RU" sz="2800" b="1" i="0" dirty="0">
                <a:solidFill>
                  <a:srgbClr val="76A900"/>
                </a:solidFill>
                <a:effectLst/>
                <a:latin typeface="Open Sans"/>
              </a:rPr>
              <a:t>- </a:t>
            </a:r>
            <a:r>
              <a:rPr lang="ru-RU" sz="2800" b="1" i="0" dirty="0" err="1">
                <a:solidFill>
                  <a:srgbClr val="76A900"/>
                </a:solidFill>
                <a:effectLst/>
                <a:latin typeface="Open Sans"/>
              </a:rPr>
              <a:t>назви</a:t>
            </a:r>
            <a:r>
              <a:rPr lang="ru-RU" sz="2800" b="1" i="0" dirty="0">
                <a:solidFill>
                  <a:srgbClr val="76A900"/>
                </a:solidFill>
                <a:effectLst/>
                <a:latin typeface="Open Sans"/>
              </a:rPr>
              <a:t> </a:t>
            </a:r>
            <a:r>
              <a:rPr lang="ru-RU" sz="2800" b="1" i="0" dirty="0" err="1">
                <a:solidFill>
                  <a:srgbClr val="76A900"/>
                </a:solidFill>
                <a:effectLst/>
                <a:latin typeface="Open Sans"/>
              </a:rPr>
              <a:t>гір</a:t>
            </a:r>
            <a:r>
              <a:rPr lang="ru-RU" sz="2800" b="1" i="0" dirty="0">
                <a:solidFill>
                  <a:srgbClr val="76A900"/>
                </a:solidFill>
                <a:effectLst/>
                <a:latin typeface="Open Sans"/>
              </a:rPr>
              <a:t>, </a:t>
            </a:r>
            <a:r>
              <a:rPr lang="ru-RU" sz="2800" b="1" i="0" dirty="0" err="1">
                <a:solidFill>
                  <a:srgbClr val="76A900"/>
                </a:solidFill>
                <a:effectLst/>
                <a:latin typeface="Open Sans"/>
              </a:rPr>
              <a:t>рівнин</a:t>
            </a:r>
            <a:r>
              <a:rPr lang="ru-RU" sz="2800" b="1" i="0" dirty="0">
                <a:solidFill>
                  <a:srgbClr val="76A900"/>
                </a:solidFill>
                <a:effectLst/>
                <a:latin typeface="Open Sans"/>
              </a:rPr>
              <a:t> </a:t>
            </a:r>
            <a:r>
              <a:rPr lang="ru-RU" sz="2800" b="1" i="0" dirty="0" err="1">
                <a:solidFill>
                  <a:srgbClr val="76A900"/>
                </a:solidFill>
                <a:effectLst/>
                <a:latin typeface="Open Sans"/>
              </a:rPr>
              <a:t>тощо</a:t>
            </a:r>
            <a:r>
              <a:rPr lang="ru-RU" sz="2800" b="1" i="0" dirty="0">
                <a:solidFill>
                  <a:srgbClr val="76A900"/>
                </a:solidFill>
                <a:effectLst/>
                <a:latin typeface="Open Sans"/>
              </a:rPr>
              <a:t>;</a:t>
            </a:r>
            <a:br>
              <a:rPr lang="ru-RU" sz="2800" b="1" i="0" dirty="0">
                <a:solidFill>
                  <a:srgbClr val="76A900"/>
                </a:solidFill>
                <a:effectLst/>
                <a:latin typeface="Open Sans"/>
              </a:rPr>
            </a:br>
            <a:r>
              <a:rPr lang="ru-RU" sz="2800" b="1" i="0" dirty="0">
                <a:solidFill>
                  <a:srgbClr val="76A900"/>
                </a:solidFill>
                <a:effectLst/>
                <a:latin typeface="Open Sans"/>
              </a:rPr>
              <a:t>- </a:t>
            </a:r>
            <a:r>
              <a:rPr lang="ru-RU" sz="2800" b="1" i="0" dirty="0" err="1">
                <a:solidFill>
                  <a:srgbClr val="76A900"/>
                </a:solidFill>
                <a:effectLst/>
                <a:latin typeface="Open Sans"/>
              </a:rPr>
              <a:t>назви</a:t>
            </a:r>
            <a:r>
              <a:rPr lang="ru-RU" sz="2800" b="1" i="0" dirty="0">
                <a:solidFill>
                  <a:srgbClr val="76A900"/>
                </a:solidFill>
                <a:effectLst/>
                <a:latin typeface="Open Sans"/>
              </a:rPr>
              <a:t> </a:t>
            </a:r>
            <a:r>
              <a:rPr lang="ru-RU" sz="2800" b="1" i="0" dirty="0" err="1">
                <a:solidFill>
                  <a:srgbClr val="76A900"/>
                </a:solidFill>
                <a:effectLst/>
                <a:latin typeface="Open Sans"/>
              </a:rPr>
              <a:t>зірок</a:t>
            </a:r>
            <a:r>
              <a:rPr lang="ru-RU" sz="2800" b="1" i="0" dirty="0">
                <a:solidFill>
                  <a:srgbClr val="76A900"/>
                </a:solidFill>
                <a:effectLst/>
                <a:latin typeface="Open Sans"/>
              </a:rPr>
              <a:t>, планет, </a:t>
            </a:r>
            <a:r>
              <a:rPr lang="ru-RU" sz="2800" b="1" i="0" dirty="0" err="1">
                <a:solidFill>
                  <a:srgbClr val="76A900"/>
                </a:solidFill>
                <a:effectLst/>
                <a:latin typeface="Open Sans"/>
              </a:rPr>
              <a:t>сузірь</a:t>
            </a:r>
            <a:r>
              <a:rPr lang="ru-RU" sz="2800" b="1" i="0" dirty="0">
                <a:solidFill>
                  <a:srgbClr val="76A900"/>
                </a:solidFill>
                <a:effectLst/>
                <a:latin typeface="Open Sans"/>
              </a:rPr>
              <a:t> </a:t>
            </a:r>
            <a:r>
              <a:rPr lang="ru-RU" sz="2800" b="1" i="0" dirty="0" err="1">
                <a:solidFill>
                  <a:srgbClr val="76A900"/>
                </a:solidFill>
                <a:effectLst/>
                <a:latin typeface="Open Sans"/>
              </a:rPr>
              <a:t>тощо</a:t>
            </a:r>
            <a:r>
              <a:rPr lang="ru-RU" sz="2800" b="1" i="0" dirty="0">
                <a:solidFill>
                  <a:srgbClr val="76A900"/>
                </a:solidFill>
                <a:effectLst/>
                <a:latin typeface="Open Sans"/>
              </a:rPr>
              <a:t>.</a:t>
            </a:r>
            <a:endParaRPr lang="ru-RU" sz="2800" b="1" i="0" dirty="0">
              <a:solidFill>
                <a:srgbClr val="4E4E3F"/>
              </a:solidFill>
              <a:effectLst/>
              <a:latin typeface="Open Sans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A805E92-6B5D-23A8-6DE1-387FEBC689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544926" y="3428999"/>
            <a:ext cx="2370407" cy="32155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078619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87623BE-634E-C1C2-C8A7-5529299D93E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65D006C-F68E-DB3F-B72F-853E60867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1" cy="6857999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555D50E0-ADED-179B-2A94-3789CD586AEA}"/>
              </a:ext>
            </a:extLst>
          </p:cNvPr>
          <p:cNvSpPr/>
          <p:nvPr/>
        </p:nvSpPr>
        <p:spPr>
          <a:xfrm>
            <a:off x="1020640" y="2393961"/>
            <a:ext cx="7279298" cy="389429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i="0" dirty="0">
                <a:solidFill>
                  <a:srgbClr val="5B667F"/>
                </a:solidFill>
                <a:effectLst/>
                <a:latin typeface="Merriweather"/>
              </a:rPr>
              <a:t>На (</a:t>
            </a:r>
            <a:r>
              <a:rPr lang="ru-RU" sz="4000" b="1" i="0" dirty="0" err="1">
                <a:solidFill>
                  <a:srgbClr val="5B667F"/>
                </a:solidFill>
                <a:effectLst/>
                <a:latin typeface="Merriweather"/>
              </a:rPr>
              <a:t>П,п</a:t>
            </a:r>
            <a:r>
              <a:rPr lang="ru-RU" sz="4000" b="1" i="0" dirty="0">
                <a:solidFill>
                  <a:srgbClr val="5B667F"/>
                </a:solidFill>
                <a:effectLst/>
                <a:latin typeface="Merriweather"/>
              </a:rPr>
              <a:t>)</a:t>
            </a:r>
            <a:r>
              <a:rPr lang="ru-RU" sz="4000" b="1" i="0" dirty="0" err="1">
                <a:solidFill>
                  <a:srgbClr val="5B667F"/>
                </a:solidFill>
                <a:effectLst/>
                <a:latin typeface="Merriweather"/>
              </a:rPr>
              <a:t>олтавщині</a:t>
            </a:r>
            <a:r>
              <a:rPr lang="ru-RU" sz="4000" b="1" i="0" dirty="0">
                <a:solidFill>
                  <a:srgbClr val="5B667F"/>
                </a:solidFill>
                <a:effectLst/>
                <a:latin typeface="Merriweather"/>
              </a:rPr>
              <a:t> в (</a:t>
            </a:r>
            <a:r>
              <a:rPr lang="ru-RU" sz="4000" b="1" i="0" dirty="0" err="1">
                <a:solidFill>
                  <a:srgbClr val="5B667F"/>
                </a:solidFill>
                <a:effectLst/>
                <a:latin typeface="Merriweather"/>
              </a:rPr>
              <a:t>С,с</a:t>
            </a:r>
            <a:r>
              <a:rPr lang="ru-RU" sz="4000" b="1" i="0" dirty="0">
                <a:solidFill>
                  <a:srgbClr val="5B667F"/>
                </a:solidFill>
                <a:effectLst/>
                <a:latin typeface="Merriweather"/>
              </a:rPr>
              <a:t>)</a:t>
            </a:r>
            <a:r>
              <a:rPr lang="ru-RU" sz="4000" b="1" i="0" dirty="0" err="1">
                <a:solidFill>
                  <a:srgbClr val="5B667F"/>
                </a:solidFill>
                <a:effectLst/>
                <a:latin typeface="Merriweather"/>
              </a:rPr>
              <a:t>елі</a:t>
            </a:r>
            <a:r>
              <a:rPr lang="ru-RU" sz="4000" b="1" i="0" dirty="0">
                <a:solidFill>
                  <a:srgbClr val="5B667F"/>
                </a:solidFill>
                <a:effectLst/>
                <a:latin typeface="Merriweather"/>
              </a:rPr>
              <a:t> (</a:t>
            </a:r>
            <a:r>
              <a:rPr lang="ru-RU" sz="4000" b="1" i="0" dirty="0" err="1">
                <a:solidFill>
                  <a:srgbClr val="5B667F"/>
                </a:solidFill>
                <a:effectLst/>
                <a:latin typeface="Merriweather"/>
              </a:rPr>
              <a:t>Б,б</a:t>
            </a:r>
            <a:r>
              <a:rPr lang="ru-RU" sz="4000" b="1" i="0" dirty="0">
                <a:solidFill>
                  <a:srgbClr val="5B667F"/>
                </a:solidFill>
                <a:effectLst/>
                <a:latin typeface="Merriweather"/>
              </a:rPr>
              <a:t>)</a:t>
            </a:r>
            <a:r>
              <a:rPr lang="ru-RU" sz="4000" b="1" i="0" dirty="0" err="1">
                <a:solidFill>
                  <a:srgbClr val="5B667F"/>
                </a:solidFill>
                <a:effectLst/>
                <a:latin typeface="Merriweather"/>
              </a:rPr>
              <a:t>огданівка</a:t>
            </a:r>
            <a:r>
              <a:rPr lang="ru-RU" sz="4000" b="1" i="0" dirty="0">
                <a:solidFill>
                  <a:srgbClr val="5B667F"/>
                </a:solidFill>
                <a:effectLst/>
                <a:latin typeface="Merriweather"/>
              </a:rPr>
              <a:t> жила і </a:t>
            </a:r>
            <a:r>
              <a:rPr lang="ru-RU" sz="4000" b="1" i="0" dirty="0" err="1">
                <a:solidFill>
                  <a:srgbClr val="5B667F"/>
                </a:solidFill>
                <a:effectLst/>
                <a:latin typeface="Merriweather"/>
              </a:rPr>
              <a:t>працювала</a:t>
            </a:r>
            <a:r>
              <a:rPr lang="ru-RU" sz="4000" b="1" i="0" dirty="0">
                <a:solidFill>
                  <a:srgbClr val="5B667F"/>
                </a:solidFill>
                <a:effectLst/>
                <a:latin typeface="Merriweather"/>
              </a:rPr>
              <a:t> (</a:t>
            </a:r>
            <a:r>
              <a:rPr lang="ru-RU" sz="4000" b="1" i="0" dirty="0" err="1">
                <a:solidFill>
                  <a:srgbClr val="5B667F"/>
                </a:solidFill>
                <a:effectLst/>
                <a:latin typeface="Merriweather"/>
              </a:rPr>
              <a:t>Х,х</a:t>
            </a:r>
            <a:r>
              <a:rPr lang="ru-RU" sz="4000" b="1" i="0" dirty="0">
                <a:solidFill>
                  <a:srgbClr val="5B667F"/>
                </a:solidFill>
                <a:effectLst/>
                <a:latin typeface="Merriweather"/>
              </a:rPr>
              <a:t>)</a:t>
            </a:r>
            <a:r>
              <a:rPr lang="ru-RU" sz="4000" b="1" i="0" dirty="0" err="1">
                <a:solidFill>
                  <a:srgbClr val="5B667F"/>
                </a:solidFill>
                <a:effectLst/>
                <a:latin typeface="Merriweather"/>
              </a:rPr>
              <a:t>удожниця</a:t>
            </a:r>
            <a:r>
              <a:rPr lang="ru-RU" sz="4000" b="1" i="0" dirty="0">
                <a:solidFill>
                  <a:srgbClr val="5B667F"/>
                </a:solidFill>
                <a:effectLst/>
                <a:latin typeface="Merriweather"/>
              </a:rPr>
              <a:t>  (</a:t>
            </a:r>
            <a:r>
              <a:rPr lang="ru-RU" sz="4000" b="1" i="0" dirty="0" err="1">
                <a:solidFill>
                  <a:srgbClr val="5B667F"/>
                </a:solidFill>
                <a:effectLst/>
                <a:latin typeface="Merriweather"/>
              </a:rPr>
              <a:t>К,к</a:t>
            </a:r>
            <a:r>
              <a:rPr lang="ru-RU" sz="4000" b="1" i="0" dirty="0">
                <a:solidFill>
                  <a:srgbClr val="5B667F"/>
                </a:solidFill>
                <a:effectLst/>
                <a:latin typeface="Merriweather"/>
              </a:rPr>
              <a:t>)атерина (</a:t>
            </a:r>
            <a:r>
              <a:rPr lang="ru-RU" sz="4000" b="1" i="0" dirty="0" err="1">
                <a:solidFill>
                  <a:srgbClr val="5B667F"/>
                </a:solidFill>
                <a:effectLst/>
                <a:latin typeface="Merriweather"/>
              </a:rPr>
              <a:t>Б,б</a:t>
            </a:r>
            <a:r>
              <a:rPr lang="ru-RU" sz="4000" b="1" i="0" dirty="0">
                <a:solidFill>
                  <a:srgbClr val="5B667F"/>
                </a:solidFill>
                <a:effectLst/>
                <a:latin typeface="Merriweather"/>
              </a:rPr>
              <a:t>)</a:t>
            </a:r>
            <a:r>
              <a:rPr lang="ru-RU" sz="4000" b="1" i="0" dirty="0" err="1">
                <a:solidFill>
                  <a:srgbClr val="5B667F"/>
                </a:solidFill>
                <a:effectLst/>
                <a:latin typeface="Merriweather"/>
              </a:rPr>
              <a:t>ілокур</a:t>
            </a:r>
            <a:r>
              <a:rPr lang="ru-RU" sz="4000" b="1" i="0" dirty="0">
                <a:solidFill>
                  <a:srgbClr val="5B667F"/>
                </a:solidFill>
                <a:effectLst/>
                <a:latin typeface="Merriweather"/>
              </a:rPr>
              <a:t>.</a:t>
            </a:r>
            <a:endParaRPr lang="ru-RU" sz="4000" b="0" i="0" dirty="0">
              <a:solidFill>
                <a:srgbClr val="4E4E3F"/>
              </a:solidFill>
              <a:effectLst/>
              <a:latin typeface="Open San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B89655F-D81E-261B-995C-045B3C414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640" y="323557"/>
            <a:ext cx="10150720" cy="150066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30662EB-A189-CBAD-7F9B-6E5EFE5746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8387" y="2482176"/>
            <a:ext cx="2921614" cy="38954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381404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87623BE-634E-C1C2-C8A7-5529299D93E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65D006C-F68E-DB3F-B72F-853E60867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1" cy="6857999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555D50E0-ADED-179B-2A94-3789CD586AEA}"/>
              </a:ext>
            </a:extLst>
          </p:cNvPr>
          <p:cNvSpPr/>
          <p:nvPr/>
        </p:nvSpPr>
        <p:spPr>
          <a:xfrm>
            <a:off x="1237955" y="277837"/>
            <a:ext cx="10072468" cy="132236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endParaRPr lang="ru-RU" sz="3200" b="0" i="0" dirty="0">
              <a:solidFill>
                <a:srgbClr val="4E4E3F"/>
              </a:solidFill>
              <a:effectLst/>
              <a:latin typeface="Open San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A952C58-01BA-B39C-A7AE-2EBB40E0F9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108388"/>
            <a:ext cx="9406597" cy="43205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6A75E78-E0DC-6B42-2F0D-84BAAE9F1E68}"/>
              </a:ext>
            </a:extLst>
          </p:cNvPr>
          <p:cNvSpPr txBox="1"/>
          <p:nvPr/>
        </p:nvSpPr>
        <p:spPr>
          <a:xfrm>
            <a:off x="2147559" y="2259867"/>
            <a:ext cx="6100762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4000" dirty="0">
                <a:solidFill>
                  <a:schemeClr val="accent1"/>
                </a:solidFill>
                <a:latin typeface="Comic Sans MS" panose="030F0702030302020204" pitchFamily="66" charset="0"/>
              </a:rPr>
              <a:t>село…………….                                             гори……………                                              </a:t>
            </a:r>
          </a:p>
          <a:p>
            <a:r>
              <a:rPr lang="uk-UA" sz="4000" dirty="0">
                <a:solidFill>
                  <a:schemeClr val="accent1"/>
                </a:solidFill>
                <a:latin typeface="Comic Sans MS" panose="030F0702030302020204" pitchFamily="66" charset="0"/>
              </a:rPr>
              <a:t>країна…………                                           собака………..</a:t>
            </a:r>
          </a:p>
          <a:p>
            <a:r>
              <a:rPr lang="uk-UA" sz="4000" dirty="0">
                <a:solidFill>
                  <a:schemeClr val="accent1"/>
                </a:solidFill>
                <a:latin typeface="Comic Sans MS" panose="030F0702030302020204" pitchFamily="66" charset="0"/>
              </a:rPr>
              <a:t>папуга………                                          річка………….</a:t>
            </a:r>
          </a:p>
          <a:p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1E868B7-CDBE-7772-CB37-569F65C52A1B}"/>
              </a:ext>
            </a:extLst>
          </p:cNvPr>
          <p:cNvSpPr/>
          <p:nvPr/>
        </p:nvSpPr>
        <p:spPr>
          <a:xfrm>
            <a:off x="2515788" y="215743"/>
            <a:ext cx="751680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Добери до поданих іменників </a:t>
            </a:r>
          </a:p>
          <a:p>
            <a:pPr algn="ctr"/>
            <a:r>
              <a:rPr lang="uk-UA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власні назви:</a:t>
            </a:r>
            <a:endParaRPr lang="ru-RU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587725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87623BE-634E-C1C2-C8A7-5529299D93E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65D006C-F68E-DB3F-B72F-853E60867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14" y="1"/>
            <a:ext cx="12192001" cy="68579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A952C58-01BA-B39C-A7AE-2EBB40E0F9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6686" y="884210"/>
            <a:ext cx="9144000" cy="11819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6A75E78-E0DC-6B42-2F0D-84BAAE9F1E68}"/>
              </a:ext>
            </a:extLst>
          </p:cNvPr>
          <p:cNvSpPr txBox="1"/>
          <p:nvPr/>
        </p:nvSpPr>
        <p:spPr>
          <a:xfrm>
            <a:off x="1986686" y="3780472"/>
            <a:ext cx="61007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30BD93-790C-F14C-C684-840126AE701A}"/>
              </a:ext>
            </a:extLst>
          </p:cNvPr>
          <p:cNvSpPr txBox="1"/>
          <p:nvPr/>
        </p:nvSpPr>
        <p:spPr>
          <a:xfrm>
            <a:off x="1073327" y="919651"/>
            <a:ext cx="1077675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0" i="0" dirty="0" err="1">
                <a:solidFill>
                  <a:srgbClr val="4E4E3F"/>
                </a:solidFill>
                <a:effectLst/>
                <a:latin typeface="Open Sans"/>
              </a:rPr>
              <a:t>Іменники</a:t>
            </a:r>
            <a:r>
              <a:rPr lang="ru-RU" sz="3200" b="0" i="0" dirty="0">
                <a:solidFill>
                  <a:srgbClr val="4E4E3F"/>
                </a:solidFill>
                <a:effectLst/>
                <a:latin typeface="Open Sans"/>
              </a:rPr>
              <a:t> </a:t>
            </a:r>
            <a:r>
              <a:rPr lang="ru-RU" sz="3200" b="0" i="0" dirty="0" err="1">
                <a:solidFill>
                  <a:srgbClr val="4E4E3F"/>
                </a:solidFill>
                <a:effectLst/>
                <a:latin typeface="Open Sans"/>
              </a:rPr>
              <a:t>бувають</a:t>
            </a:r>
            <a:r>
              <a:rPr lang="ru-RU" sz="3200" b="0" i="0" dirty="0">
                <a:solidFill>
                  <a:srgbClr val="4E4E3F"/>
                </a:solidFill>
                <a:effectLst/>
                <a:latin typeface="Open Sans"/>
              </a:rPr>
              <a:t> </a:t>
            </a:r>
            <a:r>
              <a:rPr lang="ru-RU" sz="3200" b="1" i="0" dirty="0" err="1">
                <a:solidFill>
                  <a:srgbClr val="4E4E3F"/>
                </a:solidFill>
                <a:effectLst/>
                <a:latin typeface="Open Sans"/>
              </a:rPr>
              <a:t>чоловічого</a:t>
            </a:r>
            <a:r>
              <a:rPr lang="ru-RU" sz="3200" b="0" i="0" dirty="0">
                <a:solidFill>
                  <a:srgbClr val="4E4E3F"/>
                </a:solidFill>
                <a:effectLst/>
                <a:latin typeface="Open Sans"/>
              </a:rPr>
              <a:t>, </a:t>
            </a:r>
            <a:r>
              <a:rPr lang="ru-RU" sz="3200" b="1" i="0" dirty="0" err="1">
                <a:solidFill>
                  <a:srgbClr val="4E4E3F"/>
                </a:solidFill>
                <a:effectLst/>
                <a:latin typeface="Open Sans"/>
              </a:rPr>
              <a:t>жіночого</a:t>
            </a:r>
            <a:r>
              <a:rPr lang="ru-RU" sz="3200" b="0" i="0" dirty="0">
                <a:solidFill>
                  <a:srgbClr val="4E4E3F"/>
                </a:solidFill>
                <a:effectLst/>
                <a:latin typeface="Open Sans"/>
              </a:rPr>
              <a:t> і </a:t>
            </a:r>
          </a:p>
          <a:p>
            <a:pPr algn="ctr"/>
            <a:r>
              <a:rPr lang="ru-RU" sz="3200" b="1" i="0" dirty="0" err="1">
                <a:solidFill>
                  <a:srgbClr val="4E4E3F"/>
                </a:solidFill>
                <a:effectLst/>
                <a:latin typeface="Open Sans"/>
              </a:rPr>
              <a:t>середнього</a:t>
            </a:r>
            <a:r>
              <a:rPr lang="ru-RU" sz="3200" b="1" i="0" dirty="0">
                <a:solidFill>
                  <a:srgbClr val="4E4E3F"/>
                </a:solidFill>
                <a:effectLst/>
                <a:latin typeface="Open Sans"/>
              </a:rPr>
              <a:t> </a:t>
            </a:r>
            <a:r>
              <a:rPr lang="ru-RU" sz="3200" b="0" i="0" dirty="0">
                <a:solidFill>
                  <a:srgbClr val="4E4E3F"/>
                </a:solidFill>
                <a:effectLst/>
                <a:latin typeface="Open Sans"/>
              </a:rPr>
              <a:t> </a:t>
            </a:r>
            <a:r>
              <a:rPr lang="ru-RU" sz="3200" b="1" i="0" dirty="0">
                <a:solidFill>
                  <a:srgbClr val="4E4E3F"/>
                </a:solidFill>
                <a:effectLst/>
                <a:latin typeface="Open Sans"/>
              </a:rPr>
              <a:t>роду</a:t>
            </a:r>
            <a:r>
              <a:rPr lang="ru-RU" sz="3200" b="0" i="0" dirty="0">
                <a:solidFill>
                  <a:srgbClr val="4E4E3F"/>
                </a:solidFill>
                <a:effectLst/>
                <a:latin typeface="Open Sans"/>
              </a:rPr>
              <a:t>.</a:t>
            </a:r>
            <a:endParaRPr lang="ru-RU" sz="3200" dirty="0"/>
          </a:p>
        </p:txBody>
      </p:sp>
      <p:sp>
        <p:nvSpPr>
          <p:cNvPr id="10" name="Облако 9">
            <a:extLst>
              <a:ext uri="{FF2B5EF4-FFF2-40B4-BE49-F238E27FC236}">
                <a16:creationId xmlns:a16="http://schemas.microsoft.com/office/drawing/2014/main" id="{5606A078-6685-7149-DCA9-F6438BD334EA}"/>
              </a:ext>
            </a:extLst>
          </p:cNvPr>
          <p:cNvSpPr/>
          <p:nvPr/>
        </p:nvSpPr>
        <p:spPr>
          <a:xfrm>
            <a:off x="965528" y="2107899"/>
            <a:ext cx="5252392" cy="2518172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err="1"/>
              <a:t>Іменники</a:t>
            </a:r>
            <a:r>
              <a:rPr lang="ru-RU" sz="2800" dirty="0"/>
              <a:t>, до </a:t>
            </a:r>
            <a:r>
              <a:rPr lang="ru-RU" sz="2800" dirty="0" err="1"/>
              <a:t>яких</a:t>
            </a:r>
            <a:r>
              <a:rPr lang="ru-RU" sz="2800" dirty="0"/>
              <a:t> </a:t>
            </a:r>
            <a:r>
              <a:rPr lang="ru-RU" sz="2800" dirty="0" err="1"/>
              <a:t>можна</a:t>
            </a:r>
            <a:r>
              <a:rPr lang="ru-RU" sz="2800" dirty="0"/>
              <a:t> </a:t>
            </a:r>
            <a:r>
              <a:rPr lang="ru-RU" sz="2800" dirty="0" err="1"/>
              <a:t>додати</a:t>
            </a:r>
            <a:r>
              <a:rPr lang="ru-RU" sz="2800" dirty="0"/>
              <a:t> слова </a:t>
            </a:r>
            <a:r>
              <a:rPr lang="ru-RU" sz="3600" b="1" dirty="0" err="1">
                <a:solidFill>
                  <a:schemeClr val="accent1"/>
                </a:solidFill>
              </a:rPr>
              <a:t>мій</a:t>
            </a:r>
            <a:r>
              <a:rPr lang="ru-RU" sz="3600" b="1" dirty="0">
                <a:solidFill>
                  <a:schemeClr val="accent1"/>
                </a:solidFill>
              </a:rPr>
              <a:t>, </a:t>
            </a:r>
            <a:r>
              <a:rPr lang="ru-RU" sz="3600" b="1" dirty="0" err="1">
                <a:solidFill>
                  <a:schemeClr val="accent1"/>
                </a:solidFill>
              </a:rPr>
              <a:t>він</a:t>
            </a:r>
            <a:r>
              <a:rPr lang="ru-RU" sz="2800" dirty="0"/>
              <a:t>, — </a:t>
            </a:r>
            <a:r>
              <a:rPr lang="ru-RU" sz="3600" b="1" u="sng" dirty="0" err="1">
                <a:solidFill>
                  <a:schemeClr val="accent1"/>
                </a:solidFill>
              </a:rPr>
              <a:t>чоловічого</a:t>
            </a:r>
            <a:r>
              <a:rPr lang="ru-RU" sz="2800" dirty="0"/>
              <a:t> роду.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46743E1-9569-B5CC-1F9B-7EEEFAA4E3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5303" y="2266648"/>
            <a:ext cx="5182049" cy="228010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8358FC5-367E-E595-D224-298567B637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3570" y="4334825"/>
            <a:ext cx="5182049" cy="238062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6B64419-40F0-FECF-002F-29959B364CAA}"/>
              </a:ext>
            </a:extLst>
          </p:cNvPr>
          <p:cNvSpPr txBox="1"/>
          <p:nvPr/>
        </p:nvSpPr>
        <p:spPr>
          <a:xfrm>
            <a:off x="7190162" y="2503080"/>
            <a:ext cx="465992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0" i="0" dirty="0" err="1">
                <a:solidFill>
                  <a:srgbClr val="4E4E3F"/>
                </a:solidFill>
                <a:effectLst/>
              </a:rPr>
              <a:t>Іменники</a:t>
            </a:r>
            <a:r>
              <a:rPr lang="ru-RU" sz="2800" b="0" i="0" dirty="0">
                <a:solidFill>
                  <a:srgbClr val="4E4E3F"/>
                </a:solidFill>
                <a:effectLst/>
              </a:rPr>
              <a:t>, до </a:t>
            </a:r>
            <a:r>
              <a:rPr lang="ru-RU" sz="2800" b="0" i="0" dirty="0" err="1">
                <a:solidFill>
                  <a:srgbClr val="4E4E3F"/>
                </a:solidFill>
                <a:effectLst/>
              </a:rPr>
              <a:t>яких</a:t>
            </a:r>
            <a:r>
              <a:rPr lang="ru-RU" sz="2800" b="0" i="0" dirty="0">
                <a:solidFill>
                  <a:srgbClr val="4E4E3F"/>
                </a:solidFill>
                <a:effectLst/>
              </a:rPr>
              <a:t> </a:t>
            </a:r>
            <a:r>
              <a:rPr lang="ru-RU" sz="2800" b="0" i="0" dirty="0" err="1">
                <a:solidFill>
                  <a:srgbClr val="4E4E3F"/>
                </a:solidFill>
                <a:effectLst/>
              </a:rPr>
              <a:t>можна</a:t>
            </a:r>
            <a:r>
              <a:rPr lang="ru-RU" sz="2800" b="0" i="0" dirty="0">
                <a:solidFill>
                  <a:srgbClr val="4E4E3F"/>
                </a:solidFill>
                <a:effectLst/>
              </a:rPr>
              <a:t> </a:t>
            </a:r>
            <a:r>
              <a:rPr lang="ru-RU" sz="2800" b="0" i="0" dirty="0" err="1">
                <a:solidFill>
                  <a:srgbClr val="4E4E3F"/>
                </a:solidFill>
                <a:effectLst/>
              </a:rPr>
              <a:t>додати</a:t>
            </a:r>
            <a:r>
              <a:rPr lang="ru-RU" sz="2800" b="0" i="0" dirty="0">
                <a:solidFill>
                  <a:srgbClr val="4E4E3F"/>
                </a:solidFill>
                <a:effectLst/>
              </a:rPr>
              <a:t> слова </a:t>
            </a:r>
            <a:r>
              <a:rPr lang="ru-RU" sz="3600" b="1" i="0" dirty="0">
                <a:solidFill>
                  <a:srgbClr val="FF0000"/>
                </a:solidFill>
                <a:effectLst/>
              </a:rPr>
              <a:t>моя</a:t>
            </a:r>
            <a:r>
              <a:rPr lang="ru-RU" sz="3600" b="0" i="0" dirty="0">
                <a:solidFill>
                  <a:srgbClr val="FF0000"/>
                </a:solidFill>
                <a:effectLst/>
              </a:rPr>
              <a:t>, </a:t>
            </a:r>
            <a:r>
              <a:rPr lang="ru-RU" sz="3600" b="1" i="0" dirty="0">
                <a:solidFill>
                  <a:srgbClr val="FF0000"/>
                </a:solidFill>
                <a:effectLst/>
              </a:rPr>
              <a:t>вона</a:t>
            </a:r>
            <a:r>
              <a:rPr lang="ru-RU" sz="3600" b="0" i="0" dirty="0">
                <a:solidFill>
                  <a:srgbClr val="FF0000"/>
                </a:solidFill>
                <a:effectLst/>
              </a:rPr>
              <a:t>, </a:t>
            </a:r>
            <a:r>
              <a:rPr lang="ru-RU" sz="2800" b="0" i="0" dirty="0">
                <a:solidFill>
                  <a:srgbClr val="4E4E3F"/>
                </a:solidFill>
                <a:effectLst/>
              </a:rPr>
              <a:t>— </a:t>
            </a:r>
            <a:r>
              <a:rPr lang="ru-RU" sz="3600" b="1" i="0" u="sng" dirty="0" err="1">
                <a:solidFill>
                  <a:srgbClr val="FF0000"/>
                </a:solidFill>
                <a:effectLst/>
              </a:rPr>
              <a:t>жіночого</a:t>
            </a:r>
            <a:r>
              <a:rPr lang="ru-RU" sz="3200" b="1" i="0" u="sng" dirty="0">
                <a:solidFill>
                  <a:srgbClr val="FF0000"/>
                </a:solidFill>
                <a:effectLst/>
              </a:rPr>
              <a:t> </a:t>
            </a:r>
            <a:r>
              <a:rPr lang="ru-RU" sz="2800" i="0" dirty="0">
                <a:effectLst/>
              </a:rPr>
              <a:t>роду.</a:t>
            </a:r>
            <a:endParaRPr lang="ru-RU" sz="2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97D1593-32E1-AFEC-B3E0-80FDFC991493}"/>
              </a:ext>
            </a:extLst>
          </p:cNvPr>
          <p:cNvSpPr txBox="1"/>
          <p:nvPr/>
        </p:nvSpPr>
        <p:spPr>
          <a:xfrm>
            <a:off x="4225643" y="4639260"/>
            <a:ext cx="443381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0" i="0" dirty="0" err="1">
                <a:solidFill>
                  <a:srgbClr val="4E4E3F"/>
                </a:solidFill>
                <a:effectLst/>
              </a:rPr>
              <a:t>Іменники</a:t>
            </a:r>
            <a:r>
              <a:rPr lang="ru-RU" sz="2800" b="0" i="0" dirty="0">
                <a:solidFill>
                  <a:srgbClr val="4E4E3F"/>
                </a:solidFill>
                <a:effectLst/>
              </a:rPr>
              <a:t>, до </a:t>
            </a:r>
            <a:r>
              <a:rPr lang="ru-RU" sz="2800" b="0" i="0" dirty="0" err="1">
                <a:solidFill>
                  <a:srgbClr val="4E4E3F"/>
                </a:solidFill>
                <a:effectLst/>
              </a:rPr>
              <a:t>яких</a:t>
            </a:r>
            <a:r>
              <a:rPr lang="ru-RU" sz="2800" b="0" i="0" dirty="0">
                <a:solidFill>
                  <a:srgbClr val="4E4E3F"/>
                </a:solidFill>
                <a:effectLst/>
              </a:rPr>
              <a:t> </a:t>
            </a:r>
            <a:r>
              <a:rPr lang="ru-RU" sz="2800" b="0" i="0" dirty="0" err="1">
                <a:solidFill>
                  <a:srgbClr val="4E4E3F"/>
                </a:solidFill>
                <a:effectLst/>
              </a:rPr>
              <a:t>можна</a:t>
            </a:r>
            <a:r>
              <a:rPr lang="ru-RU" sz="2800" b="0" i="0" dirty="0">
                <a:solidFill>
                  <a:srgbClr val="4E4E3F"/>
                </a:solidFill>
                <a:effectLst/>
              </a:rPr>
              <a:t> </a:t>
            </a:r>
            <a:r>
              <a:rPr lang="ru-RU" sz="2800" b="0" i="0" dirty="0" err="1">
                <a:solidFill>
                  <a:srgbClr val="4E4E3F"/>
                </a:solidFill>
                <a:effectLst/>
              </a:rPr>
              <a:t>додати</a:t>
            </a:r>
            <a:r>
              <a:rPr lang="ru-RU" sz="2800" b="0" i="0" dirty="0">
                <a:solidFill>
                  <a:srgbClr val="4E4E3F"/>
                </a:solidFill>
                <a:effectLst/>
              </a:rPr>
              <a:t> слова </a:t>
            </a:r>
            <a:r>
              <a:rPr lang="ru-RU" sz="3600" b="1" i="0" dirty="0" err="1">
                <a:solidFill>
                  <a:srgbClr val="76A900"/>
                </a:solidFill>
                <a:effectLst/>
              </a:rPr>
              <a:t>моє</a:t>
            </a:r>
            <a:r>
              <a:rPr lang="ru-RU" sz="3600" b="1" i="0" dirty="0">
                <a:solidFill>
                  <a:srgbClr val="4E4E3F"/>
                </a:solidFill>
                <a:effectLst/>
              </a:rPr>
              <a:t>, </a:t>
            </a:r>
            <a:r>
              <a:rPr lang="ru-RU" sz="3600" b="1" i="0" dirty="0" err="1">
                <a:solidFill>
                  <a:srgbClr val="76A900"/>
                </a:solidFill>
                <a:effectLst/>
              </a:rPr>
              <a:t>воно</a:t>
            </a:r>
            <a:r>
              <a:rPr lang="ru-RU" sz="2800" b="0" i="0" dirty="0">
                <a:solidFill>
                  <a:srgbClr val="4E4E3F"/>
                </a:solidFill>
                <a:effectLst/>
              </a:rPr>
              <a:t>, — </a:t>
            </a:r>
            <a:r>
              <a:rPr lang="ru-RU" sz="3600" b="1" i="0" u="sng" dirty="0" err="1">
                <a:solidFill>
                  <a:srgbClr val="76A900"/>
                </a:solidFill>
                <a:effectLst/>
              </a:rPr>
              <a:t>середнього</a:t>
            </a:r>
            <a:r>
              <a:rPr lang="ru-RU" sz="3600" b="1" i="0" u="sng" dirty="0">
                <a:solidFill>
                  <a:srgbClr val="76A900"/>
                </a:solidFill>
                <a:effectLst/>
              </a:rPr>
              <a:t> </a:t>
            </a:r>
            <a:r>
              <a:rPr lang="ru-RU" sz="2800" i="0" dirty="0">
                <a:effectLst/>
              </a:rPr>
              <a:t>роду</a:t>
            </a:r>
            <a:r>
              <a:rPr lang="ru-RU" sz="2400" i="0" dirty="0">
                <a:effectLst/>
              </a:rPr>
              <a:t>.</a:t>
            </a:r>
            <a:endParaRPr lang="ru-RU" sz="2800" dirty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2C00F1E6-F3C1-2B41-D52A-C1AA42C7A32E}"/>
              </a:ext>
            </a:extLst>
          </p:cNvPr>
          <p:cNvSpPr/>
          <p:nvPr/>
        </p:nvSpPr>
        <p:spPr>
          <a:xfrm>
            <a:off x="764590" y="-1"/>
            <a:ext cx="33968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Сторінка</a:t>
            </a:r>
            <a:r>
              <a:rPr lang="ru-RU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r>
              <a:rPr lang="ru-RU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708484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87623BE-634E-C1C2-C8A7-5529299D93E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65D006C-F68E-DB3F-B72F-853E60867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1" cy="6857999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555D50E0-ADED-179B-2A94-3789CD586AEA}"/>
              </a:ext>
            </a:extLst>
          </p:cNvPr>
          <p:cNvSpPr/>
          <p:nvPr/>
        </p:nvSpPr>
        <p:spPr>
          <a:xfrm>
            <a:off x="1237955" y="277837"/>
            <a:ext cx="10072468" cy="132236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0" i="0" dirty="0" err="1">
                <a:solidFill>
                  <a:srgbClr val="5B667F"/>
                </a:solidFill>
                <a:effectLst/>
                <a:latin typeface="Merriweather"/>
              </a:rPr>
              <a:t>Випиши</a:t>
            </a:r>
            <a:r>
              <a:rPr lang="ru-RU" sz="3200" b="0" i="0" dirty="0">
                <a:solidFill>
                  <a:srgbClr val="5B667F"/>
                </a:solidFill>
                <a:effectLst/>
                <a:latin typeface="Merriweather"/>
              </a:rPr>
              <a:t> з </a:t>
            </a:r>
            <a:r>
              <a:rPr lang="ru-RU" sz="3200" b="0" i="0" dirty="0" err="1">
                <a:solidFill>
                  <a:srgbClr val="5B667F"/>
                </a:solidFill>
                <a:effectLst/>
                <a:latin typeface="Merriweather"/>
              </a:rPr>
              <a:t>вірша</a:t>
            </a:r>
            <a:r>
              <a:rPr lang="ru-RU" sz="3200" b="0" i="0" dirty="0">
                <a:solidFill>
                  <a:srgbClr val="5B667F"/>
                </a:solidFill>
                <a:effectLst/>
                <a:latin typeface="Merriweather"/>
              </a:rPr>
              <a:t> </a:t>
            </a:r>
            <a:r>
              <a:rPr lang="ru-RU" sz="3200" b="0" i="0" dirty="0" err="1">
                <a:solidFill>
                  <a:srgbClr val="5B667F"/>
                </a:solidFill>
                <a:effectLst/>
                <a:latin typeface="Merriweather"/>
              </a:rPr>
              <a:t>іменники</a:t>
            </a:r>
            <a:r>
              <a:rPr lang="ru-RU" sz="3200" b="0" i="0" dirty="0">
                <a:solidFill>
                  <a:srgbClr val="5B667F"/>
                </a:solidFill>
                <a:effectLst/>
                <a:latin typeface="Merriweather"/>
              </a:rPr>
              <a:t> в три колонки: </a:t>
            </a:r>
          </a:p>
          <a:p>
            <a:pPr algn="ctr"/>
            <a:r>
              <a:rPr lang="ru-RU" sz="3200" b="0" i="0" dirty="0">
                <a:solidFill>
                  <a:srgbClr val="5B667F"/>
                </a:solidFill>
                <a:effectLst/>
                <a:latin typeface="Merriweather"/>
              </a:rPr>
              <a:t>ЧОЛОВІЧИЙ </a:t>
            </a:r>
            <a:r>
              <a:rPr lang="ru-RU" sz="3200" b="0" i="0" dirty="0" err="1">
                <a:solidFill>
                  <a:srgbClr val="5B667F"/>
                </a:solidFill>
                <a:effectLst/>
                <a:latin typeface="Merriweather"/>
              </a:rPr>
              <a:t>рід</a:t>
            </a:r>
            <a:r>
              <a:rPr lang="ru-RU" sz="3200" b="0" i="0" dirty="0">
                <a:solidFill>
                  <a:srgbClr val="5B667F"/>
                </a:solidFill>
                <a:effectLst/>
                <a:latin typeface="Merriweather"/>
              </a:rPr>
              <a:t>, ЖІНОЧИЙ </a:t>
            </a:r>
            <a:r>
              <a:rPr lang="ru-RU" sz="3200" b="0" i="0" dirty="0" err="1">
                <a:solidFill>
                  <a:srgbClr val="5B667F"/>
                </a:solidFill>
                <a:effectLst/>
                <a:latin typeface="Merriweather"/>
              </a:rPr>
              <a:t>рід</a:t>
            </a:r>
            <a:r>
              <a:rPr lang="ru-RU" sz="3200" b="0" i="0" dirty="0">
                <a:solidFill>
                  <a:srgbClr val="5B667F"/>
                </a:solidFill>
                <a:effectLst/>
                <a:latin typeface="Merriweather"/>
              </a:rPr>
              <a:t> , СЕРЕДНІЙ </a:t>
            </a:r>
            <a:r>
              <a:rPr lang="ru-RU" sz="3200" b="0" i="0" dirty="0" err="1">
                <a:solidFill>
                  <a:srgbClr val="5B667F"/>
                </a:solidFill>
                <a:effectLst/>
                <a:latin typeface="Merriweather"/>
              </a:rPr>
              <a:t>рід</a:t>
            </a:r>
            <a:r>
              <a:rPr lang="ru-RU" sz="3200" b="0" i="0" dirty="0">
                <a:solidFill>
                  <a:srgbClr val="5B667F"/>
                </a:solidFill>
                <a:effectLst/>
                <a:latin typeface="Merriweather"/>
              </a:rPr>
              <a:t>.</a:t>
            </a:r>
            <a:endParaRPr lang="ru-RU" sz="3200" b="0" i="0" dirty="0">
              <a:solidFill>
                <a:srgbClr val="4E4E3F"/>
              </a:solidFill>
              <a:effectLst/>
              <a:latin typeface="Open San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A952C58-01BA-B39C-A7AE-2EBB40E0F9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7955" y="1814730"/>
            <a:ext cx="10083658" cy="45382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6A75E78-E0DC-6B42-2F0D-84BAAE9F1E68}"/>
              </a:ext>
            </a:extLst>
          </p:cNvPr>
          <p:cNvSpPr txBox="1"/>
          <p:nvPr/>
        </p:nvSpPr>
        <p:spPr>
          <a:xfrm>
            <a:off x="1843664" y="2247094"/>
            <a:ext cx="6100762" cy="2831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i="1" dirty="0">
                <a:solidFill>
                  <a:srgbClr val="5B667F"/>
                </a:solidFill>
                <a:effectLst/>
                <a:latin typeface="Merriweather"/>
              </a:rPr>
              <a:t>Лиха зима </a:t>
            </a:r>
            <a:r>
              <a:rPr lang="ru-RU" sz="4000" b="1" i="1" dirty="0" err="1">
                <a:solidFill>
                  <a:srgbClr val="5B667F"/>
                </a:solidFill>
                <a:effectLst/>
                <a:latin typeface="Merriweather"/>
              </a:rPr>
              <a:t>сховається</a:t>
            </a:r>
            <a:r>
              <a:rPr lang="ru-RU" sz="4000" b="1" i="1" dirty="0">
                <a:solidFill>
                  <a:srgbClr val="5B667F"/>
                </a:solidFill>
                <a:effectLst/>
                <a:latin typeface="Merriweather"/>
              </a:rPr>
              <a:t>,</a:t>
            </a:r>
            <a:br>
              <a:rPr lang="ru-RU" sz="4000" i="1" dirty="0"/>
            </a:br>
            <a:r>
              <a:rPr lang="ru-RU" sz="4000" b="1" i="1" dirty="0">
                <a:solidFill>
                  <a:srgbClr val="5B667F"/>
                </a:solidFill>
                <a:effectLst/>
                <a:latin typeface="Merriweather"/>
              </a:rPr>
              <a:t>а </a:t>
            </a:r>
            <a:r>
              <a:rPr lang="ru-RU" sz="4000" b="1" i="1" dirty="0" err="1">
                <a:solidFill>
                  <a:srgbClr val="5B667F"/>
                </a:solidFill>
                <a:effectLst/>
                <a:latin typeface="Merriweather"/>
              </a:rPr>
              <a:t>сонечко</a:t>
            </a:r>
            <a:r>
              <a:rPr lang="ru-RU" sz="4000" b="1" i="1" dirty="0">
                <a:solidFill>
                  <a:srgbClr val="5B667F"/>
                </a:solidFill>
                <a:effectLst/>
                <a:latin typeface="Merriweather"/>
              </a:rPr>
              <a:t> </a:t>
            </a:r>
            <a:r>
              <a:rPr lang="ru-RU" sz="4000" b="1" i="1" dirty="0" err="1">
                <a:solidFill>
                  <a:srgbClr val="5B667F"/>
                </a:solidFill>
                <a:effectLst/>
                <a:latin typeface="Merriweather"/>
              </a:rPr>
              <a:t>прогляне</a:t>
            </a:r>
            <a:r>
              <a:rPr lang="ru-RU" sz="4000" b="1" i="1" dirty="0">
                <a:solidFill>
                  <a:srgbClr val="5B667F"/>
                </a:solidFill>
                <a:effectLst/>
                <a:latin typeface="Merriweather"/>
              </a:rPr>
              <a:t>.</a:t>
            </a:r>
            <a:br>
              <a:rPr lang="ru-RU" sz="4000" i="1" dirty="0"/>
            </a:br>
            <a:r>
              <a:rPr lang="ru-RU" sz="4000" b="1" i="1" dirty="0" err="1">
                <a:solidFill>
                  <a:srgbClr val="5B667F"/>
                </a:solidFill>
                <a:effectLst/>
                <a:latin typeface="Merriweather"/>
              </a:rPr>
              <a:t>Сніжок</a:t>
            </a:r>
            <a:r>
              <a:rPr lang="ru-RU" sz="4000" b="1" i="1" dirty="0">
                <a:solidFill>
                  <a:srgbClr val="5B667F"/>
                </a:solidFill>
                <a:effectLst/>
                <a:latin typeface="Merriweather"/>
              </a:rPr>
              <a:t> води </a:t>
            </a:r>
            <a:r>
              <a:rPr lang="ru-RU" sz="4000" b="1" i="1" dirty="0" err="1">
                <a:solidFill>
                  <a:srgbClr val="5B667F"/>
                </a:solidFill>
                <a:effectLst/>
                <a:latin typeface="Merriweather"/>
              </a:rPr>
              <a:t>злякається</a:t>
            </a:r>
            <a:r>
              <a:rPr lang="ru-RU" sz="4000" b="1" i="1" dirty="0">
                <a:solidFill>
                  <a:srgbClr val="5B667F"/>
                </a:solidFill>
                <a:effectLst/>
                <a:latin typeface="Merriweather"/>
              </a:rPr>
              <a:t>,</a:t>
            </a:r>
            <a:br>
              <a:rPr lang="ru-RU" sz="4000" i="1" dirty="0"/>
            </a:br>
            <a:r>
              <a:rPr lang="ru-RU" sz="4000" b="1" i="1" dirty="0">
                <a:solidFill>
                  <a:srgbClr val="5B667F"/>
                </a:solidFill>
                <a:effectLst/>
                <a:latin typeface="Merriweather"/>
              </a:rPr>
              <a:t>тихенько </a:t>
            </a:r>
            <a:r>
              <a:rPr lang="ru-RU" sz="4000" b="1" i="1" dirty="0" err="1">
                <a:solidFill>
                  <a:srgbClr val="5B667F"/>
                </a:solidFill>
                <a:effectLst/>
                <a:latin typeface="Merriweather"/>
              </a:rPr>
              <a:t>тануть</a:t>
            </a:r>
            <a:r>
              <a:rPr lang="ru-RU" sz="4000" b="1" i="1" dirty="0">
                <a:solidFill>
                  <a:srgbClr val="5B667F"/>
                </a:solidFill>
                <a:effectLst/>
                <a:latin typeface="Merriweather"/>
              </a:rPr>
              <a:t> стане.</a:t>
            </a:r>
            <a:br>
              <a:rPr lang="ru-RU" sz="4000" i="1" dirty="0"/>
            </a:br>
            <a:r>
              <a:rPr lang="ru-RU" b="1" i="0" dirty="0">
                <a:solidFill>
                  <a:srgbClr val="5B667F"/>
                </a:solidFill>
                <a:effectLst/>
                <a:latin typeface="Merriweather"/>
              </a:rPr>
              <a:t>                                                                             (</a:t>
            </a:r>
            <a:r>
              <a:rPr lang="ru-RU" b="1" i="0" dirty="0" err="1">
                <a:solidFill>
                  <a:srgbClr val="5B667F"/>
                </a:solidFill>
                <a:effectLst/>
                <a:latin typeface="Merriweather"/>
              </a:rPr>
              <a:t>Л.Глібов</a:t>
            </a:r>
            <a:r>
              <a:rPr lang="ru-RU" b="1" i="0" dirty="0">
                <a:solidFill>
                  <a:srgbClr val="5B667F"/>
                </a:solidFill>
                <a:effectLst/>
                <a:latin typeface="Merriweather"/>
              </a:rPr>
              <a:t>)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92D6DAB-21EC-9F8A-49D5-CFAECB0DFE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0135" y="2275644"/>
            <a:ext cx="2536901" cy="36164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683531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87623BE-634E-C1C2-C8A7-5529299D93E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65D006C-F68E-DB3F-B72F-853E60867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92001" cy="6857999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8B154089-AC2F-2F4B-18E1-B0872A3E2FC7}"/>
              </a:ext>
            </a:extLst>
          </p:cNvPr>
          <p:cNvSpPr/>
          <p:nvPr/>
        </p:nvSpPr>
        <p:spPr>
          <a:xfrm>
            <a:off x="1969478" y="1111348"/>
            <a:ext cx="8201464" cy="326370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dirty="0"/>
              <a:t>Слова, </a:t>
            </a:r>
            <a:r>
              <a:rPr lang="ru-RU" sz="4400" dirty="0" err="1"/>
              <a:t>що</a:t>
            </a:r>
            <a:r>
              <a:rPr lang="ru-RU" sz="4400" dirty="0"/>
              <a:t> </a:t>
            </a:r>
            <a:r>
              <a:rPr lang="ru-RU" sz="4400" dirty="0" err="1"/>
              <a:t>означають</a:t>
            </a:r>
            <a:r>
              <a:rPr lang="ru-RU" sz="4400" dirty="0"/>
              <a:t> </a:t>
            </a:r>
            <a:r>
              <a:rPr lang="ru-RU" sz="4400" b="1" i="1" dirty="0" err="1">
                <a:solidFill>
                  <a:srgbClr val="00B0F0"/>
                </a:solidFill>
              </a:rPr>
              <a:t>назву</a:t>
            </a:r>
            <a:r>
              <a:rPr lang="ru-RU" sz="4400" dirty="0"/>
              <a:t> </a:t>
            </a:r>
            <a:r>
              <a:rPr lang="ru-RU" sz="4400" b="1" i="1" dirty="0">
                <a:solidFill>
                  <a:srgbClr val="00B0F0"/>
                </a:solidFill>
              </a:rPr>
              <a:t>предмета</a:t>
            </a:r>
            <a:r>
              <a:rPr lang="ru-RU" sz="4400" dirty="0"/>
              <a:t> і </a:t>
            </a:r>
            <a:r>
              <a:rPr lang="ru-RU" sz="4400" dirty="0" err="1"/>
              <a:t>відповідають</a:t>
            </a:r>
            <a:r>
              <a:rPr lang="ru-RU" sz="4400" dirty="0"/>
              <a:t> на </a:t>
            </a:r>
            <a:r>
              <a:rPr lang="ru-RU" sz="4400" dirty="0" err="1"/>
              <a:t>питання</a:t>
            </a:r>
            <a:r>
              <a:rPr lang="ru-RU" sz="4400" dirty="0"/>
              <a:t> </a:t>
            </a:r>
            <a:r>
              <a:rPr lang="ru-RU" sz="4400" b="1" i="1" dirty="0" err="1">
                <a:solidFill>
                  <a:srgbClr val="00B0F0"/>
                </a:solidFill>
              </a:rPr>
              <a:t>хто</a:t>
            </a:r>
            <a:r>
              <a:rPr lang="ru-RU" sz="4400" b="1" i="1" dirty="0">
                <a:solidFill>
                  <a:srgbClr val="00B0F0"/>
                </a:solidFill>
              </a:rPr>
              <a:t>?</a:t>
            </a:r>
            <a:r>
              <a:rPr lang="ru-RU" sz="4400" dirty="0"/>
              <a:t> </a:t>
            </a:r>
            <a:r>
              <a:rPr lang="ru-RU" sz="4400" dirty="0" err="1"/>
              <a:t>або</a:t>
            </a:r>
            <a:r>
              <a:rPr lang="ru-RU" sz="4400" dirty="0"/>
              <a:t> </a:t>
            </a:r>
            <a:r>
              <a:rPr lang="ru-RU" sz="4400" b="1" i="1" dirty="0" err="1">
                <a:solidFill>
                  <a:srgbClr val="00B0F0"/>
                </a:solidFill>
              </a:rPr>
              <a:t>що</a:t>
            </a:r>
            <a:r>
              <a:rPr lang="ru-RU" sz="4400" b="1" i="1" dirty="0">
                <a:solidFill>
                  <a:srgbClr val="00B0F0"/>
                </a:solidFill>
              </a:rPr>
              <a:t>?</a:t>
            </a:r>
            <a:r>
              <a:rPr lang="ru-RU" sz="4400" dirty="0"/>
              <a:t>, </a:t>
            </a:r>
            <a:r>
              <a:rPr lang="ru-RU" sz="4400" dirty="0" err="1"/>
              <a:t>називаються</a:t>
            </a:r>
            <a:r>
              <a:rPr lang="ru-RU" sz="4400" dirty="0"/>
              <a:t> </a:t>
            </a:r>
            <a:r>
              <a:rPr lang="ru-RU" sz="5400" b="1" dirty="0" err="1">
                <a:solidFill>
                  <a:srgbClr val="00B0F0"/>
                </a:solidFill>
              </a:rPr>
              <a:t>іменниками</a:t>
            </a:r>
            <a:r>
              <a:rPr lang="ru-RU" sz="4400" dirty="0"/>
              <a:t>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82A7D48-079E-F420-93F6-2EE4C1F55348}"/>
              </a:ext>
            </a:extLst>
          </p:cNvPr>
          <p:cNvSpPr/>
          <p:nvPr/>
        </p:nvSpPr>
        <p:spPr>
          <a:xfrm>
            <a:off x="764590" y="-1"/>
            <a:ext cx="33968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Сторінка</a:t>
            </a:r>
            <a:r>
              <a:rPr lang="ru-RU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1.</a:t>
            </a:r>
          </a:p>
        </p:txBody>
      </p:sp>
    </p:spTree>
    <p:extLst>
      <p:ext uri="{BB962C8B-B14F-4D97-AF65-F5344CB8AC3E}">
        <p14:creationId xmlns:p14="http://schemas.microsoft.com/office/powerpoint/2010/main" val="34036787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87623BE-634E-C1C2-C8A7-5529299D93E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65D006C-F68E-DB3F-B72F-853E60867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1" cy="6857999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555D50E0-ADED-179B-2A94-3789CD586AEA}"/>
              </a:ext>
            </a:extLst>
          </p:cNvPr>
          <p:cNvSpPr/>
          <p:nvPr/>
        </p:nvSpPr>
        <p:spPr>
          <a:xfrm>
            <a:off x="1237954" y="332474"/>
            <a:ext cx="10072468" cy="511008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endParaRPr lang="ru-RU" sz="3200" b="0" i="0" dirty="0">
              <a:solidFill>
                <a:srgbClr val="4E4E3F"/>
              </a:solidFill>
              <a:effectLst/>
              <a:latin typeface="Open San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42AF95-E787-BD92-6CF7-2DB78E9F1913}"/>
              </a:ext>
            </a:extLst>
          </p:cNvPr>
          <p:cNvSpPr txBox="1"/>
          <p:nvPr/>
        </p:nvSpPr>
        <p:spPr>
          <a:xfrm>
            <a:off x="2090205" y="332474"/>
            <a:ext cx="836796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Інтерактивна вправа</a:t>
            </a:r>
            <a:endParaRPr kumimoji="0" lang="uk-UA" sz="4400" b="0" i="1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4400" i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Розподіли</a:t>
            </a:r>
            <a:r>
              <a:rPr kumimoji="0" lang="uk-UA" sz="4400" b="0" i="1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іменники: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hlinkClick r:id="rId3"/>
              </a:rPr>
              <a:t>https://wordwall.net/uk/resource/52733633</a:t>
            </a:r>
            <a:r>
              <a:rPr lang="uk-UA" sz="2800" dirty="0"/>
              <a:t> </a:t>
            </a:r>
            <a:endParaRPr lang="ru-RU" sz="28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4121665-F1A2-9824-3EFB-321027A8C7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316" b="39805"/>
          <a:stretch/>
        </p:blipFill>
        <p:spPr>
          <a:xfrm>
            <a:off x="3390314" y="2271466"/>
            <a:ext cx="5814963" cy="29863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929957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87623BE-634E-C1C2-C8A7-5529299D93E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65D006C-F68E-DB3F-B72F-853E60867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1" cy="6857999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555D50E0-ADED-179B-2A94-3789CD586AEA}"/>
              </a:ext>
            </a:extLst>
          </p:cNvPr>
          <p:cNvSpPr/>
          <p:nvPr/>
        </p:nvSpPr>
        <p:spPr>
          <a:xfrm>
            <a:off x="1167618" y="995290"/>
            <a:ext cx="10428850" cy="356605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i="0" dirty="0" err="1">
                <a:solidFill>
                  <a:schemeClr val="accent1"/>
                </a:solidFill>
                <a:effectLst/>
                <a:latin typeface="Open Sans"/>
              </a:rPr>
              <a:t>Іменник</a:t>
            </a:r>
            <a:r>
              <a:rPr lang="ru-RU" sz="2400" b="0" i="0" dirty="0">
                <a:solidFill>
                  <a:srgbClr val="4E4E3F"/>
                </a:solidFill>
                <a:effectLst/>
                <a:latin typeface="Open Sans"/>
              </a:rPr>
              <a:t> — </a:t>
            </a:r>
            <a:r>
              <a:rPr lang="ru-RU" sz="2400" b="0" i="0" dirty="0" err="1">
                <a:solidFill>
                  <a:srgbClr val="4E4E3F"/>
                </a:solidFill>
                <a:effectLst/>
                <a:latin typeface="Open Sans"/>
              </a:rPr>
              <a:t>це</a:t>
            </a:r>
            <a:r>
              <a:rPr lang="ru-RU" sz="2400" b="0" i="0" dirty="0">
                <a:solidFill>
                  <a:srgbClr val="4E4E3F"/>
                </a:solidFill>
                <a:effectLst/>
                <a:latin typeface="Open Sans"/>
              </a:rPr>
              <a:t> </a:t>
            </a:r>
            <a:r>
              <a:rPr lang="ru-RU" sz="2400" b="0" i="0" dirty="0" err="1">
                <a:solidFill>
                  <a:srgbClr val="4E4E3F"/>
                </a:solidFill>
                <a:effectLst/>
                <a:latin typeface="Open Sans"/>
              </a:rPr>
              <a:t>частина</a:t>
            </a:r>
            <a:r>
              <a:rPr lang="ru-RU" sz="2400" b="0" i="0" dirty="0">
                <a:solidFill>
                  <a:srgbClr val="4E4E3F"/>
                </a:solidFill>
                <a:effectLst/>
                <a:latin typeface="Open Sans"/>
              </a:rPr>
              <a:t> </a:t>
            </a:r>
            <a:r>
              <a:rPr lang="ru-RU" sz="2400" b="0" i="0" dirty="0" err="1">
                <a:solidFill>
                  <a:srgbClr val="4E4E3F"/>
                </a:solidFill>
                <a:effectLst/>
                <a:latin typeface="Open Sans"/>
              </a:rPr>
              <a:t>мови</a:t>
            </a:r>
            <a:r>
              <a:rPr lang="ru-RU" sz="2400" b="0" i="0" dirty="0">
                <a:solidFill>
                  <a:srgbClr val="4E4E3F"/>
                </a:solidFill>
                <a:effectLst/>
                <a:latin typeface="Open Sans"/>
              </a:rPr>
              <a:t>, </a:t>
            </a:r>
            <a:r>
              <a:rPr lang="ru-RU" sz="2400" b="0" i="0" dirty="0" err="1">
                <a:solidFill>
                  <a:srgbClr val="4E4E3F"/>
                </a:solidFill>
                <a:effectLst/>
                <a:latin typeface="Open Sans"/>
              </a:rPr>
              <a:t>що</a:t>
            </a:r>
            <a:r>
              <a:rPr lang="ru-RU" sz="2400" b="0" i="0" dirty="0">
                <a:solidFill>
                  <a:srgbClr val="4E4E3F"/>
                </a:solidFill>
                <a:effectLst/>
                <a:latin typeface="Open Sans"/>
              </a:rPr>
              <a:t> </a:t>
            </a:r>
            <a:r>
              <a:rPr lang="ru-RU" sz="2400" b="0" i="0" dirty="0" err="1">
                <a:solidFill>
                  <a:srgbClr val="4E4E3F"/>
                </a:solidFill>
                <a:effectLst/>
                <a:latin typeface="Open Sans"/>
              </a:rPr>
              <a:t>означає</a:t>
            </a:r>
            <a:r>
              <a:rPr lang="ru-RU" sz="2400" b="0" i="0" dirty="0">
                <a:solidFill>
                  <a:srgbClr val="4E4E3F"/>
                </a:solidFill>
                <a:effectLst/>
                <a:latin typeface="Open Sans"/>
              </a:rPr>
              <a:t> </a:t>
            </a:r>
            <a:r>
              <a:rPr lang="ru-RU" sz="2400" b="0" i="0" dirty="0" err="1">
                <a:solidFill>
                  <a:srgbClr val="4E4E3F"/>
                </a:solidFill>
                <a:effectLst/>
                <a:latin typeface="Open Sans"/>
              </a:rPr>
              <a:t>назви</a:t>
            </a:r>
            <a:r>
              <a:rPr lang="ru-RU" sz="2400" b="0" i="0" dirty="0">
                <a:solidFill>
                  <a:srgbClr val="4E4E3F"/>
                </a:solidFill>
                <a:effectLst/>
                <a:latin typeface="Open Sans"/>
              </a:rPr>
              <a:t> </a:t>
            </a:r>
            <a:r>
              <a:rPr lang="ru-RU" sz="2400" b="0" i="0" dirty="0" err="1">
                <a:solidFill>
                  <a:srgbClr val="4E4E3F"/>
                </a:solidFill>
                <a:effectLst/>
                <a:latin typeface="Open Sans"/>
              </a:rPr>
              <a:t>предметів</a:t>
            </a:r>
            <a:r>
              <a:rPr lang="ru-RU" sz="2400" b="0" i="0" dirty="0">
                <a:solidFill>
                  <a:srgbClr val="4E4E3F"/>
                </a:solidFill>
                <a:effectLst/>
                <a:latin typeface="Open Sans"/>
              </a:rPr>
              <a:t>.</a:t>
            </a:r>
          </a:p>
          <a:p>
            <a:pPr algn="ctr"/>
            <a:r>
              <a:rPr lang="ru-RU" sz="2400" b="0" i="0" dirty="0">
                <a:solidFill>
                  <a:srgbClr val="4E4E3F"/>
                </a:solidFill>
                <a:effectLst/>
                <a:latin typeface="Open Sans"/>
              </a:rPr>
              <a:t>У </a:t>
            </a:r>
            <a:r>
              <a:rPr lang="ru-RU" sz="2400" b="0" i="0" dirty="0" err="1">
                <a:solidFill>
                  <a:srgbClr val="4E4E3F"/>
                </a:solidFill>
                <a:effectLst/>
                <a:latin typeface="Open Sans"/>
              </a:rPr>
              <a:t>залежності</a:t>
            </a:r>
            <a:r>
              <a:rPr lang="ru-RU" sz="2400" b="0" i="0" dirty="0">
                <a:solidFill>
                  <a:srgbClr val="4E4E3F"/>
                </a:solidFill>
                <a:effectLst/>
                <a:latin typeface="Open Sans"/>
              </a:rPr>
              <a:t> </a:t>
            </a:r>
            <a:r>
              <a:rPr lang="ru-RU" sz="2400" b="0" i="0" dirty="0" err="1">
                <a:solidFill>
                  <a:srgbClr val="4E4E3F"/>
                </a:solidFill>
                <a:effectLst/>
                <a:latin typeface="Open Sans"/>
              </a:rPr>
              <a:t>від</a:t>
            </a:r>
            <a:r>
              <a:rPr lang="ru-RU" sz="2400" b="0" i="0" dirty="0">
                <a:solidFill>
                  <a:srgbClr val="4E4E3F"/>
                </a:solidFill>
                <a:effectLst/>
                <a:latin typeface="Open Sans"/>
              </a:rPr>
              <a:t> </a:t>
            </a:r>
            <a:r>
              <a:rPr lang="ru-RU" sz="2400" b="1" i="1" dirty="0" err="1">
                <a:solidFill>
                  <a:schemeClr val="accent1"/>
                </a:solidFill>
                <a:effectLst/>
                <a:latin typeface="Open Sans"/>
              </a:rPr>
              <a:t>кількості</a:t>
            </a:r>
            <a:r>
              <a:rPr lang="ru-RU" sz="2400" b="1" i="1" dirty="0">
                <a:solidFill>
                  <a:schemeClr val="accent1"/>
                </a:solidFill>
                <a:effectLst/>
                <a:latin typeface="Open Sans"/>
              </a:rPr>
              <a:t> </a:t>
            </a:r>
            <a:r>
              <a:rPr lang="ru-RU" sz="2400" b="1" i="1" dirty="0" err="1">
                <a:solidFill>
                  <a:schemeClr val="accent1"/>
                </a:solidFill>
                <a:effectLst/>
                <a:latin typeface="Open Sans"/>
              </a:rPr>
              <a:t>предметів</a:t>
            </a:r>
            <a:r>
              <a:rPr lang="ru-RU" sz="2400" b="0" i="0" dirty="0">
                <a:solidFill>
                  <a:srgbClr val="4E4E3F"/>
                </a:solidFill>
                <a:effectLst/>
                <a:latin typeface="Open Sans"/>
              </a:rPr>
              <a:t>, </a:t>
            </a:r>
            <a:r>
              <a:rPr lang="ru-RU" sz="2400" b="0" i="0" dirty="0" err="1">
                <a:solidFill>
                  <a:srgbClr val="4E4E3F"/>
                </a:solidFill>
                <a:effectLst/>
                <a:latin typeface="Open Sans"/>
              </a:rPr>
              <a:t>які</a:t>
            </a:r>
            <a:r>
              <a:rPr lang="ru-RU" sz="2400" b="0" i="0" dirty="0">
                <a:solidFill>
                  <a:srgbClr val="4E4E3F"/>
                </a:solidFill>
                <a:effectLst/>
                <a:latin typeface="Open Sans"/>
              </a:rPr>
              <a:t> </a:t>
            </a:r>
            <a:r>
              <a:rPr lang="ru-RU" sz="2400" b="0" i="0" dirty="0" err="1">
                <a:solidFill>
                  <a:srgbClr val="4E4E3F"/>
                </a:solidFill>
                <a:effectLst/>
                <a:latin typeface="Open Sans"/>
              </a:rPr>
              <a:t>називає</a:t>
            </a:r>
            <a:r>
              <a:rPr lang="ru-RU" sz="2400" b="0" i="0" dirty="0">
                <a:solidFill>
                  <a:srgbClr val="4E4E3F"/>
                </a:solidFill>
                <a:effectLst/>
                <a:latin typeface="Open Sans"/>
              </a:rPr>
              <a:t> </a:t>
            </a:r>
            <a:r>
              <a:rPr lang="ru-RU" sz="2400" b="0" i="0" dirty="0" err="1">
                <a:solidFill>
                  <a:srgbClr val="4E4E3F"/>
                </a:solidFill>
                <a:effectLst/>
                <a:latin typeface="Open Sans"/>
              </a:rPr>
              <a:t>іменник</a:t>
            </a:r>
            <a:r>
              <a:rPr lang="ru-RU" sz="2400" b="0" i="0" dirty="0">
                <a:solidFill>
                  <a:srgbClr val="4E4E3F"/>
                </a:solidFill>
                <a:effectLst/>
                <a:latin typeface="Open Sans"/>
              </a:rPr>
              <a:t>, </a:t>
            </a:r>
            <a:r>
              <a:rPr lang="ru-RU" sz="2400" b="0" i="0" dirty="0" err="1">
                <a:solidFill>
                  <a:srgbClr val="4E4E3F"/>
                </a:solidFill>
                <a:effectLst/>
                <a:latin typeface="Open Sans"/>
              </a:rPr>
              <a:t>іменники</a:t>
            </a:r>
            <a:r>
              <a:rPr lang="ru-RU" sz="2400" b="0" i="0" dirty="0">
                <a:solidFill>
                  <a:srgbClr val="4E4E3F"/>
                </a:solidFill>
                <a:effectLst/>
                <a:latin typeface="Open Sans"/>
              </a:rPr>
              <a:t> </a:t>
            </a:r>
            <a:r>
              <a:rPr lang="ru-RU" sz="2400" b="0" i="0" dirty="0" err="1">
                <a:solidFill>
                  <a:srgbClr val="4E4E3F"/>
                </a:solidFill>
                <a:effectLst/>
                <a:latin typeface="Open Sans"/>
              </a:rPr>
              <a:t>мають</a:t>
            </a:r>
            <a:r>
              <a:rPr lang="ru-RU" sz="2400" b="0" i="0" dirty="0">
                <a:solidFill>
                  <a:srgbClr val="4E4E3F"/>
                </a:solidFill>
                <a:effectLst/>
                <a:latin typeface="Open Sans"/>
              </a:rPr>
              <a:t> </a:t>
            </a:r>
            <a:r>
              <a:rPr lang="ru-RU" sz="2400" b="1" i="1" dirty="0">
                <a:solidFill>
                  <a:schemeClr val="accent1"/>
                </a:solidFill>
                <a:effectLst/>
                <a:latin typeface="Open Sans"/>
              </a:rPr>
              <a:t>два числа: </a:t>
            </a:r>
            <a:r>
              <a:rPr lang="ru-RU" sz="2400" b="1" i="1" u="sng" dirty="0" err="1">
                <a:solidFill>
                  <a:schemeClr val="accent1"/>
                </a:solidFill>
                <a:effectLst/>
                <a:latin typeface="Open Sans"/>
              </a:rPr>
              <a:t>однину</a:t>
            </a:r>
            <a:r>
              <a:rPr lang="ru-RU" sz="2400" b="1" i="1" dirty="0">
                <a:solidFill>
                  <a:schemeClr val="accent1"/>
                </a:solidFill>
                <a:effectLst/>
                <a:latin typeface="Open Sans"/>
              </a:rPr>
              <a:t> і </a:t>
            </a:r>
            <a:r>
              <a:rPr lang="ru-RU" sz="2400" b="1" i="1" u="sng" dirty="0" err="1">
                <a:solidFill>
                  <a:schemeClr val="accent1"/>
                </a:solidFill>
                <a:effectLst/>
                <a:latin typeface="Open Sans"/>
              </a:rPr>
              <a:t>множину</a:t>
            </a:r>
            <a:r>
              <a:rPr lang="ru-RU" sz="2400" b="0" i="1" dirty="0">
                <a:solidFill>
                  <a:schemeClr val="accent1"/>
                </a:solidFill>
                <a:effectLst/>
                <a:latin typeface="Open Sans"/>
              </a:rPr>
              <a:t>.</a:t>
            </a:r>
          </a:p>
          <a:p>
            <a:pPr algn="just"/>
            <a:r>
              <a:rPr lang="ru-RU" sz="2800" b="1" i="0" dirty="0" err="1">
                <a:solidFill>
                  <a:srgbClr val="4E4E3F"/>
                </a:solidFill>
                <a:effectLst/>
                <a:latin typeface="Open Sans"/>
              </a:rPr>
              <a:t>Іменники</a:t>
            </a:r>
            <a:r>
              <a:rPr lang="ru-RU" sz="2800" b="1" i="0" dirty="0">
                <a:solidFill>
                  <a:srgbClr val="4E4E3F"/>
                </a:solidFill>
                <a:effectLst/>
                <a:latin typeface="Open Sans"/>
              </a:rPr>
              <a:t>, </a:t>
            </a:r>
            <a:r>
              <a:rPr lang="ru-RU" sz="2800" b="1" i="0" dirty="0" err="1">
                <a:solidFill>
                  <a:srgbClr val="4E4E3F"/>
                </a:solidFill>
                <a:effectLst/>
                <a:latin typeface="Open Sans"/>
              </a:rPr>
              <a:t>що</a:t>
            </a:r>
            <a:r>
              <a:rPr lang="ru-RU" sz="2800" b="1" i="0" dirty="0">
                <a:solidFill>
                  <a:srgbClr val="4E4E3F"/>
                </a:solidFill>
                <a:effectLst/>
                <a:latin typeface="Open Sans"/>
              </a:rPr>
              <a:t> </a:t>
            </a:r>
            <a:r>
              <a:rPr lang="ru-RU" sz="2800" b="1" i="0" dirty="0" err="1">
                <a:solidFill>
                  <a:srgbClr val="4E4E3F"/>
                </a:solidFill>
                <a:effectLst/>
                <a:latin typeface="Open Sans"/>
              </a:rPr>
              <a:t>означають</a:t>
            </a:r>
            <a:r>
              <a:rPr lang="ru-RU" sz="2800" b="1" i="0" dirty="0">
                <a:solidFill>
                  <a:srgbClr val="4E4E3F"/>
                </a:solidFill>
                <a:effectLst/>
                <a:latin typeface="Open Sans"/>
              </a:rPr>
              <a:t> </a:t>
            </a:r>
            <a:r>
              <a:rPr lang="ru-RU" sz="2800" b="1" i="1" u="sng" dirty="0">
                <a:solidFill>
                  <a:schemeClr val="accent1"/>
                </a:solidFill>
                <a:effectLst/>
                <a:latin typeface="Open Sans"/>
              </a:rPr>
              <a:t>один</a:t>
            </a:r>
            <a:r>
              <a:rPr lang="ru-RU" sz="2800" b="1" i="0" dirty="0">
                <a:solidFill>
                  <a:srgbClr val="76A900"/>
                </a:solidFill>
                <a:effectLst/>
                <a:latin typeface="Open Sans"/>
              </a:rPr>
              <a:t> </a:t>
            </a:r>
            <a:r>
              <a:rPr lang="ru-RU" sz="2800" b="1" i="0" dirty="0">
                <a:solidFill>
                  <a:srgbClr val="4E4E3F"/>
                </a:solidFill>
                <a:effectLst/>
                <a:latin typeface="Open Sans"/>
              </a:rPr>
              <a:t>предмет, </a:t>
            </a:r>
            <a:r>
              <a:rPr lang="ru-RU" sz="2800" b="1" i="0" dirty="0" err="1">
                <a:solidFill>
                  <a:srgbClr val="4E4E3F"/>
                </a:solidFill>
                <a:effectLst/>
                <a:latin typeface="Open Sans"/>
              </a:rPr>
              <a:t>уживаються</a:t>
            </a:r>
            <a:r>
              <a:rPr lang="ru-RU" sz="2800" b="1" i="0" dirty="0">
                <a:solidFill>
                  <a:srgbClr val="4E4E3F"/>
                </a:solidFill>
                <a:effectLst/>
                <a:latin typeface="Open Sans"/>
              </a:rPr>
              <a:t> в </a:t>
            </a:r>
            <a:r>
              <a:rPr lang="ru-RU" sz="3200" b="1" i="1" u="sng" dirty="0" err="1">
                <a:solidFill>
                  <a:schemeClr val="accent1"/>
                </a:solidFill>
                <a:effectLst/>
                <a:latin typeface="Open Sans"/>
              </a:rPr>
              <a:t>однині</a:t>
            </a:r>
            <a:r>
              <a:rPr lang="ru-RU" sz="3200" b="1" i="0" dirty="0">
                <a:solidFill>
                  <a:srgbClr val="4E4E3F"/>
                </a:solidFill>
                <a:effectLst/>
                <a:latin typeface="Open Sans"/>
              </a:rPr>
              <a:t>.</a:t>
            </a:r>
            <a:r>
              <a:rPr lang="ru-RU" sz="2800" b="1" i="0" dirty="0">
                <a:solidFill>
                  <a:srgbClr val="4E4E3F"/>
                </a:solidFill>
                <a:effectLst/>
                <a:latin typeface="Open Sans"/>
              </a:rPr>
              <a:t>    </a:t>
            </a:r>
            <a:r>
              <a:rPr lang="ru-RU" sz="2400" b="0" i="1" dirty="0">
                <a:solidFill>
                  <a:srgbClr val="4E4E3F"/>
                </a:solidFill>
                <a:effectLst/>
                <a:latin typeface="Open Sans"/>
              </a:rPr>
              <a:t>Приклад:  книжка, </a:t>
            </a:r>
            <a:r>
              <a:rPr lang="ru-RU" sz="2400" b="0" i="1" dirty="0" err="1">
                <a:solidFill>
                  <a:srgbClr val="4E4E3F"/>
                </a:solidFill>
                <a:effectLst/>
                <a:latin typeface="Open Sans"/>
              </a:rPr>
              <a:t>дівчинка</a:t>
            </a:r>
            <a:r>
              <a:rPr lang="ru-RU" sz="2400" b="0" i="1" dirty="0">
                <a:solidFill>
                  <a:srgbClr val="4E4E3F"/>
                </a:solidFill>
                <a:effectLst/>
                <a:latin typeface="Open Sans"/>
              </a:rPr>
              <a:t>,</a:t>
            </a:r>
            <a:r>
              <a:rPr lang="ru-RU" sz="2400" i="1" dirty="0">
                <a:solidFill>
                  <a:srgbClr val="4E4E3F"/>
                </a:solidFill>
                <a:latin typeface="Open Sans"/>
              </a:rPr>
              <a:t> </a:t>
            </a:r>
            <a:r>
              <a:rPr lang="ru-RU" sz="2400" b="0" i="1" dirty="0">
                <a:solidFill>
                  <a:srgbClr val="4E4E3F"/>
                </a:solidFill>
                <a:effectLst/>
                <a:latin typeface="Open Sans"/>
              </a:rPr>
              <a:t>небо.</a:t>
            </a:r>
          </a:p>
          <a:p>
            <a:pPr algn="l"/>
            <a:endParaRPr lang="ru-RU" sz="2000" b="0" i="1" dirty="0">
              <a:solidFill>
                <a:srgbClr val="4E4E3F"/>
              </a:solidFill>
              <a:effectLst/>
              <a:latin typeface="Open Sans"/>
            </a:endParaRPr>
          </a:p>
          <a:p>
            <a:pPr algn="just"/>
            <a:r>
              <a:rPr lang="ru-RU" sz="2800" b="1" i="0" dirty="0" err="1">
                <a:solidFill>
                  <a:srgbClr val="4E4E3F"/>
                </a:solidFill>
                <a:effectLst/>
                <a:latin typeface="Open Sans"/>
              </a:rPr>
              <a:t>Іменники</a:t>
            </a:r>
            <a:r>
              <a:rPr lang="ru-RU" sz="2800" b="1" i="0" dirty="0">
                <a:solidFill>
                  <a:srgbClr val="4E4E3F"/>
                </a:solidFill>
                <a:effectLst/>
                <a:latin typeface="Open Sans"/>
              </a:rPr>
              <a:t>, </a:t>
            </a:r>
            <a:r>
              <a:rPr lang="ru-RU" sz="2800" b="1" i="0" dirty="0" err="1">
                <a:solidFill>
                  <a:srgbClr val="4E4E3F"/>
                </a:solidFill>
                <a:effectLst/>
                <a:latin typeface="Open Sans"/>
              </a:rPr>
              <a:t>що</a:t>
            </a:r>
            <a:r>
              <a:rPr lang="ru-RU" sz="2800" b="1" i="0" dirty="0">
                <a:solidFill>
                  <a:srgbClr val="4E4E3F"/>
                </a:solidFill>
                <a:effectLst/>
                <a:latin typeface="Open Sans"/>
              </a:rPr>
              <a:t> </a:t>
            </a:r>
            <a:r>
              <a:rPr lang="ru-RU" sz="2800" b="1" i="0" dirty="0" err="1">
                <a:solidFill>
                  <a:srgbClr val="4E4E3F"/>
                </a:solidFill>
                <a:effectLst/>
                <a:latin typeface="Open Sans"/>
              </a:rPr>
              <a:t>означають</a:t>
            </a:r>
            <a:r>
              <a:rPr lang="ru-RU" sz="2800" b="1" i="0" dirty="0">
                <a:solidFill>
                  <a:srgbClr val="4E4E3F"/>
                </a:solidFill>
                <a:effectLst/>
                <a:latin typeface="Open Sans"/>
              </a:rPr>
              <a:t> </a:t>
            </a:r>
            <a:r>
              <a:rPr lang="ru-RU" sz="2800" b="1" i="1" u="sng" dirty="0">
                <a:solidFill>
                  <a:schemeClr val="accent1"/>
                </a:solidFill>
                <a:effectLst/>
                <a:latin typeface="Open Sans"/>
              </a:rPr>
              <a:t>два і </a:t>
            </a:r>
            <a:r>
              <a:rPr lang="ru-RU" sz="2800" b="1" i="1" u="sng" dirty="0" err="1">
                <a:solidFill>
                  <a:schemeClr val="accent1"/>
                </a:solidFill>
                <a:effectLst/>
                <a:latin typeface="Open Sans"/>
              </a:rPr>
              <a:t>більше</a:t>
            </a:r>
            <a:r>
              <a:rPr lang="ru-RU" sz="2800" b="1" i="1" u="sng" dirty="0">
                <a:solidFill>
                  <a:schemeClr val="accent1"/>
                </a:solidFill>
                <a:effectLst/>
                <a:latin typeface="Open Sans"/>
              </a:rPr>
              <a:t> </a:t>
            </a:r>
            <a:r>
              <a:rPr lang="ru-RU" sz="2800" b="1" i="0" dirty="0" err="1">
                <a:solidFill>
                  <a:srgbClr val="4E4E3F"/>
                </a:solidFill>
                <a:effectLst/>
                <a:latin typeface="Open Sans"/>
              </a:rPr>
              <a:t>предметів</a:t>
            </a:r>
            <a:r>
              <a:rPr lang="ru-RU" sz="2800" b="1" i="0" dirty="0">
                <a:solidFill>
                  <a:srgbClr val="4E4E3F"/>
                </a:solidFill>
                <a:effectLst/>
                <a:latin typeface="Open Sans"/>
              </a:rPr>
              <a:t>, </a:t>
            </a:r>
            <a:r>
              <a:rPr lang="ru-RU" sz="2800" b="1" i="0" dirty="0" err="1">
                <a:solidFill>
                  <a:srgbClr val="4E4E3F"/>
                </a:solidFill>
                <a:effectLst/>
                <a:latin typeface="Open Sans"/>
              </a:rPr>
              <a:t>уживаються</a:t>
            </a:r>
            <a:r>
              <a:rPr lang="ru-RU" sz="2800" b="1" i="0" dirty="0">
                <a:solidFill>
                  <a:srgbClr val="4E4E3F"/>
                </a:solidFill>
                <a:effectLst/>
                <a:latin typeface="Open Sans"/>
              </a:rPr>
              <a:t> у </a:t>
            </a:r>
            <a:r>
              <a:rPr lang="ru-RU" sz="3200" b="1" i="1" u="sng" dirty="0" err="1">
                <a:solidFill>
                  <a:schemeClr val="accent1"/>
                </a:solidFill>
                <a:effectLst/>
                <a:latin typeface="Open Sans"/>
              </a:rPr>
              <a:t>множині</a:t>
            </a:r>
            <a:r>
              <a:rPr lang="ru-RU" sz="2800" b="1" i="0" dirty="0">
                <a:solidFill>
                  <a:srgbClr val="4E4E3F"/>
                </a:solidFill>
                <a:effectLst/>
                <a:latin typeface="Open Sans"/>
              </a:rPr>
              <a:t>. </a:t>
            </a:r>
            <a:r>
              <a:rPr lang="ru-RU" sz="2400" b="0" i="1" dirty="0">
                <a:solidFill>
                  <a:srgbClr val="4E4E3F"/>
                </a:solidFill>
                <a:effectLst/>
                <a:latin typeface="Open Sans"/>
              </a:rPr>
              <a:t>Приклад: </a:t>
            </a:r>
            <a:r>
              <a:rPr lang="ru-RU" sz="2400" b="0" i="1" dirty="0" err="1">
                <a:solidFill>
                  <a:srgbClr val="4E4E3F"/>
                </a:solidFill>
                <a:effectLst/>
                <a:latin typeface="Open Sans"/>
              </a:rPr>
              <a:t>олівці</a:t>
            </a:r>
            <a:r>
              <a:rPr lang="ru-RU" sz="2400" i="1" dirty="0">
                <a:solidFill>
                  <a:srgbClr val="4E4E3F"/>
                </a:solidFill>
                <a:latin typeface="Open Sans"/>
              </a:rPr>
              <a:t> , </a:t>
            </a:r>
            <a:r>
              <a:rPr lang="ru-RU" sz="2400" b="0" i="1" dirty="0" err="1">
                <a:solidFill>
                  <a:srgbClr val="4E4E3F"/>
                </a:solidFill>
                <a:effectLst/>
                <a:latin typeface="Open Sans"/>
              </a:rPr>
              <a:t>столи</a:t>
            </a:r>
            <a:r>
              <a:rPr lang="ru-RU" sz="2400" i="1" dirty="0">
                <a:solidFill>
                  <a:srgbClr val="4E4E3F"/>
                </a:solidFill>
                <a:latin typeface="Open Sans"/>
              </a:rPr>
              <a:t> , </a:t>
            </a:r>
            <a:r>
              <a:rPr lang="ru-RU" sz="2400" b="0" i="1" dirty="0" err="1">
                <a:solidFill>
                  <a:srgbClr val="4E4E3F"/>
                </a:solidFill>
                <a:effectLst/>
                <a:latin typeface="Open Sans"/>
              </a:rPr>
              <a:t>коні</a:t>
            </a:r>
            <a:r>
              <a:rPr lang="ru-RU" sz="2400" b="0" i="1" dirty="0">
                <a:solidFill>
                  <a:srgbClr val="4E4E3F"/>
                </a:solidFill>
                <a:effectLst/>
                <a:latin typeface="Open Sans"/>
              </a:rPr>
              <a:t>.</a:t>
            </a:r>
            <a:endParaRPr lang="ru-RU" sz="3200" b="0" i="1" dirty="0">
              <a:solidFill>
                <a:srgbClr val="4E4E3F"/>
              </a:solidFill>
              <a:effectLst/>
              <a:latin typeface="Open Sans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F8969DA-375F-BDD6-AE3B-8661DDB6D4B3}"/>
              </a:ext>
            </a:extLst>
          </p:cNvPr>
          <p:cNvSpPr/>
          <p:nvPr/>
        </p:nvSpPr>
        <p:spPr>
          <a:xfrm>
            <a:off x="894734" y="35980"/>
            <a:ext cx="33968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</a:t>
            </a:r>
            <a:r>
              <a:rPr lang="uk-UA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торінка</a:t>
            </a:r>
            <a:r>
              <a:rPr lang="uk-U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5.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5A1C15D-1199-8CDE-79C3-A57A0AF8A8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9337" y="4728756"/>
            <a:ext cx="2513549" cy="15217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560808D-3F67-6B73-A560-9136C2A932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632077" y="4728756"/>
            <a:ext cx="965534" cy="15217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DC86EDB-FE88-09C1-2529-9E9A0CDD7271}"/>
              </a:ext>
            </a:extLst>
          </p:cNvPr>
          <p:cNvSpPr/>
          <p:nvPr/>
        </p:nvSpPr>
        <p:spPr>
          <a:xfrm>
            <a:off x="3710185" y="4803996"/>
            <a:ext cx="2996577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о</a:t>
            </a:r>
            <a:r>
              <a:rPr lang="uk-UA" sz="4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лівець</a:t>
            </a:r>
          </a:p>
          <a:p>
            <a:pPr algn="ctr"/>
            <a:r>
              <a:rPr lang="uk-UA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олівці</a:t>
            </a:r>
            <a:endParaRPr lang="ru-RU" sz="4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83F1521E-80BB-128E-9D27-7520F0042698}"/>
              </a:ext>
            </a:extLst>
          </p:cNvPr>
          <p:cNvCxnSpPr/>
          <p:nvPr/>
        </p:nvCxnSpPr>
        <p:spPr>
          <a:xfrm flipH="1">
            <a:off x="3710185" y="5257800"/>
            <a:ext cx="355378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A58BEAD-7A65-CCB2-8DF8-4B84480AD7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155855" y="5646501"/>
            <a:ext cx="676142" cy="432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0275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87623BE-634E-C1C2-C8A7-5529299D93E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65D006C-F68E-DB3F-B72F-853E60867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1" cy="6857999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555D50E0-ADED-179B-2A94-3789CD586AEA}"/>
              </a:ext>
            </a:extLst>
          </p:cNvPr>
          <p:cNvSpPr/>
          <p:nvPr/>
        </p:nvSpPr>
        <p:spPr>
          <a:xfrm>
            <a:off x="1237954" y="332474"/>
            <a:ext cx="10072468" cy="511008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endParaRPr lang="ru-RU" sz="3200" b="0" i="0" dirty="0">
              <a:solidFill>
                <a:srgbClr val="4E4E3F"/>
              </a:solidFill>
              <a:effectLst/>
              <a:latin typeface="Open San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42AF95-E787-BD92-6CF7-2DB78E9F1913}"/>
              </a:ext>
            </a:extLst>
          </p:cNvPr>
          <p:cNvSpPr txBox="1"/>
          <p:nvPr/>
        </p:nvSpPr>
        <p:spPr>
          <a:xfrm>
            <a:off x="1237954" y="332474"/>
            <a:ext cx="1019908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b="0" i="1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Випиши</a:t>
            </a:r>
            <a:r>
              <a:rPr kumimoji="0" lang="uk-UA" sz="3200" b="0" i="1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 іменники</a:t>
            </a:r>
            <a:r>
              <a:rPr lang="uk-UA" sz="3200" i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 в дві колонки: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3200" i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у</a:t>
            </a:r>
            <a:r>
              <a:rPr kumimoji="0" lang="uk-UA" sz="3200" b="0" i="1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першу – вжиті в однині, у другу – вжиті в множині.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0162DA7-1469-07E3-FE87-DD3D3F63466A}"/>
              </a:ext>
            </a:extLst>
          </p:cNvPr>
          <p:cNvSpPr/>
          <p:nvPr/>
        </p:nvSpPr>
        <p:spPr>
          <a:xfrm>
            <a:off x="2074707" y="1659394"/>
            <a:ext cx="8879339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0" i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Песик </a:t>
            </a:r>
            <a:r>
              <a:rPr lang="ru-RU" sz="4000" b="0" i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біля</a:t>
            </a:r>
            <a:r>
              <a:rPr lang="ru-RU" sz="4000" b="0" i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4000" b="0" i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печі</a:t>
            </a:r>
            <a:r>
              <a:rPr lang="ru-RU" sz="4000" b="0" i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4000" b="0" i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пиріжки</a:t>
            </a:r>
            <a:r>
              <a:rPr lang="ru-RU" sz="4000" b="0" i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4000" b="0" i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пече</a:t>
            </a:r>
            <a:r>
              <a:rPr lang="ru-RU" sz="4000" b="0" i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</a:p>
          <a:p>
            <a:pPr algn="ctr"/>
            <a:r>
              <a:rPr lang="ru-RU" sz="40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котик у </a:t>
            </a:r>
            <a:r>
              <a:rPr lang="ru-RU" sz="4000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куточку</a:t>
            </a:r>
            <a:r>
              <a:rPr lang="ru-RU" sz="40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4000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сухарі</a:t>
            </a:r>
            <a:r>
              <a:rPr lang="ru-RU" sz="40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4000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товче</a:t>
            </a:r>
            <a:r>
              <a:rPr lang="ru-RU" sz="40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</a:p>
          <a:p>
            <a:pPr algn="ctr"/>
            <a:r>
              <a:rPr lang="ru-RU" sz="4000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к</a:t>
            </a:r>
            <a:r>
              <a:rPr lang="ru-RU" sz="4000" b="0" i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иця</a:t>
            </a:r>
            <a:r>
              <a:rPr lang="ru-RU" sz="4000" b="0" i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на </a:t>
            </a:r>
            <a:r>
              <a:rPr lang="ru-RU" sz="4000" b="0" i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віконці</a:t>
            </a:r>
            <a:r>
              <a:rPr lang="ru-RU" sz="4000" b="0" i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4000" b="0" i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хустку</a:t>
            </a:r>
            <a:r>
              <a:rPr lang="ru-RU" sz="4000" b="0" i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4000" b="0" i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вишива</a:t>
            </a:r>
            <a:r>
              <a:rPr lang="ru-RU" sz="4000" b="0" i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</a:p>
          <a:p>
            <a:pPr algn="ctr"/>
            <a:r>
              <a:rPr lang="ru-RU" sz="4000" b="0" i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півень</a:t>
            </a:r>
            <a:r>
              <a:rPr lang="ru-RU" sz="4000" b="0" i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у </a:t>
            </a:r>
            <a:r>
              <a:rPr lang="ru-RU" sz="4000" b="0" i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чоботях</a:t>
            </a:r>
            <a:r>
              <a:rPr lang="ru-RU" sz="4000" b="0" i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4000" b="0" i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пісеньку</a:t>
            </a:r>
            <a:r>
              <a:rPr lang="ru-RU" sz="4000" b="0" i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4000" b="0" i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співа</a:t>
            </a:r>
            <a:r>
              <a:rPr lang="ru-RU" sz="4000" b="0" i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</a:p>
          <a:p>
            <a:pPr algn="ctr"/>
            <a:r>
              <a:rPr lang="ru-RU" sz="40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                                 </a:t>
            </a:r>
            <a:r>
              <a:rPr lang="ru-RU" sz="32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(А. </a:t>
            </a:r>
            <a:r>
              <a:rPr lang="ru-RU" sz="3200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Камінчук</a:t>
            </a:r>
            <a:r>
              <a:rPr lang="ru-RU" sz="32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  <a:endParaRPr lang="ru-RU" sz="4000" b="0" i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DCFE078-31CB-E79A-8611-28235A72F0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6308" y="4427440"/>
            <a:ext cx="2084246" cy="213514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0A6444B-2267-0674-1449-5B1EDB45F2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056652" y="4829492"/>
            <a:ext cx="1304646" cy="166865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948080A-298E-25BB-2245-1D5BC9DC0F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8645" y="4506878"/>
            <a:ext cx="2055543" cy="2135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876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87623BE-634E-C1C2-C8A7-5529299D93E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65D006C-F68E-DB3F-B72F-853E60867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1" cy="6857999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555D50E0-ADED-179B-2A94-3789CD586AEA}"/>
              </a:ext>
            </a:extLst>
          </p:cNvPr>
          <p:cNvSpPr/>
          <p:nvPr/>
        </p:nvSpPr>
        <p:spPr>
          <a:xfrm>
            <a:off x="1055076" y="521213"/>
            <a:ext cx="10072468" cy="18632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endParaRPr lang="ru-RU" sz="3200" b="0" i="1" dirty="0">
              <a:solidFill>
                <a:srgbClr val="4E4E3F"/>
              </a:solidFill>
              <a:effectLst/>
              <a:latin typeface="Open San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F00814-F6DA-E8DD-FE08-0F4736693F03}"/>
              </a:ext>
            </a:extLst>
          </p:cNvPr>
          <p:cNvSpPr txBox="1"/>
          <p:nvPr/>
        </p:nvSpPr>
        <p:spPr>
          <a:xfrm>
            <a:off x="1524000" y="821901"/>
            <a:ext cx="946404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3600" b="1" i="1" dirty="0" err="1">
                <a:solidFill>
                  <a:srgbClr val="FF0000"/>
                </a:solidFill>
                <a:effectLst/>
                <a:latin typeface="+mj-lt"/>
              </a:rPr>
              <a:t>Зверни</a:t>
            </a:r>
            <a:r>
              <a:rPr lang="ru-RU" sz="3600" b="1" i="1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ru-RU" sz="3600" b="1" i="1" dirty="0" err="1">
                <a:solidFill>
                  <a:srgbClr val="FF0000"/>
                </a:solidFill>
                <a:effectLst/>
                <a:latin typeface="+mj-lt"/>
              </a:rPr>
              <a:t>увагу</a:t>
            </a:r>
            <a:r>
              <a:rPr lang="ru-RU" sz="3600" b="1" i="1" dirty="0">
                <a:solidFill>
                  <a:srgbClr val="FF0000"/>
                </a:solidFill>
                <a:effectLst/>
                <a:latin typeface="+mj-lt"/>
              </a:rPr>
              <a:t>!</a:t>
            </a:r>
          </a:p>
          <a:p>
            <a:pPr algn="l"/>
            <a:r>
              <a:rPr lang="ru-RU" sz="4000" b="1" i="0" dirty="0">
                <a:solidFill>
                  <a:schemeClr val="accent1"/>
                </a:solidFill>
                <a:effectLst/>
                <a:latin typeface="+mj-lt"/>
              </a:rPr>
              <a:t>Є слова, </a:t>
            </a:r>
            <a:r>
              <a:rPr lang="ru-RU" sz="4000" b="1" i="0" dirty="0" err="1">
                <a:solidFill>
                  <a:schemeClr val="accent1"/>
                </a:solidFill>
                <a:effectLst/>
                <a:latin typeface="+mj-lt"/>
              </a:rPr>
              <a:t>які</a:t>
            </a:r>
            <a:r>
              <a:rPr lang="ru-RU" sz="4000" b="1" i="0" dirty="0">
                <a:solidFill>
                  <a:schemeClr val="accent1"/>
                </a:solidFill>
                <a:effectLst/>
                <a:latin typeface="+mj-lt"/>
              </a:rPr>
              <a:t> </a:t>
            </a:r>
            <a:r>
              <a:rPr lang="ru-RU" sz="4000" b="1" i="0" dirty="0" err="1">
                <a:solidFill>
                  <a:schemeClr val="accent1"/>
                </a:solidFill>
                <a:effectLst/>
                <a:latin typeface="+mj-lt"/>
              </a:rPr>
              <a:t>вживаються</a:t>
            </a:r>
            <a:r>
              <a:rPr lang="ru-RU" sz="4000" b="1" i="0" dirty="0">
                <a:solidFill>
                  <a:schemeClr val="accent1"/>
                </a:solidFill>
                <a:effectLst/>
                <a:latin typeface="+mj-lt"/>
              </a:rPr>
              <a:t> </a:t>
            </a:r>
            <a:r>
              <a:rPr lang="ru-RU" sz="4000" b="1" i="0" dirty="0" err="1">
                <a:solidFill>
                  <a:schemeClr val="accent1"/>
                </a:solidFill>
                <a:effectLst/>
                <a:latin typeface="+mj-lt"/>
              </a:rPr>
              <a:t>тільки</a:t>
            </a:r>
            <a:r>
              <a:rPr lang="ru-RU" sz="4000" b="1" i="0" dirty="0">
                <a:solidFill>
                  <a:schemeClr val="accent1"/>
                </a:solidFill>
                <a:effectLst/>
                <a:latin typeface="+mj-lt"/>
              </a:rPr>
              <a:t> в </a:t>
            </a:r>
            <a:r>
              <a:rPr lang="ru-RU" sz="4800" b="1" i="1" u="sng" dirty="0" err="1">
                <a:solidFill>
                  <a:srgbClr val="FF0000"/>
                </a:solidFill>
                <a:effectLst/>
                <a:latin typeface="+mj-lt"/>
              </a:rPr>
              <a:t>однині</a:t>
            </a:r>
            <a:r>
              <a:rPr lang="ru-RU" sz="4000" b="1" i="0" dirty="0">
                <a:solidFill>
                  <a:schemeClr val="accent1"/>
                </a:solidFill>
                <a:effectLst/>
                <a:latin typeface="+mj-lt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8459EE-FE6C-2BA1-A1CD-484A97ABA569}"/>
              </a:ext>
            </a:extLst>
          </p:cNvPr>
          <p:cNvSpPr txBox="1"/>
          <p:nvPr/>
        </p:nvSpPr>
        <p:spPr>
          <a:xfrm>
            <a:off x="1137724" y="2384473"/>
            <a:ext cx="1023659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C33BACF-AD61-94F2-BAFA-BD803A7304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5821" y="2467957"/>
            <a:ext cx="1614758" cy="16021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D36EBEA-2141-D8E1-C30C-2AA527EECB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1984"/>
          <a:stretch/>
        </p:blipFill>
        <p:spPr>
          <a:xfrm>
            <a:off x="7739502" y="2467957"/>
            <a:ext cx="1614758" cy="16021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F6D9B2E-4077-DF46-26D7-026FAECDF2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7416" y="2505047"/>
            <a:ext cx="1655762" cy="16021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DA020DB-E35A-86C8-0CD9-FAD59C082A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4748" y="2484979"/>
            <a:ext cx="1812411" cy="15419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7A409E6-2DC2-1A74-CCD3-6FA6B8780E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7724" y="2502417"/>
            <a:ext cx="1741016" cy="16021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AF45B5D5-DCF9-F99D-52D5-514B3A94BDC7}"/>
              </a:ext>
            </a:extLst>
          </p:cNvPr>
          <p:cNvSpPr/>
          <p:nvPr/>
        </p:nvSpPr>
        <p:spPr>
          <a:xfrm>
            <a:off x="1197155" y="3974905"/>
            <a:ext cx="166353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молоко</a:t>
            </a:r>
            <a:endParaRPr lang="ru-RU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8EFD25A7-4FA1-1231-94D2-F23B9B59B5DE}"/>
              </a:ext>
            </a:extLst>
          </p:cNvPr>
          <p:cNvSpPr/>
          <p:nvPr/>
        </p:nvSpPr>
        <p:spPr>
          <a:xfrm>
            <a:off x="3265016" y="3967236"/>
            <a:ext cx="182896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намисто</a:t>
            </a:r>
            <a:endParaRPr lang="ru-RU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3C5922BD-975B-5A46-9376-E8CD175A629F}"/>
              </a:ext>
            </a:extLst>
          </p:cNvPr>
          <p:cNvSpPr/>
          <p:nvPr/>
        </p:nvSpPr>
        <p:spPr>
          <a:xfrm>
            <a:off x="5705988" y="3978414"/>
            <a:ext cx="150919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золото</a:t>
            </a:r>
            <a:endParaRPr lang="ru-RU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00BE4F8D-3D2B-B0D8-D6B5-B59A481E7E0B}"/>
              </a:ext>
            </a:extLst>
          </p:cNvPr>
          <p:cNvSpPr/>
          <p:nvPr/>
        </p:nvSpPr>
        <p:spPr>
          <a:xfrm>
            <a:off x="7754036" y="3959251"/>
            <a:ext cx="158569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збіжжя</a:t>
            </a:r>
            <a:endParaRPr lang="ru-RU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4E984CF1-002D-DE6F-E2BD-06B850834A3E}"/>
              </a:ext>
            </a:extLst>
          </p:cNvPr>
          <p:cNvSpPr/>
          <p:nvPr/>
        </p:nvSpPr>
        <p:spPr>
          <a:xfrm>
            <a:off x="9939150" y="4021626"/>
            <a:ext cx="114326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хмиз</a:t>
            </a:r>
            <a:endParaRPr lang="ru-RU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229B74D-F778-E016-100D-85F525922AE9}"/>
              </a:ext>
            </a:extLst>
          </p:cNvPr>
          <p:cNvSpPr txBox="1"/>
          <p:nvPr/>
        </p:nvSpPr>
        <p:spPr>
          <a:xfrm>
            <a:off x="949938" y="4802156"/>
            <a:ext cx="103383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effectLst/>
              </a:rPr>
              <a:t>Дружба</a:t>
            </a:r>
            <a:r>
              <a:rPr lang="ru-RU" sz="3600" dirty="0"/>
              <a:t>, </a:t>
            </a:r>
            <a:r>
              <a:rPr lang="ru-RU" sz="3600" dirty="0">
                <a:effectLst/>
              </a:rPr>
              <a:t>сум, </a:t>
            </a:r>
            <a:r>
              <a:rPr lang="ru-RU" sz="3600" dirty="0" err="1">
                <a:effectLst/>
              </a:rPr>
              <a:t>дитинство</a:t>
            </a:r>
            <a:r>
              <a:rPr lang="ru-RU" sz="3600" dirty="0">
                <a:effectLst/>
              </a:rPr>
              <a:t>, молодь, </a:t>
            </a:r>
            <a:r>
              <a:rPr lang="ru-RU" sz="3600" dirty="0" err="1">
                <a:effectLst/>
              </a:rPr>
              <a:t>щастя</a:t>
            </a:r>
            <a:r>
              <a:rPr lang="ru-RU" sz="3600" dirty="0">
                <a:effectLst/>
              </a:rPr>
              <a:t>, горе, </a:t>
            </a:r>
            <a:r>
              <a:rPr lang="ru-RU" sz="3600" dirty="0" err="1">
                <a:effectLst/>
              </a:rPr>
              <a:t>радість</a:t>
            </a:r>
            <a:r>
              <a:rPr lang="ru-RU" sz="3600" dirty="0">
                <a:effectLst/>
              </a:rPr>
              <a:t>, </a:t>
            </a:r>
            <a:r>
              <a:rPr lang="ru-RU" sz="3600" dirty="0" err="1">
                <a:effectLst/>
              </a:rPr>
              <a:t>любов</a:t>
            </a:r>
            <a:r>
              <a:rPr lang="ru-RU" sz="3600" dirty="0">
                <a:effectLst/>
              </a:rPr>
              <a:t>.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4509670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87623BE-634E-C1C2-C8A7-5529299D93E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65D006C-F68E-DB3F-B72F-853E60867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1" cy="6857999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555D50E0-ADED-179B-2A94-3789CD586AEA}"/>
              </a:ext>
            </a:extLst>
          </p:cNvPr>
          <p:cNvSpPr/>
          <p:nvPr/>
        </p:nvSpPr>
        <p:spPr>
          <a:xfrm>
            <a:off x="1055076" y="521213"/>
            <a:ext cx="10072468" cy="18632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endParaRPr lang="ru-RU" sz="3200" b="0" i="1" dirty="0">
              <a:solidFill>
                <a:srgbClr val="4E4E3F"/>
              </a:solidFill>
              <a:effectLst/>
              <a:latin typeface="Open San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F00814-F6DA-E8DD-FE08-0F4736693F03}"/>
              </a:ext>
            </a:extLst>
          </p:cNvPr>
          <p:cNvSpPr txBox="1"/>
          <p:nvPr/>
        </p:nvSpPr>
        <p:spPr>
          <a:xfrm>
            <a:off x="1524000" y="821901"/>
            <a:ext cx="946404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3600" b="1" i="1" dirty="0" err="1">
                <a:solidFill>
                  <a:srgbClr val="FF0000"/>
                </a:solidFill>
                <a:effectLst/>
                <a:latin typeface="+mj-lt"/>
              </a:rPr>
              <a:t>Зверни</a:t>
            </a:r>
            <a:r>
              <a:rPr lang="ru-RU" sz="3600" b="1" i="1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ru-RU" sz="3600" b="1" i="1" dirty="0" err="1">
                <a:solidFill>
                  <a:srgbClr val="FF0000"/>
                </a:solidFill>
                <a:effectLst/>
                <a:latin typeface="+mj-lt"/>
              </a:rPr>
              <a:t>увагу</a:t>
            </a:r>
            <a:r>
              <a:rPr lang="ru-RU" sz="3600" b="1" i="1" dirty="0">
                <a:solidFill>
                  <a:srgbClr val="FF0000"/>
                </a:solidFill>
                <a:effectLst/>
                <a:latin typeface="+mj-lt"/>
              </a:rPr>
              <a:t>!</a:t>
            </a:r>
          </a:p>
          <a:p>
            <a:pPr algn="l"/>
            <a:r>
              <a:rPr lang="ru-RU" sz="4000" b="1" i="0" dirty="0">
                <a:solidFill>
                  <a:schemeClr val="accent1"/>
                </a:solidFill>
                <a:effectLst/>
                <a:latin typeface="+mj-lt"/>
              </a:rPr>
              <a:t>Є слова, </a:t>
            </a:r>
            <a:r>
              <a:rPr lang="ru-RU" sz="4000" b="1" i="0" dirty="0" err="1">
                <a:solidFill>
                  <a:schemeClr val="accent1"/>
                </a:solidFill>
                <a:effectLst/>
                <a:latin typeface="+mj-lt"/>
              </a:rPr>
              <a:t>які</a:t>
            </a:r>
            <a:r>
              <a:rPr lang="ru-RU" sz="4000" b="1" i="0" dirty="0">
                <a:solidFill>
                  <a:schemeClr val="accent1"/>
                </a:solidFill>
                <a:effectLst/>
                <a:latin typeface="+mj-lt"/>
              </a:rPr>
              <a:t> </a:t>
            </a:r>
            <a:r>
              <a:rPr lang="ru-RU" sz="4000" b="1" i="0" dirty="0" err="1">
                <a:solidFill>
                  <a:schemeClr val="accent1"/>
                </a:solidFill>
                <a:effectLst/>
                <a:latin typeface="+mj-lt"/>
              </a:rPr>
              <a:t>вживаються</a:t>
            </a:r>
            <a:r>
              <a:rPr lang="ru-RU" sz="4000" b="1" i="0" dirty="0">
                <a:solidFill>
                  <a:schemeClr val="accent1"/>
                </a:solidFill>
                <a:effectLst/>
                <a:latin typeface="+mj-lt"/>
              </a:rPr>
              <a:t> </a:t>
            </a:r>
            <a:r>
              <a:rPr lang="ru-RU" sz="4000" b="1" i="0" dirty="0" err="1">
                <a:solidFill>
                  <a:schemeClr val="accent1"/>
                </a:solidFill>
                <a:effectLst/>
                <a:latin typeface="+mj-lt"/>
              </a:rPr>
              <a:t>тільки</a:t>
            </a:r>
            <a:r>
              <a:rPr lang="ru-RU" sz="4000" b="1" i="0" dirty="0">
                <a:solidFill>
                  <a:schemeClr val="accent1"/>
                </a:solidFill>
                <a:effectLst/>
                <a:latin typeface="+mj-lt"/>
              </a:rPr>
              <a:t> в </a:t>
            </a:r>
            <a:r>
              <a:rPr lang="ru-RU" sz="4400" b="1" i="1" u="sng" dirty="0" err="1">
                <a:solidFill>
                  <a:srgbClr val="FF0000"/>
                </a:solidFill>
                <a:effectLst/>
                <a:latin typeface="+mj-lt"/>
              </a:rPr>
              <a:t>множ</a:t>
            </a:r>
            <a:r>
              <a:rPr lang="ru-RU" sz="4800" b="1" i="1" u="sng" dirty="0" err="1">
                <a:solidFill>
                  <a:srgbClr val="FF0000"/>
                </a:solidFill>
                <a:effectLst/>
                <a:latin typeface="+mj-lt"/>
              </a:rPr>
              <a:t>ині</a:t>
            </a:r>
            <a:r>
              <a:rPr lang="ru-RU" sz="4000" b="1" i="0" dirty="0">
                <a:solidFill>
                  <a:schemeClr val="accent1"/>
                </a:solidFill>
                <a:effectLst/>
                <a:latin typeface="+mj-lt"/>
              </a:rPr>
              <a:t>.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AF45B5D5-DCF9-F99D-52D5-514B3A94BDC7}"/>
              </a:ext>
            </a:extLst>
          </p:cNvPr>
          <p:cNvSpPr/>
          <p:nvPr/>
        </p:nvSpPr>
        <p:spPr>
          <a:xfrm>
            <a:off x="1408398" y="3974905"/>
            <a:ext cx="124104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двері</a:t>
            </a:r>
            <a:endParaRPr lang="ru-RU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8EFD25A7-4FA1-1231-94D2-F23B9B59B5DE}"/>
              </a:ext>
            </a:extLst>
          </p:cNvPr>
          <p:cNvSpPr/>
          <p:nvPr/>
        </p:nvSpPr>
        <p:spPr>
          <a:xfrm>
            <a:off x="3287492" y="3967236"/>
            <a:ext cx="178401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окуляри</a:t>
            </a:r>
            <a:endParaRPr lang="ru-RU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3C5922BD-975B-5A46-9376-E8CD175A629F}"/>
              </a:ext>
            </a:extLst>
          </p:cNvPr>
          <p:cNvSpPr/>
          <p:nvPr/>
        </p:nvSpPr>
        <p:spPr>
          <a:xfrm>
            <a:off x="5609231" y="3978414"/>
            <a:ext cx="170271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джинси</a:t>
            </a:r>
            <a:endParaRPr lang="ru-RU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00BE4F8D-3D2B-B0D8-D6B5-B59A481E7E0B}"/>
              </a:ext>
            </a:extLst>
          </p:cNvPr>
          <p:cNvSpPr/>
          <p:nvPr/>
        </p:nvSpPr>
        <p:spPr>
          <a:xfrm>
            <a:off x="7661128" y="3959251"/>
            <a:ext cx="177151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ковзани</a:t>
            </a:r>
            <a:endParaRPr lang="ru-RU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4E984CF1-002D-DE6F-E2BD-06B850834A3E}"/>
              </a:ext>
            </a:extLst>
          </p:cNvPr>
          <p:cNvSpPr/>
          <p:nvPr/>
        </p:nvSpPr>
        <p:spPr>
          <a:xfrm>
            <a:off x="9773450" y="3931763"/>
            <a:ext cx="153259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ворота</a:t>
            </a:r>
            <a:endParaRPr lang="ru-RU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229B74D-F778-E016-100D-85F525922AE9}"/>
              </a:ext>
            </a:extLst>
          </p:cNvPr>
          <p:cNvSpPr txBox="1"/>
          <p:nvPr/>
        </p:nvSpPr>
        <p:spPr>
          <a:xfrm>
            <a:off x="949938" y="4802156"/>
            <a:ext cx="103383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dirty="0" err="1"/>
              <a:t>Лінощі</a:t>
            </a:r>
            <a:r>
              <a:rPr lang="ru-RU" sz="3600" dirty="0"/>
              <a:t>, </a:t>
            </a:r>
            <a:r>
              <a:rPr lang="ru-RU" sz="3600" dirty="0" err="1"/>
              <a:t>ножиці</a:t>
            </a:r>
            <a:r>
              <a:rPr lang="ru-RU" sz="3600" dirty="0"/>
              <a:t>, </a:t>
            </a:r>
            <a:r>
              <a:rPr lang="ru-RU" sz="3600" dirty="0" err="1"/>
              <a:t>змагання</a:t>
            </a:r>
            <a:r>
              <a:rPr lang="ru-RU" sz="3600" dirty="0"/>
              <a:t>, дрова, </a:t>
            </a:r>
            <a:r>
              <a:rPr lang="ru-RU" sz="3600" dirty="0" err="1"/>
              <a:t>діти</a:t>
            </a:r>
            <a:r>
              <a:rPr lang="ru-RU" sz="3600" dirty="0"/>
              <a:t>, </a:t>
            </a:r>
            <a:r>
              <a:rPr lang="ru-RU" sz="3600" dirty="0" err="1"/>
              <a:t>дріжджі</a:t>
            </a:r>
            <a:r>
              <a:rPr lang="ru-RU" sz="3600" dirty="0"/>
              <a:t>, </a:t>
            </a:r>
            <a:r>
              <a:rPr lang="ru-RU" sz="3600" dirty="0" err="1"/>
              <a:t>меблі</a:t>
            </a:r>
            <a:r>
              <a:rPr lang="ru-RU" sz="3600" dirty="0"/>
              <a:t>, сани</a:t>
            </a:r>
            <a:r>
              <a:rPr lang="ru-RU" sz="3600" dirty="0">
                <a:effectLst/>
              </a:rPr>
              <a:t>.</a:t>
            </a:r>
            <a:endParaRPr lang="ru-RU" sz="36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6BF219A-0A3E-DD03-9015-6817D10DCA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3906" y="2507584"/>
            <a:ext cx="1552245" cy="15522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AB372EE-C17E-49C0-192F-2D08A0E370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6668" y="2507583"/>
            <a:ext cx="1655762" cy="16040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EAFCF96-B4A3-254F-7F6E-A76761E63D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0181" y="2550583"/>
            <a:ext cx="1771510" cy="15180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BA3D00E-18B9-4276-65E8-29C065BDCB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3157" y="2593035"/>
            <a:ext cx="1807451" cy="14089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3A19B3A-248F-9329-0260-A5B2479A3D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15949" y="2550583"/>
            <a:ext cx="1560747" cy="14865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040157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87623BE-634E-C1C2-C8A7-5529299D93E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65D006C-F68E-DB3F-B72F-853E60867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1" cy="6857999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555D50E0-ADED-179B-2A94-3789CD586AEA}"/>
              </a:ext>
            </a:extLst>
          </p:cNvPr>
          <p:cNvSpPr/>
          <p:nvPr/>
        </p:nvSpPr>
        <p:spPr>
          <a:xfrm>
            <a:off x="1237954" y="332474"/>
            <a:ext cx="10072468" cy="511008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endParaRPr lang="ru-RU" sz="3200" b="0" i="0" dirty="0">
              <a:solidFill>
                <a:srgbClr val="4E4E3F"/>
              </a:solidFill>
              <a:effectLst/>
              <a:latin typeface="Open San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42AF95-E787-BD92-6CF7-2DB78E9F1913}"/>
              </a:ext>
            </a:extLst>
          </p:cNvPr>
          <p:cNvSpPr txBox="1"/>
          <p:nvPr/>
        </p:nvSpPr>
        <p:spPr>
          <a:xfrm>
            <a:off x="1237954" y="332474"/>
            <a:ext cx="10072467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Інтерактивна вправа</a:t>
            </a:r>
            <a:endParaRPr kumimoji="0" lang="uk-UA" sz="4400" b="0" i="1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4400" i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Розподіли</a:t>
            </a:r>
            <a:r>
              <a:rPr kumimoji="0" lang="uk-UA" sz="4400" b="0" i="1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іменники:</a:t>
            </a:r>
          </a:p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uk-UA" sz="3600" i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вживаються лише в однині</a:t>
            </a:r>
          </a:p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uk-UA" sz="3600" i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вживаються лише в множині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000" b="0" i="1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https://wordwall.net/uk/resource/53086313</a:t>
            </a:r>
            <a:r>
              <a:rPr kumimoji="0" lang="uk-UA" sz="4000" b="0" i="1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469521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87623BE-634E-C1C2-C8A7-5529299D93E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65D006C-F68E-DB3F-B72F-853E60867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1" cy="6857999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555D50E0-ADED-179B-2A94-3789CD586AEA}"/>
              </a:ext>
            </a:extLst>
          </p:cNvPr>
          <p:cNvSpPr/>
          <p:nvPr/>
        </p:nvSpPr>
        <p:spPr>
          <a:xfrm>
            <a:off x="1237954" y="332474"/>
            <a:ext cx="10072468" cy="511008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3200" b="0" i="0" dirty="0">
                <a:solidFill>
                  <a:srgbClr val="4E4E3F"/>
                </a:solidFill>
                <a:effectLst/>
                <a:latin typeface="Open Sans"/>
                <a:hlinkClick r:id="rId3"/>
              </a:rPr>
              <a:t>https://naurok.com.ua/test/imenniki-2067192.html</a:t>
            </a:r>
            <a:r>
              <a:rPr lang="uk-UA" sz="3200" b="0" i="0" dirty="0">
                <a:solidFill>
                  <a:srgbClr val="4E4E3F"/>
                </a:solidFill>
                <a:effectLst/>
                <a:latin typeface="Open Sans"/>
              </a:rPr>
              <a:t> </a:t>
            </a:r>
            <a:endParaRPr lang="ru-RU" sz="3200" b="0" i="0" dirty="0">
              <a:solidFill>
                <a:srgbClr val="4E4E3F"/>
              </a:solidFill>
              <a:effectLst/>
              <a:latin typeface="Open San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42AF95-E787-BD92-6CF7-2DB78E9F1913}"/>
              </a:ext>
            </a:extLst>
          </p:cNvPr>
          <p:cNvSpPr txBox="1"/>
          <p:nvPr/>
        </p:nvSpPr>
        <p:spPr>
          <a:xfrm>
            <a:off x="2090205" y="332474"/>
            <a:ext cx="83679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800" dirty="0"/>
              <a:t> </a:t>
            </a:r>
            <a:endParaRPr lang="ru-RU" sz="28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94E5ED-1686-8C8F-8C69-326E9B3D32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2810" y="4341682"/>
            <a:ext cx="2990724" cy="22017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08B55F7-4D4D-EC3B-FBB2-A322180DD458}"/>
              </a:ext>
            </a:extLst>
          </p:cNvPr>
          <p:cNvSpPr/>
          <p:nvPr/>
        </p:nvSpPr>
        <p:spPr>
          <a:xfrm>
            <a:off x="1750900" y="720947"/>
            <a:ext cx="869020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66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Перевір</a:t>
            </a:r>
            <a:r>
              <a:rPr lang="uk-UA" sz="66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свої знання!</a:t>
            </a:r>
            <a:endParaRPr lang="ru-RU" sz="66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70390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87623BE-634E-C1C2-C8A7-5529299D93E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65D006C-F68E-DB3F-B72F-853E60867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1" cy="6857999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555D50E0-ADED-179B-2A94-3789CD586AEA}"/>
              </a:ext>
            </a:extLst>
          </p:cNvPr>
          <p:cNvSpPr/>
          <p:nvPr/>
        </p:nvSpPr>
        <p:spPr>
          <a:xfrm>
            <a:off x="1350498" y="647114"/>
            <a:ext cx="10072468" cy="461068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5AFE584-A484-1AFB-1EAF-4BB933E5478F}"/>
              </a:ext>
            </a:extLst>
          </p:cNvPr>
          <p:cNvSpPr/>
          <p:nvPr/>
        </p:nvSpPr>
        <p:spPr>
          <a:xfrm>
            <a:off x="1350498" y="772775"/>
            <a:ext cx="10156948" cy="40934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Вибери іменники:</a:t>
            </a:r>
          </a:p>
          <a:p>
            <a:pPr algn="ctr"/>
            <a:r>
              <a:rPr lang="uk-UA" sz="5400" b="0" i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Хитрий, радіти, зайчик, годував,</a:t>
            </a:r>
          </a:p>
          <a:p>
            <a:pPr algn="ctr"/>
            <a:r>
              <a:rPr lang="uk-UA" sz="54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напише, червоний, олівець,</a:t>
            </a:r>
          </a:p>
          <a:p>
            <a:pPr algn="ctr"/>
            <a:r>
              <a:rPr lang="uk-UA" sz="54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гострий, школяр, охайний, </a:t>
            </a:r>
          </a:p>
          <a:p>
            <a:pPr algn="ctr"/>
            <a:r>
              <a:rPr lang="uk-UA" sz="54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намалював. </a:t>
            </a:r>
            <a:r>
              <a:rPr lang="uk-UA" sz="5400" b="0" i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ru-RU" sz="5400" b="0" i="1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733692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87623BE-634E-C1C2-C8A7-5529299D93E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65D006C-F68E-DB3F-B72F-853E60867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1" cy="6857999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555D50E0-ADED-179B-2A94-3789CD586AEA}"/>
              </a:ext>
            </a:extLst>
          </p:cNvPr>
          <p:cNvSpPr/>
          <p:nvPr/>
        </p:nvSpPr>
        <p:spPr>
          <a:xfrm>
            <a:off x="1350498" y="647114"/>
            <a:ext cx="10072468" cy="461068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D079061-D16D-CCCA-D1D6-704CE965239E}"/>
              </a:ext>
            </a:extLst>
          </p:cNvPr>
          <p:cNvSpPr/>
          <p:nvPr/>
        </p:nvSpPr>
        <p:spPr>
          <a:xfrm>
            <a:off x="1891752" y="646993"/>
            <a:ext cx="8989961" cy="37240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Спиши</a:t>
            </a:r>
            <a:r>
              <a:rPr lang="uk-UA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речення, </a:t>
            </a:r>
            <a:r>
              <a:rPr lang="uk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</a:t>
            </a:r>
            <a:r>
              <a:rPr lang="uk-UA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ідкресли іменники</a:t>
            </a:r>
            <a:endParaRPr lang="uk-UA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685800" indent="-685800" algn="ctr">
              <a:buFont typeface="Wingdings" panose="05000000000000000000" pitchFamily="2" charset="2"/>
              <a:buChar char="Ø"/>
            </a:pPr>
            <a:r>
              <a:rPr lang="uk-UA" sz="4800" i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Січень морозами лютує,</a:t>
            </a:r>
          </a:p>
          <a:p>
            <a:pPr algn="ctr"/>
            <a:r>
              <a:rPr lang="uk-UA" sz="4800" i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а квітень тепло дарує.</a:t>
            </a:r>
          </a:p>
          <a:p>
            <a:pPr marL="685800" indent="-685800" algn="ctr">
              <a:buFont typeface="Wingdings" panose="05000000000000000000" pitchFamily="2" charset="2"/>
              <a:buChar char="Ø"/>
            </a:pPr>
            <a:r>
              <a:rPr lang="uk-UA" sz="4800" b="0" i="1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Лютневи</a:t>
            </a:r>
            <a:r>
              <a:rPr lang="uk-UA" sz="4800" i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й сніг весною пахне.</a:t>
            </a:r>
          </a:p>
          <a:p>
            <a:pPr marL="685800" indent="-685800" algn="ctr">
              <a:buFont typeface="Wingdings" panose="05000000000000000000" pitchFamily="2" charset="2"/>
              <a:buChar char="Ø"/>
            </a:pPr>
            <a:r>
              <a:rPr lang="uk-UA" sz="4800" b="0" i="1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Лютий лютує, бо весну чує.</a:t>
            </a:r>
            <a:endParaRPr lang="ru-RU" sz="4800" b="0" i="1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16FA9F06-A85F-D185-4605-AC5F51495239}"/>
              </a:ext>
            </a:extLst>
          </p:cNvPr>
          <p:cNvSpPr/>
          <p:nvPr/>
        </p:nvSpPr>
        <p:spPr>
          <a:xfrm>
            <a:off x="1505243" y="5447713"/>
            <a:ext cx="9917723" cy="914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9F58D31-795F-65DF-72A6-9E3BF3F673B4}"/>
              </a:ext>
            </a:extLst>
          </p:cNvPr>
          <p:cNvSpPr/>
          <p:nvPr/>
        </p:nvSpPr>
        <p:spPr>
          <a:xfrm>
            <a:off x="1446773" y="5626111"/>
            <a:ext cx="997619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200" b="0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Знайди спільнокореневі слова та проведи дослідження</a:t>
            </a:r>
            <a:endParaRPr lang="ru-RU" sz="3200" b="0" i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128700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87623BE-634E-C1C2-C8A7-5529299D93E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65D006C-F68E-DB3F-B72F-853E60867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1" y="10967"/>
            <a:ext cx="12192001" cy="6857999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555D50E0-ADED-179B-2A94-3789CD586AEA}"/>
              </a:ext>
            </a:extLst>
          </p:cNvPr>
          <p:cNvSpPr/>
          <p:nvPr/>
        </p:nvSpPr>
        <p:spPr>
          <a:xfrm>
            <a:off x="1306270" y="562141"/>
            <a:ext cx="10072468" cy="18850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i="1" dirty="0" err="1">
                <a:solidFill>
                  <a:srgbClr val="0070C0"/>
                </a:solidFill>
              </a:rPr>
              <a:t>Зверни</a:t>
            </a:r>
            <a:r>
              <a:rPr lang="ru-RU" sz="3200" b="1" i="1" dirty="0">
                <a:solidFill>
                  <a:srgbClr val="0070C0"/>
                </a:solidFill>
              </a:rPr>
              <a:t> </a:t>
            </a:r>
            <a:r>
              <a:rPr lang="ru-RU" sz="3200" b="1" i="1" dirty="0" err="1">
                <a:solidFill>
                  <a:srgbClr val="0070C0"/>
                </a:solidFill>
              </a:rPr>
              <a:t>увагу</a:t>
            </a:r>
            <a:r>
              <a:rPr lang="ru-RU" sz="3200" b="1" i="1" dirty="0">
                <a:solidFill>
                  <a:srgbClr val="0070C0"/>
                </a:solidFill>
              </a:rPr>
              <a:t>!</a:t>
            </a:r>
          </a:p>
          <a:p>
            <a:pPr algn="ctr"/>
            <a:r>
              <a:rPr lang="ru-RU" sz="3200" dirty="0" err="1"/>
              <a:t>Іменники</a:t>
            </a:r>
            <a:r>
              <a:rPr lang="ru-RU" sz="3200" dirty="0"/>
              <a:t> </a:t>
            </a:r>
            <a:r>
              <a:rPr lang="ru-RU" sz="3200" dirty="0" err="1"/>
              <a:t>також</a:t>
            </a:r>
            <a:r>
              <a:rPr lang="ru-RU" sz="3200" dirty="0"/>
              <a:t> </a:t>
            </a:r>
            <a:r>
              <a:rPr lang="ru-RU" sz="3200" dirty="0" err="1"/>
              <a:t>можуть</a:t>
            </a:r>
            <a:r>
              <a:rPr lang="ru-RU" sz="3200" dirty="0"/>
              <a:t> </a:t>
            </a:r>
            <a:r>
              <a:rPr lang="ru-RU" sz="3200" dirty="0" err="1"/>
              <a:t>означати</a:t>
            </a:r>
            <a:r>
              <a:rPr lang="ru-RU" sz="3200" dirty="0"/>
              <a:t> </a:t>
            </a:r>
            <a:r>
              <a:rPr lang="ru-RU" sz="3200" dirty="0" err="1"/>
              <a:t>назви</a:t>
            </a:r>
            <a:r>
              <a:rPr lang="ru-RU" sz="3200" dirty="0"/>
              <a:t> </a:t>
            </a:r>
            <a:r>
              <a:rPr lang="ru-RU" sz="3200" b="1" i="1" dirty="0" err="1">
                <a:solidFill>
                  <a:srgbClr val="0070C0"/>
                </a:solidFill>
              </a:rPr>
              <a:t>явищ</a:t>
            </a:r>
            <a:r>
              <a:rPr lang="ru-RU" sz="3200" dirty="0"/>
              <a:t>, </a:t>
            </a:r>
            <a:r>
              <a:rPr lang="ru-RU" sz="3200" b="1" i="1" dirty="0" err="1">
                <a:solidFill>
                  <a:srgbClr val="0070C0"/>
                </a:solidFill>
              </a:rPr>
              <a:t>дій</a:t>
            </a:r>
            <a:r>
              <a:rPr lang="ru-RU" sz="3200" dirty="0"/>
              <a:t> та </a:t>
            </a:r>
            <a:r>
              <a:rPr lang="ru-RU" sz="3200" b="1" i="1" dirty="0">
                <a:solidFill>
                  <a:srgbClr val="0070C0"/>
                </a:solidFill>
              </a:rPr>
              <a:t>понять</a:t>
            </a:r>
            <a:r>
              <a:rPr lang="ru-RU" sz="3200" dirty="0"/>
              <a:t>.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9F58D31-795F-65DF-72A6-9E3BF3F673B4}"/>
              </a:ext>
            </a:extLst>
          </p:cNvPr>
          <p:cNvSpPr/>
          <p:nvPr/>
        </p:nvSpPr>
        <p:spPr>
          <a:xfrm>
            <a:off x="6342504" y="5626111"/>
            <a:ext cx="18473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3200" b="0" i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D227343-4B63-323F-7A39-4CF2B9A58C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494" y="2830845"/>
            <a:ext cx="1439594" cy="203957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C845470-527A-8057-ADE6-ABFC57A795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8109" y="2828491"/>
            <a:ext cx="2384100" cy="203957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451FE92-3182-C2B1-E653-ECF9BA3AC7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8867" y="2752906"/>
            <a:ext cx="1699716" cy="2190750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7FFE005-DBBA-A64B-3543-9B23473762C0}"/>
              </a:ext>
            </a:extLst>
          </p:cNvPr>
          <p:cNvSpPr/>
          <p:nvPr/>
        </p:nvSpPr>
        <p:spPr>
          <a:xfrm>
            <a:off x="1360772" y="4868068"/>
            <a:ext cx="85953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400" b="1" i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біг</a:t>
            </a:r>
            <a:endParaRPr lang="ru-RU" sz="4400" b="1" i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0070C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9F342D5-69F1-7DF7-A679-53CF6BD89629}"/>
              </a:ext>
            </a:extLst>
          </p:cNvPr>
          <p:cNvSpPr/>
          <p:nvPr/>
        </p:nvSpPr>
        <p:spPr>
          <a:xfrm>
            <a:off x="3242503" y="4931591"/>
            <a:ext cx="313098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малюв</a:t>
            </a:r>
            <a:r>
              <a:rPr lang="uk-UA" sz="4400" b="1" i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ання</a:t>
            </a:r>
            <a:endParaRPr lang="ru-RU" sz="4400" b="1" i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0070C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ACC7BC71-F1E5-2C53-B9AD-F79A089572CC}"/>
              </a:ext>
            </a:extLst>
          </p:cNvPr>
          <p:cNvSpPr/>
          <p:nvPr/>
        </p:nvSpPr>
        <p:spPr>
          <a:xfrm>
            <a:off x="6961100" y="4891744"/>
            <a:ext cx="253947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400" b="1" i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чистота</a:t>
            </a:r>
            <a:endParaRPr lang="ru-RU" sz="4400" b="1" i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0070C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FDBE09DF-3E88-482C-810A-98006C93FC15}"/>
              </a:ext>
            </a:extLst>
          </p:cNvPr>
          <p:cNvSpPr/>
          <p:nvPr/>
        </p:nvSpPr>
        <p:spPr>
          <a:xfrm>
            <a:off x="10191102" y="4868068"/>
            <a:ext cx="113524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спів</a:t>
            </a:r>
            <a:endParaRPr lang="ru-RU" sz="4400" b="1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7E0F76A-7559-C4AF-9152-FD16F6658F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1548" y="2828491"/>
            <a:ext cx="2384100" cy="20045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0259160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87623BE-634E-C1C2-C8A7-5529299D93E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65D006C-F68E-DB3F-B72F-853E60867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1" cy="6857999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555D50E0-ADED-179B-2A94-3789CD586AEA}"/>
              </a:ext>
            </a:extLst>
          </p:cNvPr>
          <p:cNvSpPr/>
          <p:nvPr/>
        </p:nvSpPr>
        <p:spPr>
          <a:xfrm>
            <a:off x="1059766" y="271107"/>
            <a:ext cx="10072468" cy="531857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242D5ED-828E-1642-9B20-316D50660769}"/>
              </a:ext>
            </a:extLst>
          </p:cNvPr>
          <p:cNvSpPr/>
          <p:nvPr/>
        </p:nvSpPr>
        <p:spPr>
          <a:xfrm>
            <a:off x="2251710" y="568757"/>
            <a:ext cx="7688579" cy="44012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Утвори іменники від поданих слів:</a:t>
            </a:r>
          </a:p>
          <a:p>
            <a:pPr algn="ctr"/>
            <a:r>
              <a:rPr lang="uk-UA" sz="4000" i="1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Сильний - _____________</a:t>
            </a:r>
          </a:p>
          <a:p>
            <a:pPr algn="ctr"/>
            <a:r>
              <a:rPr lang="uk-UA" sz="4000" b="0" i="1" cap="none" spc="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Фарбувати - __________ </a:t>
            </a:r>
          </a:p>
          <a:p>
            <a:pPr algn="ctr"/>
            <a:r>
              <a:rPr lang="uk-UA" sz="4000" i="1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Морозний - ___________ </a:t>
            </a:r>
          </a:p>
          <a:p>
            <a:pPr algn="ctr"/>
            <a:r>
              <a:rPr lang="uk-UA" sz="4000" b="0" i="1" cap="none" spc="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Пиляти - _____________ </a:t>
            </a:r>
          </a:p>
          <a:p>
            <a:pPr algn="ctr"/>
            <a:r>
              <a:rPr lang="uk-UA" sz="4000" i="1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Вітряний - ____________ </a:t>
            </a:r>
          </a:p>
          <a:p>
            <a:pPr algn="ctr"/>
            <a:r>
              <a:rPr lang="uk-UA" sz="4000" b="0" i="1" cap="none" spc="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Вітати - ______________</a:t>
            </a:r>
            <a:endParaRPr lang="ru-RU" sz="4000" b="0" i="1" cap="none" spc="0" dirty="0">
              <a:ln w="0"/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58308CE-77A3-B422-A946-C600B22841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6761" y="4095745"/>
            <a:ext cx="2562475" cy="25157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339048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87623BE-634E-C1C2-C8A7-5529299D93E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65D006C-F68E-DB3F-B72F-853E60867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1" cy="6857999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555D50E0-ADED-179B-2A94-3789CD586AEA}"/>
              </a:ext>
            </a:extLst>
          </p:cNvPr>
          <p:cNvSpPr/>
          <p:nvPr/>
        </p:nvSpPr>
        <p:spPr>
          <a:xfrm>
            <a:off x="1350497" y="647114"/>
            <a:ext cx="10072468" cy="461068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D079061-D16D-CCCA-D1D6-704CE965239E}"/>
              </a:ext>
            </a:extLst>
          </p:cNvPr>
          <p:cNvSpPr/>
          <p:nvPr/>
        </p:nvSpPr>
        <p:spPr>
          <a:xfrm>
            <a:off x="2511701" y="646993"/>
            <a:ext cx="7750070" cy="20005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Інтерактивна вправа</a:t>
            </a:r>
            <a:endParaRPr lang="uk-UA" sz="4400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uk-UA" sz="44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Обери</a:t>
            </a:r>
            <a:r>
              <a:rPr lang="uk-UA" sz="44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іменники:</a:t>
            </a:r>
            <a:endParaRPr lang="uk-UA" sz="4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3"/>
              </a:rPr>
              <a:t>https://wordwall.net/uk/resource/52803049</a:t>
            </a:r>
            <a:r>
              <a:rPr lang="uk-UA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066812E-5E4E-10D8-1B6A-CCC07B2B1A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1818" y="2724403"/>
            <a:ext cx="3871616" cy="2179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5856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87623BE-634E-C1C2-C8A7-5529299D93E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65D006C-F68E-DB3F-B72F-853E60867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1" cy="6857999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555D50E0-ADED-179B-2A94-3789CD586AEA}"/>
              </a:ext>
            </a:extLst>
          </p:cNvPr>
          <p:cNvSpPr/>
          <p:nvPr/>
        </p:nvSpPr>
        <p:spPr>
          <a:xfrm>
            <a:off x="871703" y="886321"/>
            <a:ext cx="11043138" cy="282233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0" i="0" dirty="0" err="1">
                <a:solidFill>
                  <a:srgbClr val="4E4E3F"/>
                </a:solidFill>
                <a:effectLst/>
                <a:latin typeface="Open Sans"/>
              </a:rPr>
              <a:t>Іменники</a:t>
            </a:r>
            <a:r>
              <a:rPr lang="ru-RU" sz="4000" b="0" i="0" dirty="0">
                <a:solidFill>
                  <a:srgbClr val="4E4E3F"/>
                </a:solidFill>
                <a:effectLst/>
                <a:latin typeface="Open Sans"/>
              </a:rPr>
              <a:t> </a:t>
            </a:r>
            <a:r>
              <a:rPr lang="ru-RU" sz="4000" b="0" i="0" dirty="0" err="1">
                <a:solidFill>
                  <a:srgbClr val="4E4E3F"/>
                </a:solidFill>
                <a:effectLst/>
                <a:latin typeface="Open Sans"/>
              </a:rPr>
              <a:t>поділяються</a:t>
            </a:r>
            <a:r>
              <a:rPr lang="ru-RU" sz="4000" b="0" i="0" dirty="0">
                <a:solidFill>
                  <a:srgbClr val="4E4E3F"/>
                </a:solidFill>
                <a:effectLst/>
                <a:latin typeface="Open Sans"/>
              </a:rPr>
              <a:t> на </a:t>
            </a:r>
            <a:r>
              <a:rPr lang="ru-RU" sz="4000" b="0" i="0" dirty="0" err="1">
                <a:solidFill>
                  <a:srgbClr val="4E4E3F"/>
                </a:solidFill>
                <a:effectLst/>
                <a:latin typeface="Open Sans"/>
              </a:rPr>
              <a:t>дві</a:t>
            </a:r>
            <a:r>
              <a:rPr lang="ru-RU" sz="4000" b="0" i="0" dirty="0">
                <a:solidFill>
                  <a:srgbClr val="4E4E3F"/>
                </a:solidFill>
                <a:effectLst/>
                <a:latin typeface="Open Sans"/>
              </a:rPr>
              <a:t> </a:t>
            </a:r>
            <a:r>
              <a:rPr lang="ru-RU" sz="4000" b="0" i="0" dirty="0" err="1">
                <a:solidFill>
                  <a:srgbClr val="4E4E3F"/>
                </a:solidFill>
                <a:effectLst/>
                <a:latin typeface="Open Sans"/>
              </a:rPr>
              <a:t>групи</a:t>
            </a:r>
            <a:r>
              <a:rPr lang="ru-RU" sz="4000" b="0" i="0" dirty="0">
                <a:solidFill>
                  <a:srgbClr val="4E4E3F"/>
                </a:solidFill>
                <a:effectLst/>
                <a:latin typeface="Open Sans"/>
              </a:rPr>
              <a:t>: </a:t>
            </a:r>
            <a:r>
              <a:rPr lang="ru-RU" sz="4000" b="1" i="1" dirty="0" err="1">
                <a:solidFill>
                  <a:srgbClr val="0070C0"/>
                </a:solidFill>
                <a:effectLst/>
                <a:latin typeface="Open Sans"/>
              </a:rPr>
              <a:t>назви</a:t>
            </a:r>
            <a:r>
              <a:rPr lang="ru-RU" sz="4000" b="1" i="1" dirty="0">
                <a:solidFill>
                  <a:srgbClr val="0070C0"/>
                </a:solidFill>
                <a:effectLst/>
                <a:latin typeface="Open Sans"/>
              </a:rPr>
              <a:t> </a:t>
            </a:r>
            <a:r>
              <a:rPr lang="ru-RU" sz="4000" b="1" i="1" dirty="0" err="1">
                <a:solidFill>
                  <a:srgbClr val="0070C0"/>
                </a:solidFill>
                <a:effectLst/>
                <a:latin typeface="Open Sans"/>
              </a:rPr>
              <a:t>істот</a:t>
            </a:r>
            <a:r>
              <a:rPr lang="ru-RU" sz="4000" b="1" i="1" dirty="0">
                <a:solidFill>
                  <a:srgbClr val="0070C0"/>
                </a:solidFill>
                <a:effectLst/>
                <a:latin typeface="Open Sans"/>
              </a:rPr>
              <a:t> </a:t>
            </a:r>
            <a:r>
              <a:rPr lang="ru-RU" sz="4000" b="0" i="0" dirty="0">
                <a:solidFill>
                  <a:srgbClr val="4E4E3F"/>
                </a:solidFill>
                <a:effectLst/>
                <a:latin typeface="Open Sans"/>
              </a:rPr>
              <a:t>і </a:t>
            </a:r>
            <a:r>
              <a:rPr lang="ru-RU" sz="4000" b="1" i="1" dirty="0" err="1">
                <a:solidFill>
                  <a:srgbClr val="0070C0"/>
                </a:solidFill>
                <a:effectLst/>
                <a:latin typeface="Open Sans"/>
              </a:rPr>
              <a:t>назви</a:t>
            </a:r>
            <a:r>
              <a:rPr lang="ru-RU" sz="4000" b="1" i="1" dirty="0">
                <a:solidFill>
                  <a:srgbClr val="0070C0"/>
                </a:solidFill>
                <a:effectLst/>
                <a:latin typeface="Open Sans"/>
              </a:rPr>
              <a:t> </a:t>
            </a:r>
            <a:r>
              <a:rPr lang="ru-RU" sz="4000" b="1" i="1" dirty="0" err="1">
                <a:solidFill>
                  <a:srgbClr val="0070C0"/>
                </a:solidFill>
                <a:effectLst/>
                <a:latin typeface="Open Sans"/>
              </a:rPr>
              <a:t>неістот</a:t>
            </a:r>
            <a:r>
              <a:rPr lang="ru-RU" sz="4000" b="0" i="0" dirty="0">
                <a:solidFill>
                  <a:srgbClr val="4E4E3F"/>
                </a:solidFill>
                <a:effectLst/>
                <a:latin typeface="Open Sans"/>
              </a:rPr>
              <a:t>.</a:t>
            </a:r>
          </a:p>
          <a:p>
            <a:pPr algn="ctr"/>
            <a:r>
              <a:rPr lang="ru-RU" sz="4000" b="0" i="0" dirty="0" err="1">
                <a:solidFill>
                  <a:srgbClr val="4E4E3F"/>
                </a:solidFill>
                <a:effectLst/>
                <a:latin typeface="Open Sans"/>
              </a:rPr>
              <a:t>Назви</a:t>
            </a:r>
            <a:r>
              <a:rPr lang="ru-RU" sz="4000" b="0" i="0" dirty="0">
                <a:solidFill>
                  <a:srgbClr val="4E4E3F"/>
                </a:solidFill>
                <a:effectLst/>
                <a:latin typeface="Open Sans"/>
              </a:rPr>
              <a:t> людей і тварин </a:t>
            </a:r>
            <a:r>
              <a:rPr lang="ru-RU" sz="4000" b="0" i="0" dirty="0" err="1">
                <a:solidFill>
                  <a:srgbClr val="4E4E3F"/>
                </a:solidFill>
                <a:effectLst/>
                <a:latin typeface="Open Sans"/>
              </a:rPr>
              <a:t>відповідають</a:t>
            </a:r>
            <a:r>
              <a:rPr lang="ru-RU" sz="4000" b="0" i="0" dirty="0">
                <a:solidFill>
                  <a:srgbClr val="4E4E3F"/>
                </a:solidFill>
                <a:effectLst/>
                <a:latin typeface="Open Sans"/>
              </a:rPr>
              <a:t> на </a:t>
            </a:r>
            <a:r>
              <a:rPr lang="ru-RU" sz="4000" b="0" i="0" dirty="0" err="1">
                <a:solidFill>
                  <a:srgbClr val="4E4E3F"/>
                </a:solidFill>
                <a:effectLst/>
                <a:latin typeface="Open Sans"/>
              </a:rPr>
              <a:t>питання</a:t>
            </a:r>
            <a:r>
              <a:rPr lang="ru-RU" sz="4000" b="0" i="0" dirty="0">
                <a:solidFill>
                  <a:srgbClr val="4E4E3F"/>
                </a:solidFill>
                <a:effectLst/>
                <a:latin typeface="Open Sans"/>
              </a:rPr>
              <a:t> </a:t>
            </a:r>
            <a:r>
              <a:rPr lang="ru-RU" sz="4000" b="1" i="1" dirty="0" err="1">
                <a:solidFill>
                  <a:srgbClr val="0070C0"/>
                </a:solidFill>
                <a:effectLst/>
                <a:latin typeface="Open Sans"/>
              </a:rPr>
              <a:t>хто</a:t>
            </a:r>
            <a:r>
              <a:rPr lang="ru-RU" sz="4000" b="1" i="1" dirty="0">
                <a:solidFill>
                  <a:srgbClr val="0070C0"/>
                </a:solidFill>
                <a:effectLst/>
                <a:latin typeface="Open Sans"/>
              </a:rPr>
              <a:t>?</a:t>
            </a:r>
            <a:r>
              <a:rPr lang="ru-RU" sz="4000" b="0" i="0" dirty="0">
                <a:solidFill>
                  <a:srgbClr val="4E4E3F"/>
                </a:solidFill>
                <a:effectLst/>
                <a:latin typeface="Open Sans"/>
              </a:rPr>
              <a:t> </a:t>
            </a:r>
            <a:r>
              <a:rPr lang="ru-RU" sz="4000" b="0" i="0" dirty="0" err="1">
                <a:solidFill>
                  <a:srgbClr val="4E4E3F"/>
                </a:solidFill>
                <a:effectLst/>
                <a:latin typeface="Open Sans"/>
              </a:rPr>
              <a:t>Це</a:t>
            </a:r>
            <a:r>
              <a:rPr lang="ru-RU" sz="4000" b="0" i="0" dirty="0">
                <a:solidFill>
                  <a:srgbClr val="4E4E3F"/>
                </a:solidFill>
                <a:effectLst/>
                <a:latin typeface="Open Sans"/>
              </a:rPr>
              <a:t> </a:t>
            </a:r>
            <a:r>
              <a:rPr lang="ru-RU" sz="4000" b="1" i="1" dirty="0" err="1">
                <a:solidFill>
                  <a:srgbClr val="0070C0"/>
                </a:solidFill>
                <a:effectLst/>
                <a:latin typeface="Open Sans"/>
              </a:rPr>
              <a:t>істоти</a:t>
            </a:r>
            <a:r>
              <a:rPr lang="ru-RU" sz="4000" b="0" i="1" dirty="0">
                <a:solidFill>
                  <a:srgbClr val="0070C0"/>
                </a:solidFill>
                <a:effectLst/>
                <a:latin typeface="Open Sans"/>
              </a:rPr>
              <a:t>.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204C0A5-A407-B737-D2D4-4794F38DDF64}"/>
              </a:ext>
            </a:extLst>
          </p:cNvPr>
          <p:cNvSpPr/>
          <p:nvPr/>
        </p:nvSpPr>
        <p:spPr>
          <a:xfrm>
            <a:off x="764590" y="-1"/>
            <a:ext cx="33968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Сторінка</a:t>
            </a:r>
            <a:r>
              <a:rPr lang="ru-RU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2.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1C212A5-EF52-4962-27DA-ADB46C253B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9188" y="3948399"/>
            <a:ext cx="2502051" cy="24101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10B9BF4-EA07-08B9-0721-E88FEBE946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91120">
            <a:off x="4708807" y="5088782"/>
            <a:ext cx="1332074" cy="13320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63CA090-7F69-8235-C231-928BB18820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16245">
            <a:off x="6339754" y="5073358"/>
            <a:ext cx="1244183" cy="12814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62E15CA-0499-6785-6C24-3632C9D39F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138098">
            <a:off x="4708174" y="3938478"/>
            <a:ext cx="1346141" cy="11115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F515F84-B690-A16A-8E12-99B3783786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809767">
            <a:off x="6224829" y="3922744"/>
            <a:ext cx="1256756" cy="10806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FFCB3E1-DFFA-4083-3B6B-8BB773C52B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74751" y="3853323"/>
            <a:ext cx="1832667" cy="26175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21235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87623BE-634E-C1C2-C8A7-5529299D93E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65D006C-F68E-DB3F-B72F-853E60867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1" cy="6857999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555D50E0-ADED-179B-2A94-3789CD586AEA}"/>
              </a:ext>
            </a:extLst>
          </p:cNvPr>
          <p:cNvSpPr/>
          <p:nvPr/>
        </p:nvSpPr>
        <p:spPr>
          <a:xfrm>
            <a:off x="1237955" y="277837"/>
            <a:ext cx="10072468" cy="63023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3200" b="0" i="0" dirty="0">
                <a:solidFill>
                  <a:srgbClr val="4E4E3F"/>
                </a:solidFill>
                <a:effectLst/>
                <a:latin typeface="Open Sans"/>
              </a:rPr>
              <a:t>                        До </a:t>
            </a:r>
            <a:r>
              <a:rPr lang="ru-RU" sz="4000" b="1" i="0" u="sng" dirty="0" err="1">
                <a:solidFill>
                  <a:srgbClr val="0070C0"/>
                </a:solidFill>
                <a:effectLst/>
                <a:latin typeface="Open Sans"/>
              </a:rPr>
              <a:t>істот</a:t>
            </a:r>
            <a:r>
              <a:rPr lang="ru-RU" sz="3200" b="0" i="0" dirty="0">
                <a:solidFill>
                  <a:srgbClr val="4E4E3F"/>
                </a:solidFill>
                <a:effectLst/>
                <a:latin typeface="Open Sans"/>
              </a:rPr>
              <a:t> належать: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3200" b="0" i="0" dirty="0" err="1">
                <a:solidFill>
                  <a:srgbClr val="4E4E3F"/>
                </a:solidFill>
                <a:effectLst/>
                <a:latin typeface="Open Sans"/>
              </a:rPr>
              <a:t>назви</a:t>
            </a:r>
            <a:r>
              <a:rPr lang="ru-RU" sz="3200" b="0" i="0" dirty="0">
                <a:solidFill>
                  <a:srgbClr val="4E4E3F"/>
                </a:solidFill>
                <a:effectLst/>
                <a:latin typeface="Open Sans"/>
              </a:rPr>
              <a:t> </a:t>
            </a:r>
            <a:r>
              <a:rPr lang="ru-RU" sz="3600" b="1" i="1" dirty="0" err="1">
                <a:solidFill>
                  <a:srgbClr val="0070C0"/>
                </a:solidFill>
                <a:effectLst/>
                <a:latin typeface="Open Sans"/>
              </a:rPr>
              <a:t>осіб</a:t>
            </a:r>
            <a:r>
              <a:rPr lang="ru-RU" sz="3200" b="1" i="0" dirty="0">
                <a:solidFill>
                  <a:srgbClr val="4E4E3F"/>
                </a:solidFill>
                <a:effectLst/>
                <a:latin typeface="Open Sans"/>
              </a:rPr>
              <a:t> </a:t>
            </a:r>
            <a:r>
              <a:rPr lang="ru-RU" sz="3200" b="0" i="0" dirty="0">
                <a:solidFill>
                  <a:srgbClr val="4E4E3F"/>
                </a:solidFill>
                <a:effectLst/>
                <a:latin typeface="Open Sans"/>
              </a:rPr>
              <a:t> </a:t>
            </a:r>
            <a:r>
              <a:rPr lang="ru-RU" sz="3200" b="0" i="1" dirty="0">
                <a:solidFill>
                  <a:srgbClr val="4E4E3F"/>
                </a:solidFill>
                <a:effectLst/>
                <a:latin typeface="Open Sans"/>
              </a:rPr>
              <a:t>(</a:t>
            </a:r>
            <a:r>
              <a:rPr lang="ru-RU" sz="3200" b="0" i="1" dirty="0" err="1">
                <a:solidFill>
                  <a:srgbClr val="4E4E3F"/>
                </a:solidFill>
                <a:effectLst/>
                <a:latin typeface="Open Sans"/>
              </a:rPr>
              <a:t>хлопець</a:t>
            </a:r>
            <a:r>
              <a:rPr lang="ru-RU" sz="3200" b="0" i="1" dirty="0">
                <a:solidFill>
                  <a:srgbClr val="4E4E3F"/>
                </a:solidFill>
                <a:effectLst/>
                <a:latin typeface="Open Sans"/>
              </a:rPr>
              <a:t>, </a:t>
            </a:r>
            <a:r>
              <a:rPr lang="ru-RU" sz="3200" b="0" i="1" dirty="0" err="1">
                <a:solidFill>
                  <a:srgbClr val="4E4E3F"/>
                </a:solidFill>
                <a:effectLst/>
                <a:latin typeface="Open Sans"/>
              </a:rPr>
              <a:t>жінка</a:t>
            </a:r>
            <a:r>
              <a:rPr lang="ru-RU" sz="3200" b="0" i="1" dirty="0">
                <a:solidFill>
                  <a:srgbClr val="4E4E3F"/>
                </a:solidFill>
                <a:effectLst/>
                <a:latin typeface="Open Sans"/>
              </a:rPr>
              <a:t>, </a:t>
            </a:r>
            <a:r>
              <a:rPr lang="ru-RU" sz="3200" b="0" i="1" dirty="0" err="1">
                <a:solidFill>
                  <a:srgbClr val="4E4E3F"/>
                </a:solidFill>
                <a:effectLst/>
                <a:latin typeface="Open Sans"/>
              </a:rPr>
              <a:t>дитина</a:t>
            </a:r>
            <a:r>
              <a:rPr lang="ru-RU" sz="3200" b="0" i="1" dirty="0">
                <a:solidFill>
                  <a:srgbClr val="4E4E3F"/>
                </a:solidFill>
                <a:effectLst/>
                <a:latin typeface="Open Sans"/>
              </a:rPr>
              <a:t>, люди);</a:t>
            </a:r>
            <a:endParaRPr lang="ru-RU" sz="3200" b="0" i="0" dirty="0">
              <a:solidFill>
                <a:srgbClr val="4E4E3F"/>
              </a:solidFill>
              <a:effectLst/>
              <a:latin typeface="Open Sans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3200" b="0" i="0" dirty="0" err="1">
                <a:solidFill>
                  <a:srgbClr val="4E4E3F"/>
                </a:solidFill>
                <a:effectLst/>
                <a:latin typeface="Open Sans"/>
              </a:rPr>
              <a:t>назва</a:t>
            </a:r>
            <a:r>
              <a:rPr lang="ru-RU" sz="3200" b="0" i="0" dirty="0">
                <a:solidFill>
                  <a:srgbClr val="4E4E3F"/>
                </a:solidFill>
                <a:effectLst/>
                <a:latin typeface="Open Sans"/>
              </a:rPr>
              <a:t> </a:t>
            </a:r>
            <a:r>
              <a:rPr lang="ru-RU" sz="3600" b="1" i="1" dirty="0" err="1">
                <a:solidFill>
                  <a:srgbClr val="0070C0"/>
                </a:solidFill>
                <a:effectLst/>
                <a:latin typeface="Open Sans"/>
              </a:rPr>
              <a:t>персони</a:t>
            </a:r>
            <a:r>
              <a:rPr lang="ru-RU" sz="3200" b="1" i="0" dirty="0">
                <a:solidFill>
                  <a:srgbClr val="4E4E3F"/>
                </a:solidFill>
                <a:effectLst/>
                <a:latin typeface="Open Sans"/>
              </a:rPr>
              <a:t> </a:t>
            </a:r>
            <a:r>
              <a:rPr lang="ru-RU" sz="3200" b="0" i="0" dirty="0">
                <a:solidFill>
                  <a:srgbClr val="4E4E3F"/>
                </a:solidFill>
                <a:effectLst/>
                <a:latin typeface="Open Sans"/>
              </a:rPr>
              <a:t> </a:t>
            </a:r>
            <a:r>
              <a:rPr lang="ru-RU" sz="3200" b="0" i="1" dirty="0">
                <a:solidFill>
                  <a:srgbClr val="4E4E3F"/>
                </a:solidFill>
                <a:effectLst/>
                <a:latin typeface="Open Sans"/>
              </a:rPr>
              <a:t>(Олег, Шевченко);</a:t>
            </a:r>
            <a:endParaRPr lang="ru-RU" sz="3200" b="0" i="0" dirty="0">
              <a:solidFill>
                <a:srgbClr val="4E4E3F"/>
              </a:solidFill>
              <a:effectLst/>
              <a:latin typeface="Open Sans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3200" b="0" i="0" dirty="0" err="1">
                <a:solidFill>
                  <a:srgbClr val="4E4E3F"/>
                </a:solidFill>
                <a:effectLst/>
                <a:latin typeface="Open Sans"/>
              </a:rPr>
              <a:t>назви</a:t>
            </a:r>
            <a:r>
              <a:rPr lang="ru-RU" sz="3200" b="0" i="0" dirty="0">
                <a:solidFill>
                  <a:srgbClr val="4E4E3F"/>
                </a:solidFill>
                <a:effectLst/>
                <a:latin typeface="Open Sans"/>
              </a:rPr>
              <a:t> </a:t>
            </a:r>
            <a:r>
              <a:rPr lang="ru-RU" sz="3600" b="1" i="1" dirty="0" err="1">
                <a:solidFill>
                  <a:srgbClr val="0070C0"/>
                </a:solidFill>
                <a:effectLst/>
                <a:latin typeface="Open Sans"/>
              </a:rPr>
              <a:t>рідні</a:t>
            </a:r>
            <a:r>
              <a:rPr lang="ru-RU" sz="3600" b="0" i="1" dirty="0">
                <a:solidFill>
                  <a:srgbClr val="0070C0"/>
                </a:solidFill>
                <a:effectLst/>
                <a:latin typeface="Open Sans"/>
              </a:rPr>
              <a:t> </a:t>
            </a:r>
            <a:r>
              <a:rPr lang="ru-RU" sz="3200" b="0" i="0" dirty="0">
                <a:solidFill>
                  <a:srgbClr val="4E4E3F"/>
                </a:solidFill>
                <a:effectLst/>
                <a:latin typeface="Open Sans"/>
              </a:rPr>
              <a:t> </a:t>
            </a:r>
            <a:r>
              <a:rPr lang="ru-RU" sz="3200" b="0" i="1" dirty="0">
                <a:solidFill>
                  <a:srgbClr val="4E4E3F"/>
                </a:solidFill>
                <a:effectLst/>
                <a:latin typeface="Open Sans"/>
              </a:rPr>
              <a:t>(брат, </a:t>
            </a:r>
            <a:r>
              <a:rPr lang="ru-RU" sz="3200" b="0" i="1" dirty="0" err="1">
                <a:solidFill>
                  <a:srgbClr val="4E4E3F"/>
                </a:solidFill>
                <a:effectLst/>
                <a:latin typeface="Open Sans"/>
              </a:rPr>
              <a:t>дід</a:t>
            </a:r>
            <a:r>
              <a:rPr lang="ru-RU" sz="3200" b="0" i="1" dirty="0">
                <a:solidFill>
                  <a:srgbClr val="4E4E3F"/>
                </a:solidFill>
                <a:effectLst/>
                <a:latin typeface="Open Sans"/>
              </a:rPr>
              <a:t>, </a:t>
            </a:r>
            <a:r>
              <a:rPr lang="ru-RU" sz="3200" b="0" i="1" dirty="0" err="1">
                <a:solidFill>
                  <a:srgbClr val="4E4E3F"/>
                </a:solidFill>
                <a:effectLst/>
                <a:latin typeface="Open Sans"/>
              </a:rPr>
              <a:t>донька</a:t>
            </a:r>
            <a:r>
              <a:rPr lang="ru-RU" sz="3200" b="0" i="1" dirty="0">
                <a:solidFill>
                  <a:srgbClr val="4E4E3F"/>
                </a:solidFill>
                <a:effectLst/>
                <a:latin typeface="Open Sans"/>
              </a:rPr>
              <a:t>);</a:t>
            </a:r>
            <a:endParaRPr lang="ru-RU" sz="3200" b="0" i="0" dirty="0">
              <a:solidFill>
                <a:srgbClr val="4E4E3F"/>
              </a:solidFill>
              <a:effectLst/>
              <a:latin typeface="Open Sans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3200" b="0" i="0" dirty="0" err="1">
                <a:solidFill>
                  <a:srgbClr val="4E4E3F"/>
                </a:solidFill>
                <a:effectLst/>
                <a:latin typeface="Open Sans"/>
              </a:rPr>
              <a:t>назва</a:t>
            </a:r>
            <a:r>
              <a:rPr lang="ru-RU" sz="3200" b="0" i="0" dirty="0">
                <a:solidFill>
                  <a:srgbClr val="4E4E3F"/>
                </a:solidFill>
                <a:effectLst/>
                <a:latin typeface="Open Sans"/>
              </a:rPr>
              <a:t> </a:t>
            </a:r>
            <a:r>
              <a:rPr lang="ru-RU" sz="3600" b="1" i="1" dirty="0" err="1">
                <a:solidFill>
                  <a:srgbClr val="0070C0"/>
                </a:solidFill>
                <a:effectLst/>
                <a:latin typeface="Open Sans"/>
              </a:rPr>
              <a:t>професій</a:t>
            </a:r>
            <a:r>
              <a:rPr lang="ru-RU" sz="3200" b="0" i="0" dirty="0">
                <a:solidFill>
                  <a:srgbClr val="4E4E3F"/>
                </a:solidFill>
                <a:effectLst/>
                <a:latin typeface="Open Sans"/>
              </a:rPr>
              <a:t>  </a:t>
            </a:r>
            <a:r>
              <a:rPr lang="ru-RU" sz="3200" b="0" i="1" dirty="0">
                <a:solidFill>
                  <a:srgbClr val="4E4E3F"/>
                </a:solidFill>
                <a:effectLst/>
                <a:latin typeface="Open Sans"/>
              </a:rPr>
              <a:t>(</a:t>
            </a:r>
            <a:r>
              <a:rPr lang="ru-RU" sz="3200" b="0" i="1" dirty="0" err="1">
                <a:solidFill>
                  <a:srgbClr val="4E4E3F"/>
                </a:solidFill>
                <a:effectLst/>
                <a:latin typeface="Open Sans"/>
              </a:rPr>
              <a:t>лікар</a:t>
            </a:r>
            <a:r>
              <a:rPr lang="ru-RU" sz="3200" b="0" i="1" dirty="0">
                <a:solidFill>
                  <a:srgbClr val="4E4E3F"/>
                </a:solidFill>
                <a:effectLst/>
                <a:latin typeface="Open Sans"/>
              </a:rPr>
              <a:t>, директор, </a:t>
            </a:r>
            <a:r>
              <a:rPr lang="ru-RU" sz="3200" b="0" i="1" dirty="0" err="1">
                <a:solidFill>
                  <a:srgbClr val="4E4E3F"/>
                </a:solidFill>
                <a:effectLst/>
                <a:latin typeface="Open Sans"/>
              </a:rPr>
              <a:t>будівельник</a:t>
            </a:r>
            <a:r>
              <a:rPr lang="ru-RU" sz="3200" b="0" i="1" dirty="0">
                <a:solidFill>
                  <a:srgbClr val="4E4E3F"/>
                </a:solidFill>
                <a:effectLst/>
                <a:latin typeface="Open Sans"/>
              </a:rPr>
              <a:t>);</a:t>
            </a:r>
            <a:endParaRPr lang="ru-RU" sz="3200" b="0" i="0" dirty="0">
              <a:solidFill>
                <a:srgbClr val="4E4E3F"/>
              </a:solidFill>
              <a:effectLst/>
              <a:latin typeface="Open Sans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3200" b="0" i="0" dirty="0" err="1">
                <a:solidFill>
                  <a:srgbClr val="4E4E3F"/>
                </a:solidFill>
                <a:effectLst/>
                <a:latin typeface="Open Sans"/>
              </a:rPr>
              <a:t>назва</a:t>
            </a:r>
            <a:r>
              <a:rPr lang="ru-RU" sz="3200" b="0" i="0" dirty="0">
                <a:solidFill>
                  <a:srgbClr val="4E4E3F"/>
                </a:solidFill>
                <a:effectLst/>
                <a:latin typeface="Open Sans"/>
              </a:rPr>
              <a:t> </a:t>
            </a:r>
            <a:r>
              <a:rPr lang="ru-RU" sz="3600" b="1" i="1" dirty="0" err="1">
                <a:solidFill>
                  <a:srgbClr val="0070C0"/>
                </a:solidFill>
                <a:effectLst/>
                <a:latin typeface="Open Sans"/>
              </a:rPr>
              <a:t>казкових</a:t>
            </a:r>
            <a:r>
              <a:rPr lang="ru-RU" sz="3600" b="1" i="1" dirty="0">
                <a:solidFill>
                  <a:srgbClr val="0070C0"/>
                </a:solidFill>
                <a:effectLst/>
                <a:latin typeface="Open Sans"/>
              </a:rPr>
              <a:t> </a:t>
            </a:r>
            <a:r>
              <a:rPr lang="ru-RU" sz="3600" b="1" i="1" dirty="0" err="1">
                <a:solidFill>
                  <a:srgbClr val="0070C0"/>
                </a:solidFill>
                <a:effectLst/>
                <a:latin typeface="Open Sans"/>
              </a:rPr>
              <a:t>героїв</a:t>
            </a:r>
            <a:r>
              <a:rPr lang="ru-RU" sz="3600" b="1" i="1" dirty="0">
                <a:solidFill>
                  <a:srgbClr val="0070C0"/>
                </a:solidFill>
                <a:effectLst/>
                <a:latin typeface="Open Sans"/>
              </a:rPr>
              <a:t> </a:t>
            </a:r>
            <a:r>
              <a:rPr lang="ru-RU" sz="3600" b="0" i="1" dirty="0">
                <a:solidFill>
                  <a:srgbClr val="0070C0"/>
                </a:solidFill>
                <a:effectLst/>
                <a:latin typeface="Open Sans"/>
              </a:rPr>
              <a:t> </a:t>
            </a:r>
            <a:r>
              <a:rPr lang="ru-RU" sz="3200" b="0" i="1" dirty="0">
                <a:solidFill>
                  <a:srgbClr val="4E4E3F"/>
                </a:solidFill>
                <a:effectLst/>
                <a:latin typeface="Open Sans"/>
              </a:rPr>
              <a:t>(колобок, Буратино, </a:t>
            </a:r>
            <a:r>
              <a:rPr lang="ru-RU" sz="3200" b="0" i="1" dirty="0" err="1">
                <a:solidFill>
                  <a:srgbClr val="4E4E3F"/>
                </a:solidFill>
                <a:effectLst/>
                <a:latin typeface="Open Sans"/>
              </a:rPr>
              <a:t>чаклунка</a:t>
            </a:r>
            <a:r>
              <a:rPr lang="ru-RU" sz="3200" b="0" i="1" dirty="0">
                <a:solidFill>
                  <a:srgbClr val="4E4E3F"/>
                </a:solidFill>
                <a:effectLst/>
                <a:latin typeface="Open Sans"/>
              </a:rPr>
              <a:t>);</a:t>
            </a:r>
            <a:endParaRPr lang="ru-RU" sz="3200" b="0" i="0" dirty="0">
              <a:solidFill>
                <a:srgbClr val="4E4E3F"/>
              </a:solidFill>
              <a:effectLst/>
              <a:latin typeface="Open Sans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3200" b="0" i="0" dirty="0" err="1">
                <a:solidFill>
                  <a:srgbClr val="4E4E3F"/>
                </a:solidFill>
                <a:effectLst/>
                <a:latin typeface="Open Sans"/>
              </a:rPr>
              <a:t>назви</a:t>
            </a:r>
            <a:r>
              <a:rPr lang="ru-RU" sz="3200" b="0" i="0" dirty="0">
                <a:solidFill>
                  <a:srgbClr val="4E4E3F"/>
                </a:solidFill>
                <a:effectLst/>
                <a:latin typeface="Open Sans"/>
              </a:rPr>
              <a:t> </a:t>
            </a:r>
            <a:r>
              <a:rPr lang="ru-RU" sz="3600" b="1" i="1" dirty="0">
                <a:solidFill>
                  <a:srgbClr val="0070C0"/>
                </a:solidFill>
                <a:effectLst/>
                <a:latin typeface="Open Sans"/>
              </a:rPr>
              <a:t>тварин</a:t>
            </a:r>
            <a:r>
              <a:rPr lang="ru-RU" sz="3200" b="0" i="0" dirty="0">
                <a:solidFill>
                  <a:srgbClr val="4E4E3F"/>
                </a:solidFill>
                <a:effectLst/>
                <a:latin typeface="Open Sans"/>
              </a:rPr>
              <a:t>  </a:t>
            </a:r>
            <a:r>
              <a:rPr lang="ru-RU" sz="3200" b="0" i="1" dirty="0">
                <a:solidFill>
                  <a:srgbClr val="4E4E3F"/>
                </a:solidFill>
                <a:effectLst/>
                <a:latin typeface="Open Sans"/>
              </a:rPr>
              <a:t>(</a:t>
            </a:r>
            <a:r>
              <a:rPr lang="ru-RU" sz="3200" b="0" i="1" dirty="0" err="1">
                <a:solidFill>
                  <a:srgbClr val="4E4E3F"/>
                </a:solidFill>
                <a:effectLst/>
                <a:latin typeface="Open Sans"/>
              </a:rPr>
              <a:t>риба</a:t>
            </a:r>
            <a:r>
              <a:rPr lang="ru-RU" sz="3200" b="0" i="1" dirty="0">
                <a:solidFill>
                  <a:srgbClr val="4E4E3F"/>
                </a:solidFill>
                <a:effectLst/>
                <a:latin typeface="Open Sans"/>
              </a:rPr>
              <a:t>, </a:t>
            </a:r>
            <a:r>
              <a:rPr lang="ru-RU" sz="3200" b="0" i="1" dirty="0" err="1">
                <a:solidFill>
                  <a:srgbClr val="4E4E3F"/>
                </a:solidFill>
                <a:effectLst/>
                <a:latin typeface="Open Sans"/>
              </a:rPr>
              <a:t>метелик</a:t>
            </a:r>
            <a:r>
              <a:rPr lang="ru-RU" sz="3200" b="0" i="1" dirty="0">
                <a:solidFill>
                  <a:srgbClr val="4E4E3F"/>
                </a:solidFill>
                <a:effectLst/>
                <a:latin typeface="Open Sans"/>
              </a:rPr>
              <a:t>, </a:t>
            </a:r>
            <a:r>
              <a:rPr lang="ru-RU" sz="3200" b="0" i="1" dirty="0" err="1">
                <a:solidFill>
                  <a:srgbClr val="4E4E3F"/>
                </a:solidFill>
                <a:effectLst/>
                <a:latin typeface="Open Sans"/>
              </a:rPr>
              <a:t>ластівка</a:t>
            </a:r>
            <a:r>
              <a:rPr lang="ru-RU" sz="3200" b="0" i="1" dirty="0">
                <a:solidFill>
                  <a:srgbClr val="4E4E3F"/>
                </a:solidFill>
                <a:effectLst/>
                <a:latin typeface="Open Sans"/>
              </a:rPr>
              <a:t>, </a:t>
            </a:r>
            <a:r>
              <a:rPr lang="ru-RU" sz="3200" b="0" i="1" dirty="0" err="1">
                <a:solidFill>
                  <a:srgbClr val="4E4E3F"/>
                </a:solidFill>
                <a:effectLst/>
                <a:latin typeface="Open Sans"/>
              </a:rPr>
              <a:t>заєць</a:t>
            </a:r>
            <a:r>
              <a:rPr lang="ru-RU" sz="3200" b="0" i="1" dirty="0">
                <a:solidFill>
                  <a:srgbClr val="4E4E3F"/>
                </a:solidFill>
                <a:effectLst/>
                <a:latin typeface="Open Sans"/>
              </a:rPr>
              <a:t>);</a:t>
            </a:r>
            <a:endParaRPr lang="ru-RU" sz="3200" b="0" i="0" dirty="0">
              <a:solidFill>
                <a:srgbClr val="4E4E3F"/>
              </a:solidFill>
              <a:effectLst/>
              <a:latin typeface="Open Sans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3200" b="0" i="0" dirty="0" err="1">
                <a:solidFill>
                  <a:srgbClr val="4E4E3F"/>
                </a:solidFill>
                <a:effectLst/>
                <a:latin typeface="Open Sans"/>
              </a:rPr>
              <a:t>назви</a:t>
            </a:r>
            <a:r>
              <a:rPr lang="ru-RU" sz="3600" b="0" i="1" dirty="0">
                <a:solidFill>
                  <a:srgbClr val="0070C0"/>
                </a:solidFill>
                <a:effectLst/>
                <a:latin typeface="Open Sans"/>
              </a:rPr>
              <a:t> </a:t>
            </a:r>
            <a:r>
              <a:rPr lang="ru-RU" sz="3600" b="1" i="1" dirty="0" err="1">
                <a:solidFill>
                  <a:srgbClr val="0070C0"/>
                </a:solidFill>
                <a:effectLst/>
                <a:latin typeface="Open Sans"/>
              </a:rPr>
              <a:t>казкових</a:t>
            </a:r>
            <a:r>
              <a:rPr lang="ru-RU" sz="3600" b="1" i="1" dirty="0">
                <a:solidFill>
                  <a:srgbClr val="0070C0"/>
                </a:solidFill>
                <a:effectLst/>
                <a:latin typeface="Open Sans"/>
              </a:rPr>
              <a:t> </a:t>
            </a:r>
            <a:r>
              <a:rPr lang="ru-RU" sz="3600" b="1" i="1" dirty="0" err="1">
                <a:solidFill>
                  <a:srgbClr val="0070C0"/>
                </a:solidFill>
                <a:effectLst/>
                <a:latin typeface="Open Sans"/>
              </a:rPr>
              <a:t>істот</a:t>
            </a:r>
            <a:r>
              <a:rPr lang="ru-RU" sz="3600" b="1" i="1" dirty="0">
                <a:solidFill>
                  <a:srgbClr val="0070C0"/>
                </a:solidFill>
                <a:effectLst/>
                <a:latin typeface="Open Sans"/>
              </a:rPr>
              <a:t> </a:t>
            </a:r>
            <a:r>
              <a:rPr lang="ru-RU" sz="3600" b="0" i="1" dirty="0">
                <a:solidFill>
                  <a:srgbClr val="0070C0"/>
                </a:solidFill>
                <a:effectLst/>
                <a:latin typeface="Open Sans"/>
              </a:rPr>
              <a:t> </a:t>
            </a:r>
            <a:r>
              <a:rPr lang="ru-RU" sz="3200" b="0" i="1" dirty="0">
                <a:solidFill>
                  <a:srgbClr val="4E4E3F"/>
                </a:solidFill>
                <a:effectLst/>
                <a:latin typeface="Open Sans"/>
              </a:rPr>
              <a:t>(гном, </a:t>
            </a:r>
            <a:r>
              <a:rPr lang="ru-RU" sz="3200" b="0" i="1" dirty="0" err="1">
                <a:solidFill>
                  <a:srgbClr val="4E4E3F"/>
                </a:solidFill>
                <a:effectLst/>
                <a:latin typeface="Open Sans"/>
              </a:rPr>
              <a:t>ельф</a:t>
            </a:r>
            <a:r>
              <a:rPr lang="ru-RU" sz="3200" b="0" i="1" dirty="0">
                <a:solidFill>
                  <a:srgbClr val="4E4E3F"/>
                </a:solidFill>
                <a:effectLst/>
                <a:latin typeface="Open Sans"/>
              </a:rPr>
              <a:t>, дракон).</a:t>
            </a:r>
            <a:endParaRPr lang="ru-RU" sz="3200" b="0" i="0" dirty="0">
              <a:solidFill>
                <a:srgbClr val="4E4E3F"/>
              </a:solidFill>
              <a:effectLst/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35140035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</TotalTime>
  <Words>934</Words>
  <Application>Microsoft Office PowerPoint</Application>
  <PresentationFormat>Широкоэкранный</PresentationFormat>
  <Paragraphs>134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5" baseType="lpstr">
      <vt:lpstr>Arial</vt:lpstr>
      <vt:lpstr>Calibri</vt:lpstr>
      <vt:lpstr>Calibri Light</vt:lpstr>
      <vt:lpstr>Comic Sans MS</vt:lpstr>
      <vt:lpstr>Merriweather</vt:lpstr>
      <vt:lpstr>Open Sans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7</cp:revision>
  <dcterms:created xsi:type="dcterms:W3CDTF">2023-02-18T07:52:26Z</dcterms:created>
  <dcterms:modified xsi:type="dcterms:W3CDTF">2023-02-24T18:52:45Z</dcterms:modified>
</cp:coreProperties>
</file>