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68" r:id="rId6"/>
    <p:sldId id="266" r:id="rId7"/>
    <p:sldId id="269" r:id="rId8"/>
    <p:sldId id="270" r:id="rId9"/>
    <p:sldId id="276" r:id="rId10"/>
    <p:sldId id="271" r:id="rId11"/>
    <p:sldId id="277" r:id="rId12"/>
    <p:sldId id="278" r:id="rId13"/>
    <p:sldId id="274" r:id="rId14"/>
    <p:sldId id="273" r:id="rId15"/>
    <p:sldId id="272" r:id="rId16"/>
    <p:sldId id="256" r:id="rId17"/>
    <p:sldId id="280" r:id="rId18"/>
    <p:sldId id="279" r:id="rId19"/>
    <p:sldId id="281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21942-1CE5-5C9A-EEB3-060CCC164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8CA53B-E01F-9AF9-0481-A54A3508A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FC256-89AE-CF45-A669-B8E3B58A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B95AD-C32D-5685-06B5-5D9329B0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25FE3-CCCE-B495-FA2B-5775003C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B0077-09AC-6F8A-31AA-E8028D4B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837BAF-A4A8-3CE9-9CD4-817E17525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26ADD-26ED-9E78-811D-BDA93EF9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4FDDD-4D2B-2167-012A-BC617C9C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A57C3-ABF4-38DE-D399-5589529D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1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DF21F1-126F-F46C-4075-08D9EDDEB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13963-B1A1-BF74-2B9A-2994D8649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44C07-D2EF-DB32-29ED-DFBD1415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C57D7-3A8E-1612-6950-31EE29BF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6B639-3118-674A-D019-E97F5A60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48604-71DA-A2BA-0070-7BB1ECAA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5C3DD-A31C-841F-9AAD-5E39255C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51880-258B-3942-4764-D9FDB580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52B08-B14F-1F35-4E8E-46D7FB21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DC1EF-6B49-0F25-BAF4-019017BE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20DF0-D272-9203-2B07-C4FF4407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52DB3-FE6A-BB98-704F-F3449B8A9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7C9E4-496B-9092-18DC-74E3BB0B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15E6B-E5BA-F352-2BA7-C7081895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B0FB7-8726-C859-46D0-2ECD0AF8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8F9F5-347D-5F0A-FFF2-DB9BC7F5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0E73D-4D39-897C-B442-B51717435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9623F7-77A0-C96A-FC1E-327D6E6C5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4F164D-1543-5C4C-A67E-C45D4FC5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F1D8BC-84AD-CAAA-546C-63362812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ED813-F48D-B681-76E9-B4EA4D28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B0A91-F483-B79F-E559-9DC8525B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59AA3A-8F90-B248-984E-C8633416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8F2AE5-629A-2CF2-F229-E22DC1822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67DE36-FC50-897B-B6EB-7509EBEDF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2CEB9A-1CB3-D61E-BAA3-B2C4E3C6A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51F435-BD75-D730-5185-44DA181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56F11B-0674-270A-5727-F34B835F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811CE9-0B79-18DC-BDBC-E5F2C02D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6A362-97E8-DF8B-56E8-2E384E5A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E9E67-260E-5E7F-314D-1BEFC27E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953A11-576A-EA51-221D-51ECD597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5377B5-7D7D-356B-CD7F-ADA1A096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8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61D57E-2BCC-2E34-32EA-A7BDEE50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E3D571-1C87-379F-C084-4CA813FA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EDAA4-2757-BAFB-69E0-EDC4818B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A60C3-604B-F2CF-48D8-96D476F7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DEEDD-377C-9110-78F0-BE7837B1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17268-A5ED-52EB-D3A0-F71FE8361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A95FB-CC11-74DC-FFA3-9FB7AD22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03B27-1BC1-182A-56DC-39DEA958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81555-1B39-EF5F-C6EB-91FEF679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5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00FE9-844F-5AFF-51D7-4317C5D5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BBC4C8-96D2-755C-2BFD-A47720B7F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EEB321-7E0C-3E35-95B7-A6E32E759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9A59A-4F8C-9B75-2DC6-489D68D4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151E3-3C23-7E68-7567-C25E28E2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8F5C09-A75D-46E1-9CC9-D0CA27B9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2A5E6-09D4-ADB9-9254-7ED98922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506F5-6201-2B46-5AE2-16F5DA302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8F99-B201-BE3F-7A83-6A42B5A82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288D-FEC6-4CBF-A3B8-C009581B08C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E32C0-5A93-468D-40EE-920E7FBC9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C4266-6E59-4992-EFE8-2AD1B4156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2F016-71E1-4A99-869C-4A06E91E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D3849-49B5-00DF-C4A9-94ED7892D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7"/>
            <a:ext cx="12192000" cy="6868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A9713-C240-C784-A7E4-5C05EF7E446A}"/>
              </a:ext>
            </a:extLst>
          </p:cNvPr>
          <p:cNvSpPr txBox="1"/>
          <p:nvPr/>
        </p:nvSpPr>
        <p:spPr>
          <a:xfrm>
            <a:off x="1687399" y="1427317"/>
            <a:ext cx="8512403" cy="257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uk-UA" sz="5400" b="1" i="1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Інтелектуальна гра </a:t>
            </a:r>
          </a:p>
          <a:p>
            <a:pPr indent="450215" algn="ctr">
              <a:spcAft>
                <a:spcPts val="800"/>
              </a:spcAft>
            </a:pPr>
            <a:r>
              <a:rPr lang="uk-UA" sz="5400" b="1" i="1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 світі математики»</a:t>
            </a:r>
          </a:p>
          <a:p>
            <a:pPr indent="450215" algn="ctr">
              <a:spcAft>
                <a:spcPts val="800"/>
              </a:spcAft>
            </a:pPr>
            <a:r>
              <a:rPr lang="uk-UA" sz="4000" b="1" i="1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учнів 11 класу</a:t>
            </a:r>
            <a:endParaRPr lang="ru-RU" sz="4000" b="1" i="1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5E513-EF9D-70FB-11C2-2E383009D458}"/>
              </a:ext>
            </a:extLst>
          </p:cNvPr>
          <p:cNvSpPr txBox="1"/>
          <p:nvPr/>
        </p:nvSpPr>
        <p:spPr>
          <a:xfrm>
            <a:off x="3188617" y="4205183"/>
            <a:ext cx="7011185" cy="15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Підготувала: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математики </a:t>
            </a:r>
            <a:r>
              <a:rPr lang="uk-UA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Грушинської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філії комунального закладу «Первомайський ліцей №3 «Успіх» Первомайської міської ради Харківської області» </a:t>
            </a:r>
          </a:p>
          <a:p>
            <a:pPr>
              <a:spcAft>
                <a:spcPts val="800"/>
              </a:spcAft>
            </a:pPr>
            <a:r>
              <a:rPr lang="uk-UA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Вакал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Вікторія Анатоліївна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5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1" y="0"/>
            <a:ext cx="12471662" cy="69739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744BB7-0446-649D-98A1-0AE11F0F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41" y="709776"/>
            <a:ext cx="1826590" cy="1890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C3761-DB67-CE24-BE23-B04CC46C3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r="2601"/>
          <a:stretch/>
        </p:blipFill>
        <p:spPr bwMode="auto">
          <a:xfrm>
            <a:off x="3769351" y="1147818"/>
            <a:ext cx="3000465" cy="1183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2E122F-786B-7DA9-E703-58214368E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36" y="1071512"/>
            <a:ext cx="3667959" cy="1336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F70279-2178-5707-69F5-F4D42B9E8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278" y="3303556"/>
            <a:ext cx="3800213" cy="13815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C216D5-E380-A5A4-CD86-7A6C93B21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428" y="3303555"/>
            <a:ext cx="3762343" cy="1381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AAA0F-1994-8746-F054-0E52546F29D7}"/>
              </a:ext>
            </a:extLst>
          </p:cNvPr>
          <p:cNvSpPr txBox="1"/>
          <p:nvPr/>
        </p:nvSpPr>
        <p:spPr>
          <a:xfrm>
            <a:off x="1814586" y="2632989"/>
            <a:ext cx="815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вата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E6C00-1F7A-3CE1-AD40-6D7474DCE523}"/>
              </a:ext>
            </a:extLst>
          </p:cNvPr>
          <p:cNvSpPr txBox="1"/>
          <p:nvPr/>
        </p:nvSpPr>
        <p:spPr>
          <a:xfrm>
            <a:off x="4868959" y="2448323"/>
            <a:ext cx="1001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градус</a:t>
            </a:r>
            <a:endParaRPr lang="ru-RU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E4A26-5081-2783-5048-7EAB1881485E}"/>
              </a:ext>
            </a:extLst>
          </p:cNvPr>
          <p:cNvSpPr txBox="1"/>
          <p:nvPr/>
        </p:nvSpPr>
        <p:spPr>
          <a:xfrm>
            <a:off x="8836916" y="2486476"/>
            <a:ext cx="1193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Піфагор</a:t>
            </a:r>
            <a:endParaRPr lang="ru-RU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D57C6-F0AC-3A6F-90BE-3D0C15E495D1}"/>
              </a:ext>
            </a:extLst>
          </p:cNvPr>
          <p:cNvSpPr txBox="1"/>
          <p:nvPr/>
        </p:nvSpPr>
        <p:spPr>
          <a:xfrm>
            <a:off x="3321084" y="4768581"/>
            <a:ext cx="1043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вектор</a:t>
            </a:r>
            <a:endParaRPr lang="ru-RU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C87BC-BF5D-A105-0B56-5A2CDBF5230F}"/>
              </a:ext>
            </a:extLst>
          </p:cNvPr>
          <p:cNvSpPr txBox="1"/>
          <p:nvPr/>
        </p:nvSpPr>
        <p:spPr>
          <a:xfrm>
            <a:off x="8208806" y="4747946"/>
            <a:ext cx="1274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квадрат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46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85"/>
            <a:ext cx="12471662" cy="69739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77F5EC-25B5-BF07-205F-B3232BB0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79" y="929357"/>
            <a:ext cx="3873110" cy="12859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90730-B333-A058-2722-F8247E856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1101"/>
          <a:stretch/>
        </p:blipFill>
        <p:spPr bwMode="auto">
          <a:xfrm>
            <a:off x="6750254" y="929357"/>
            <a:ext cx="3711188" cy="1285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431CBF-E1DF-96AC-81DE-680E1254F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5" y="3053606"/>
            <a:ext cx="3791029" cy="1442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B24DC4-B0D5-F8D4-1885-BC733B3FF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63" y="3054196"/>
            <a:ext cx="5595759" cy="1441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678BF-140A-66AE-231C-EC24BCF54B5D}"/>
              </a:ext>
            </a:extLst>
          </p:cNvPr>
          <p:cNvSpPr txBox="1"/>
          <p:nvPr/>
        </p:nvSpPr>
        <p:spPr>
          <a:xfrm>
            <a:off x="2868555" y="2252327"/>
            <a:ext cx="8979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точка</a:t>
            </a:r>
            <a:endParaRPr lang="ru-RU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4A6CE-6BED-9306-2B37-6519ECF3BC88}"/>
              </a:ext>
            </a:extLst>
          </p:cNvPr>
          <p:cNvSpPr txBox="1"/>
          <p:nvPr/>
        </p:nvSpPr>
        <p:spPr>
          <a:xfrm>
            <a:off x="8156897" y="2265415"/>
            <a:ext cx="1043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D39B3-FFB5-DF0D-EAF6-A42E7A450DB7}"/>
              </a:ext>
            </a:extLst>
          </p:cNvPr>
          <p:cNvSpPr txBox="1"/>
          <p:nvPr/>
        </p:nvSpPr>
        <p:spPr>
          <a:xfrm>
            <a:off x="2940315" y="4587111"/>
            <a:ext cx="94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дроби</a:t>
            </a:r>
            <a:endParaRPr lang="ru-RU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43621-3DEC-3401-F108-DC9667EE2EE4}"/>
              </a:ext>
            </a:extLst>
          </p:cNvPr>
          <p:cNvSpPr txBox="1"/>
          <p:nvPr/>
        </p:nvSpPr>
        <p:spPr>
          <a:xfrm>
            <a:off x="8306650" y="4496087"/>
            <a:ext cx="118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модуль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44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69"/>
            <a:ext cx="12471662" cy="6973969"/>
          </a:xfrm>
          <a:prstGeom prst="rect">
            <a:avLst/>
          </a:prstGeom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A5363DE-B343-AA11-AF27-EC5BE27C0A74}"/>
              </a:ext>
            </a:extLst>
          </p:cNvPr>
          <p:cNvSpPr/>
          <p:nvPr/>
        </p:nvSpPr>
        <p:spPr>
          <a:xfrm rot="486518">
            <a:off x="2877979" y="1609420"/>
            <a:ext cx="8105480" cy="1690597"/>
          </a:xfrm>
          <a:prstGeom prst="horizontalScroll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1125"/>
              </a:spcAft>
            </a:pPr>
            <a:r>
              <a:rPr lang="uk-U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   «Означення та властивості»</a:t>
            </a:r>
            <a:endParaRPr lang="uk-UA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tematikamoysu.files.wordpress.com/2011/07/antn027.jpg?w=645">
            <a:extLst>
              <a:ext uri="{FF2B5EF4-FFF2-40B4-BE49-F238E27FC236}">
                <a16:creationId xmlns:a16="http://schemas.microsoft.com/office/drawing/2014/main" id="{5B8CD7A1-9DE9-115C-8CEB-31720E1A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8" y="2560663"/>
            <a:ext cx="32146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40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" y="-72354"/>
            <a:ext cx="12262094" cy="6973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2DA82-05FD-E27B-4A54-BBD55399402D}"/>
              </a:ext>
            </a:extLst>
          </p:cNvPr>
          <p:cNvSpPr txBox="1"/>
          <p:nvPr/>
        </p:nvSpPr>
        <p:spPr>
          <a:xfrm>
            <a:off x="5304934" y="626039"/>
            <a:ext cx="139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uk-UA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FD4BE-4222-C372-F9CD-ABBDBDEA9787}"/>
              </a:ext>
            </a:extLst>
          </p:cNvPr>
          <p:cNvSpPr txBox="1"/>
          <p:nvPr/>
        </p:nvSpPr>
        <p:spPr>
          <a:xfrm>
            <a:off x="1006311" y="1166270"/>
            <a:ext cx="8609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1.Якщо для функції f(х) виконується f(х)=f(-х), то функція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4F207-911A-CB0C-3782-01E09FDEAAE8}"/>
              </a:ext>
            </a:extLst>
          </p:cNvPr>
          <p:cNvSpPr txBox="1"/>
          <p:nvPr/>
        </p:nvSpPr>
        <p:spPr>
          <a:xfrm>
            <a:off x="9503005" y="1151536"/>
            <a:ext cx="1388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парною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3B25C-0EE4-3DCD-A3C7-C0DC4A15C4C0}"/>
              </a:ext>
            </a:extLst>
          </p:cNvPr>
          <p:cNvSpPr txBox="1"/>
          <p:nvPr/>
        </p:nvSpPr>
        <p:spPr>
          <a:xfrm>
            <a:off x="1006310" y="1627465"/>
            <a:ext cx="4885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2.Графіком прямої пропорційності є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4972F-975C-BBE3-E8D3-1BF66694768F}"/>
              </a:ext>
            </a:extLst>
          </p:cNvPr>
          <p:cNvSpPr txBox="1"/>
          <p:nvPr/>
        </p:nvSpPr>
        <p:spPr>
          <a:xfrm>
            <a:off x="5760366" y="1615791"/>
            <a:ext cx="1080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пряма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95B28-F776-0A2F-E3D3-A03D312D9B4D}"/>
              </a:ext>
            </a:extLst>
          </p:cNvPr>
          <p:cNvSpPr txBox="1"/>
          <p:nvPr/>
        </p:nvSpPr>
        <p:spPr>
          <a:xfrm>
            <a:off x="1006310" y="2088660"/>
            <a:ext cx="8609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3.Множина значень, які може набувати незалежна змінна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0E324C-13BC-D7A0-B079-A991052ED304}"/>
              </a:ext>
            </a:extLst>
          </p:cNvPr>
          <p:cNvSpPr txBox="1"/>
          <p:nvPr/>
        </p:nvSpPr>
        <p:spPr>
          <a:xfrm>
            <a:off x="8550111" y="2374590"/>
            <a:ext cx="2714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область визначення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7BD82-F4BC-3F4E-44D2-EB6CB60F2596}"/>
              </a:ext>
            </a:extLst>
          </p:cNvPr>
          <p:cNvSpPr txBox="1"/>
          <p:nvPr/>
        </p:nvSpPr>
        <p:spPr>
          <a:xfrm>
            <a:off x="1006310" y="2790635"/>
            <a:ext cx="8043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.Множина всіх значень, які може набувати функція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70319-2942-5499-97C8-6528F37DD476}"/>
              </a:ext>
            </a:extLst>
          </p:cNvPr>
          <p:cNvSpPr txBox="1"/>
          <p:nvPr/>
        </p:nvSpPr>
        <p:spPr>
          <a:xfrm>
            <a:off x="9034412" y="2814100"/>
            <a:ext cx="2043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область значень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6DE95-CFDD-F1F2-060D-0701330F0FAC}"/>
              </a:ext>
            </a:extLst>
          </p:cNvPr>
          <p:cNvSpPr txBox="1"/>
          <p:nvPr/>
        </p:nvSpPr>
        <p:spPr>
          <a:xfrm>
            <a:off x="935609" y="3317013"/>
            <a:ext cx="4682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uk-UA" sz="2000" i="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Графіком квадратичної функції є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8082C-9602-E08C-E8DE-7EE27F70610E}"/>
              </a:ext>
            </a:extLst>
          </p:cNvPr>
          <p:cNvSpPr txBox="1"/>
          <p:nvPr/>
        </p:nvSpPr>
        <p:spPr>
          <a:xfrm>
            <a:off x="5406361" y="3330309"/>
            <a:ext cx="1449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парабола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0ECC0-D1A0-3262-13C9-FD1B25A4A41D}"/>
              </a:ext>
            </a:extLst>
          </p:cNvPr>
          <p:cNvSpPr txBox="1"/>
          <p:nvPr/>
        </p:nvSpPr>
        <p:spPr>
          <a:xfrm>
            <a:off x="935609" y="3869983"/>
            <a:ext cx="9697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.Якщо графік функції симетричний відносно початку координат, то функція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E6815E-C43C-6291-DE33-CAB11809E5BD}"/>
              </a:ext>
            </a:extLst>
          </p:cNvPr>
          <p:cNvSpPr txBox="1"/>
          <p:nvPr/>
        </p:nvSpPr>
        <p:spPr>
          <a:xfrm>
            <a:off x="3179190" y="4177759"/>
            <a:ext cx="1637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непарною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90" y="-1"/>
            <a:ext cx="12471662" cy="6973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7D22C-D5F1-F784-569F-3E863E7C27CD}"/>
              </a:ext>
            </a:extLst>
          </p:cNvPr>
          <p:cNvSpPr txBox="1"/>
          <p:nvPr/>
        </p:nvSpPr>
        <p:spPr>
          <a:xfrm>
            <a:off x="5612483" y="644893"/>
            <a:ext cx="113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uk-UA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Коло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0A84B-DE94-F4F6-692B-F90F266C2C53}"/>
              </a:ext>
            </a:extLst>
          </p:cNvPr>
          <p:cNvSpPr txBox="1"/>
          <p:nvPr/>
        </p:nvSpPr>
        <p:spPr>
          <a:xfrm>
            <a:off x="855483" y="1160677"/>
            <a:ext cx="7421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1.Відрізок, що сполучає дві довільні точки кола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58001-347E-AC10-9409-DD8F024B5FBF}"/>
              </a:ext>
            </a:extLst>
          </p:cNvPr>
          <p:cNvSpPr txBox="1"/>
          <p:nvPr/>
        </p:nvSpPr>
        <p:spPr>
          <a:xfrm>
            <a:off x="8236671" y="1172794"/>
            <a:ext cx="1253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хордою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83E75-6A54-EBDD-67D8-9C86C2D2F9E4}"/>
              </a:ext>
            </a:extLst>
          </p:cNvPr>
          <p:cNvSpPr txBox="1"/>
          <p:nvPr/>
        </p:nvSpPr>
        <p:spPr>
          <a:xfrm>
            <a:off x="855483" y="1751452"/>
            <a:ext cx="8373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2.Коло, що проходить через усі вершини трикутника,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9C97C-A30D-4242-C581-7E2C6DFFC458}"/>
              </a:ext>
            </a:extLst>
          </p:cNvPr>
          <p:cNvSpPr txBox="1"/>
          <p:nvPr/>
        </p:nvSpPr>
        <p:spPr>
          <a:xfrm>
            <a:off x="9273619" y="1698857"/>
            <a:ext cx="1369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описаним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6ED92-413B-EAED-DCA6-3EF892290FC9}"/>
              </a:ext>
            </a:extLst>
          </p:cNvPr>
          <p:cNvSpPr txBox="1"/>
          <p:nvPr/>
        </p:nvSpPr>
        <p:spPr>
          <a:xfrm>
            <a:off x="855483" y="2247449"/>
            <a:ext cx="4498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3. Найбільша хорда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8C775-552C-8381-F312-C59982F36880}"/>
              </a:ext>
            </a:extLst>
          </p:cNvPr>
          <p:cNvSpPr txBox="1"/>
          <p:nvPr/>
        </p:nvSpPr>
        <p:spPr>
          <a:xfrm>
            <a:off x="5112862" y="2247449"/>
            <a:ext cx="1455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діаметром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A50A98-DD53-8CF8-CD90-E7842838E5D7}"/>
              </a:ext>
            </a:extLst>
          </p:cNvPr>
          <p:cNvSpPr txBox="1"/>
          <p:nvPr/>
        </p:nvSpPr>
        <p:spPr>
          <a:xfrm>
            <a:off x="855483" y="2826299"/>
            <a:ext cx="6311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4.Відношення довжини кола до діаметра дорівнює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A45AD2-893B-9F96-BCE4-2A9815AB95A6}"/>
              </a:ext>
            </a:extLst>
          </p:cNvPr>
          <p:cNvSpPr txBox="1"/>
          <p:nvPr/>
        </p:nvSpPr>
        <p:spPr>
          <a:xfrm>
            <a:off x="7265707" y="2826299"/>
            <a:ext cx="1114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числу π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CDE489-700D-6716-666F-5FFA5814BA88}"/>
              </a:ext>
            </a:extLst>
          </p:cNvPr>
          <p:cNvSpPr txBox="1"/>
          <p:nvPr/>
        </p:nvSpPr>
        <p:spPr>
          <a:xfrm>
            <a:off x="817775" y="3429000"/>
            <a:ext cx="9440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5.Пряма, відстань від якої до центра кола дорівнює радіусу кола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E05185-FBB1-79EB-576E-B4A378268526}"/>
              </a:ext>
            </a:extLst>
          </p:cNvPr>
          <p:cNvSpPr txBox="1"/>
          <p:nvPr/>
        </p:nvSpPr>
        <p:spPr>
          <a:xfrm>
            <a:off x="9948814" y="3429000"/>
            <a:ext cx="1369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дотичною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41D56-0869-5F49-AD82-668EE8433488}"/>
              </a:ext>
            </a:extLst>
          </p:cNvPr>
          <p:cNvSpPr txBox="1"/>
          <p:nvPr/>
        </p:nvSpPr>
        <p:spPr>
          <a:xfrm>
            <a:off x="817775" y="4080067"/>
            <a:ext cx="8891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6.Відрізок, що сполучає центр кола з довільною точкою кола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B63AF0-63AB-966B-4D6A-71DC780EE56A}"/>
              </a:ext>
            </a:extLst>
          </p:cNvPr>
          <p:cNvSpPr txBox="1"/>
          <p:nvPr/>
        </p:nvSpPr>
        <p:spPr>
          <a:xfrm>
            <a:off x="10035421" y="4085650"/>
            <a:ext cx="1214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радіусом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69"/>
            <a:ext cx="12471662" cy="6973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1A4383-292F-5D24-7B37-4AD410977DA3}"/>
              </a:ext>
            </a:extLst>
          </p:cNvPr>
          <p:cNvSpPr txBox="1"/>
          <p:nvPr/>
        </p:nvSpPr>
        <p:spPr>
          <a:xfrm>
            <a:off x="5159996" y="578904"/>
            <a:ext cx="1900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uk-UA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Трикутник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4D511-9132-062B-053C-E30A85DC9801}"/>
              </a:ext>
            </a:extLst>
          </p:cNvPr>
          <p:cNvSpPr txBox="1"/>
          <p:nvPr/>
        </p:nvSpPr>
        <p:spPr>
          <a:xfrm>
            <a:off x="1081726" y="1135086"/>
            <a:ext cx="4489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1.Сума кутів трикутника становить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759FE-2A5F-7C48-2A30-7965DC6CB711}"/>
              </a:ext>
            </a:extLst>
          </p:cNvPr>
          <p:cNvSpPr txBox="1"/>
          <p:nvPr/>
        </p:nvSpPr>
        <p:spPr>
          <a:xfrm>
            <a:off x="5750743" y="1135086"/>
            <a:ext cx="690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08C83-6AAE-61BF-3638-169876B41EF7}"/>
              </a:ext>
            </a:extLst>
          </p:cNvPr>
          <p:cNvSpPr txBox="1"/>
          <p:nvPr/>
        </p:nvSpPr>
        <p:spPr>
          <a:xfrm>
            <a:off x="1081726" y="1629713"/>
            <a:ext cx="9561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2.Якщо в трикутнику центри вписаного і описаного кіл збігаються, то такий трикутник є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DC5A5-F5AF-D21E-0530-D22A94BB0080}"/>
              </a:ext>
            </a:extLst>
          </p:cNvPr>
          <p:cNvSpPr txBox="1"/>
          <p:nvPr/>
        </p:nvSpPr>
        <p:spPr>
          <a:xfrm>
            <a:off x="3326483" y="1955499"/>
            <a:ext cx="2047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рівно</a:t>
            </a:r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стороннім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C336A-E30C-8D32-075D-1D9E0EA9FEFC}"/>
              </a:ext>
            </a:extLst>
          </p:cNvPr>
          <p:cNvSpPr txBox="1"/>
          <p:nvPr/>
        </p:nvSpPr>
        <p:spPr>
          <a:xfrm>
            <a:off x="1015738" y="2450126"/>
            <a:ext cx="6902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3.Трикутник, в якого дві сторони рівні,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23DC65-13E6-1A2D-E96B-8FCCF91D50D4}"/>
              </a:ext>
            </a:extLst>
          </p:cNvPr>
          <p:cNvSpPr txBox="1"/>
          <p:nvPr/>
        </p:nvSpPr>
        <p:spPr>
          <a:xfrm>
            <a:off x="7491954" y="2450126"/>
            <a:ext cx="1981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рівнобедреним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9AC1C-F8F0-3316-BC4A-DE14897B282D}"/>
              </a:ext>
            </a:extLst>
          </p:cNvPr>
          <p:cNvSpPr txBox="1"/>
          <p:nvPr/>
        </p:nvSpPr>
        <p:spPr>
          <a:xfrm>
            <a:off x="1015737" y="2966104"/>
            <a:ext cx="9919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4.Відрізок, що сполучає вершину трикутника з серединою протилежної сторони називається …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672AB4-B623-E2D6-D263-42AC58BA1983}"/>
              </a:ext>
            </a:extLst>
          </p:cNvPr>
          <p:cNvSpPr txBox="1"/>
          <p:nvPr/>
        </p:nvSpPr>
        <p:spPr>
          <a:xfrm>
            <a:off x="3326483" y="3280878"/>
            <a:ext cx="1378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медіаною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84F7C4-CEF2-377B-63D3-DC7627F9D708}"/>
              </a:ext>
            </a:extLst>
          </p:cNvPr>
          <p:cNvSpPr txBox="1"/>
          <p:nvPr/>
        </p:nvSpPr>
        <p:spPr>
          <a:xfrm>
            <a:off x="1015737" y="3756304"/>
            <a:ext cx="7383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5.Трикутник, в якому один з кутів дорівнює сумі двох інших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7034C-FD8E-F751-AD33-5AC3A84478DB}"/>
              </a:ext>
            </a:extLst>
          </p:cNvPr>
          <p:cNvSpPr txBox="1"/>
          <p:nvPr/>
        </p:nvSpPr>
        <p:spPr>
          <a:xfrm>
            <a:off x="8664410" y="3763169"/>
            <a:ext cx="1771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прямокутний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08C8BA-80B7-E611-53B7-A72E2075AD3F}"/>
              </a:ext>
            </a:extLst>
          </p:cNvPr>
          <p:cNvSpPr txBox="1"/>
          <p:nvPr/>
        </p:nvSpPr>
        <p:spPr>
          <a:xfrm>
            <a:off x="1015736" y="4238728"/>
            <a:ext cx="10305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.Якщо центр кола, описаного навколо трикутника є серединою однієї з його сторін, то такий трикутник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27DC6A-1B65-5B16-5A51-3D9B081D3C03}"/>
              </a:ext>
            </a:extLst>
          </p:cNvPr>
          <p:cNvSpPr txBox="1"/>
          <p:nvPr/>
        </p:nvSpPr>
        <p:spPr>
          <a:xfrm>
            <a:off x="3872061" y="4623357"/>
            <a:ext cx="1878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прямокутний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610CE-614E-5DD9-A7C4-EB1A962D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7566" cy="6938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4AD16-81C4-35CB-AD51-7204EE936461}"/>
              </a:ext>
            </a:extLst>
          </p:cNvPr>
          <p:cNvSpPr txBox="1"/>
          <p:nvPr/>
        </p:nvSpPr>
        <p:spPr>
          <a:xfrm>
            <a:off x="4722830" y="560051"/>
            <a:ext cx="246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uk-UA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Чотирикутник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F1158-C0A0-7AF1-544F-68C60A0B03EC}"/>
              </a:ext>
            </a:extLst>
          </p:cNvPr>
          <p:cNvSpPr txBox="1"/>
          <p:nvPr/>
        </p:nvSpPr>
        <p:spPr>
          <a:xfrm>
            <a:off x="1008669" y="1163861"/>
            <a:ext cx="7249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1.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Паралелограм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, у якого всі сторони рівні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587CB-DA4C-21A3-BDC8-CEE61F26E152}"/>
              </a:ext>
            </a:extLst>
          </p:cNvPr>
          <p:cNvSpPr txBox="1"/>
          <p:nvPr/>
        </p:nvSpPr>
        <p:spPr>
          <a:xfrm>
            <a:off x="8092912" y="1135580"/>
            <a:ext cx="1168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ромбом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1A842-F731-C90B-D3D8-03FAC53A28E9}"/>
              </a:ext>
            </a:extLst>
          </p:cNvPr>
          <p:cNvSpPr txBox="1"/>
          <p:nvPr/>
        </p:nvSpPr>
        <p:spPr>
          <a:xfrm>
            <a:off x="1022810" y="1682898"/>
            <a:ext cx="9719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2.Якщо діагоналі чотирикутника в точці перетину діляться пополам, то такий чотирикутник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E167B-CE56-60C5-377D-9C4CAEF7E36B}"/>
              </a:ext>
            </a:extLst>
          </p:cNvPr>
          <p:cNvSpPr txBox="1"/>
          <p:nvPr/>
        </p:nvSpPr>
        <p:spPr>
          <a:xfrm>
            <a:off x="5065961" y="2036841"/>
            <a:ext cx="2126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паралелограмом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B1F18-C3BE-B03D-8C3C-DFBA16AA3A31}"/>
              </a:ext>
            </a:extLst>
          </p:cNvPr>
          <p:cNvSpPr txBox="1"/>
          <p:nvPr/>
        </p:nvSpPr>
        <p:spPr>
          <a:xfrm>
            <a:off x="1022810" y="2537992"/>
            <a:ext cx="7277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.Паралелограм, у якого рівні діагоналі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D1138-2E2D-7639-FB86-631E9E6023E3}"/>
              </a:ext>
            </a:extLst>
          </p:cNvPr>
          <p:cNvSpPr txBox="1"/>
          <p:nvPr/>
        </p:nvSpPr>
        <p:spPr>
          <a:xfrm>
            <a:off x="7461315" y="2537992"/>
            <a:ext cx="2097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прямокутником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8087E-6561-590B-B03B-02957E1665B9}"/>
              </a:ext>
            </a:extLst>
          </p:cNvPr>
          <p:cNvSpPr txBox="1"/>
          <p:nvPr/>
        </p:nvSpPr>
        <p:spPr>
          <a:xfrm>
            <a:off x="994528" y="3039143"/>
            <a:ext cx="9016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.Відрізок, що сполучає дві сусідні вершини чотирикутника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B642B-F188-257C-21A4-8120C35DC251}"/>
              </a:ext>
            </a:extLst>
          </p:cNvPr>
          <p:cNvSpPr txBox="1"/>
          <p:nvPr/>
        </p:nvSpPr>
        <p:spPr>
          <a:xfrm>
            <a:off x="9794449" y="3043947"/>
            <a:ext cx="1395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стороною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34D48-EEF8-8277-F4C8-FF0F2F3BF575}"/>
              </a:ext>
            </a:extLst>
          </p:cNvPr>
          <p:cNvSpPr txBox="1"/>
          <p:nvPr/>
        </p:nvSpPr>
        <p:spPr>
          <a:xfrm>
            <a:off x="914400" y="3588957"/>
            <a:ext cx="9360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.Якщо сума двох будь-яких сусідніх кутів чотирикутника дорівнює </a:t>
            </a:r>
            <a:r>
              <a:rPr lang="uk-UA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180°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, то цей чотирикутник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8415D7-E6D8-A999-5677-7D38733F7B41}"/>
              </a:ext>
            </a:extLst>
          </p:cNvPr>
          <p:cNvSpPr txBox="1"/>
          <p:nvPr/>
        </p:nvSpPr>
        <p:spPr>
          <a:xfrm>
            <a:off x="3681171" y="3904428"/>
            <a:ext cx="2299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паралелограм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667068-641F-6443-2ABA-F39D49686FDA}"/>
              </a:ext>
            </a:extLst>
          </p:cNvPr>
          <p:cNvSpPr txBox="1"/>
          <p:nvPr/>
        </p:nvSpPr>
        <p:spPr>
          <a:xfrm>
            <a:off x="914400" y="4312233"/>
            <a:ext cx="6278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000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.Трапеція, в якої є два рівні кути називається … 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1A6E17-E31F-5B12-B79A-86677052803F}"/>
              </a:ext>
            </a:extLst>
          </p:cNvPr>
          <p:cNvSpPr txBox="1"/>
          <p:nvPr/>
        </p:nvSpPr>
        <p:spPr>
          <a:xfrm>
            <a:off x="6887226" y="4329330"/>
            <a:ext cx="1941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рівнобічною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69"/>
            <a:ext cx="12471662" cy="6973969"/>
          </a:xfrm>
          <a:prstGeom prst="rect">
            <a:avLst/>
          </a:prstGeom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A5363DE-B343-AA11-AF27-EC5BE27C0A74}"/>
              </a:ext>
            </a:extLst>
          </p:cNvPr>
          <p:cNvSpPr/>
          <p:nvPr/>
        </p:nvSpPr>
        <p:spPr>
          <a:xfrm rot="486518">
            <a:off x="2877979" y="1609420"/>
            <a:ext cx="8105480" cy="1690597"/>
          </a:xfrm>
          <a:prstGeom prst="horizontalScroll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1125"/>
              </a:spcAft>
            </a:pP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   «Логіка»</a:t>
            </a:r>
            <a:endParaRPr lang="uk-UA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tematikamoysu.files.wordpress.com/2011/07/antn027.jpg?w=645">
            <a:extLst>
              <a:ext uri="{FF2B5EF4-FFF2-40B4-BE49-F238E27FC236}">
                <a16:creationId xmlns:a16="http://schemas.microsoft.com/office/drawing/2014/main" id="{5B8CD7A1-9DE9-115C-8CEB-31720E1A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8" y="2560663"/>
            <a:ext cx="32146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9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610CE-614E-5DD9-A7C4-EB1A962D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83" y="0"/>
            <a:ext cx="12407566" cy="6938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E08F2-528B-A61A-29DC-87FC5BC7AD57}"/>
              </a:ext>
            </a:extLst>
          </p:cNvPr>
          <p:cNvSpPr txBox="1"/>
          <p:nvPr/>
        </p:nvSpPr>
        <p:spPr>
          <a:xfrm>
            <a:off x="1036950" y="692026"/>
            <a:ext cx="4015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1. Виберіть потрібну фігуру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15DD7-B455-0BEF-32BF-BB9CFA20F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42" y="692026"/>
            <a:ext cx="3218272" cy="2655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1A153F-9072-D0DE-3015-66C432FE6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832" y="3680356"/>
            <a:ext cx="6338448" cy="13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8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610CE-614E-5DD9-A7C4-EB1A962D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83" y="0"/>
            <a:ext cx="12407566" cy="6938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FCE3F-E2AB-47FD-1968-595B781EB8CA}"/>
              </a:ext>
            </a:extLst>
          </p:cNvPr>
          <p:cNvSpPr txBox="1"/>
          <p:nvPr/>
        </p:nvSpPr>
        <p:spPr>
          <a:xfrm>
            <a:off x="2281288" y="1590475"/>
            <a:ext cx="8163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rgbClr val="000000"/>
              </a:buClr>
            </a:pPr>
            <a:r>
              <a:rPr lang="uk-UA" sz="2000" kern="12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Між цифрами </a:t>
            </a:r>
            <a:r>
              <a:rPr lang="uk-UA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1, 2, 3, 4, 5, 6, 7 </a:t>
            </a:r>
            <a:r>
              <a:rPr lang="uk-UA" sz="2000" kern="12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розташуйте знак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«+» так , 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дорівнювала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096C5-8D17-E432-74F4-EECC9DB7D3DA}"/>
              </a:ext>
            </a:extLst>
          </p:cNvPr>
          <p:cNvSpPr txBox="1"/>
          <p:nvPr/>
        </p:nvSpPr>
        <p:spPr>
          <a:xfrm>
            <a:off x="4119514" y="2775350"/>
            <a:ext cx="3591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+ 23 + 4 + 5 + 67 =100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13652775">
            <a:extLst>
              <a:ext uri="{FF2B5EF4-FFF2-40B4-BE49-F238E27FC236}">
                <a16:creationId xmlns:a16="http://schemas.microsoft.com/office/drawing/2014/main" id="{B9C6744B-FAD3-465B-D63E-475FFE0C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309" y="2622033"/>
            <a:ext cx="1816574" cy="223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4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90" y="-1"/>
            <a:ext cx="12471662" cy="6973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6618E-C8E6-0B65-ACA1-1F7282F07C2B}"/>
              </a:ext>
            </a:extLst>
          </p:cNvPr>
          <p:cNvSpPr txBox="1"/>
          <p:nvPr/>
        </p:nvSpPr>
        <p:spPr>
          <a:xfrm>
            <a:off x="1953706" y="862082"/>
            <a:ext cx="8151828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інтересу до вивчення математики, до її історії;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активізувати та стимулювати розумову та пізнавальну діяльність учнів; 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 самостійність і творчість; 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логічне та образне мислення; 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перевірить  вміння учнів застосовувати здобуті знання у нестандартних ситуаціях.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8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41"/>
            <a:ext cx="12735612" cy="7094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37296B-259E-41A6-397C-765ACF99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" y="433634"/>
            <a:ext cx="10953946" cy="4835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ADD77F-597D-049A-E913-E5662B1788DA}"/>
              </a:ext>
            </a:extLst>
          </p:cNvPr>
          <p:cNvSpPr txBox="1"/>
          <p:nvPr/>
        </p:nvSpPr>
        <p:spPr>
          <a:xfrm>
            <a:off x="2912097" y="4000835"/>
            <a:ext cx="636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  <a:latin typeface="Constantia" panose="02030602050306030303" pitchFamily="18" charset="0"/>
              </a:rPr>
              <a:t>Дякую за гру!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072865-EF09-951E-2853-B90311372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85" y="744717"/>
            <a:ext cx="5196500" cy="31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90" y="-1"/>
            <a:ext cx="12471662" cy="69739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251E56-84D9-4F92-5F82-1A97CD00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354" y="716438"/>
            <a:ext cx="2298434" cy="3596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22335-01B9-BF6A-F0AC-6D5C3580E81E}"/>
              </a:ext>
            </a:extLst>
          </p:cNvPr>
          <p:cNvSpPr txBox="1"/>
          <p:nvPr/>
        </p:nvSpPr>
        <p:spPr>
          <a:xfrm>
            <a:off x="1416376" y="1835870"/>
            <a:ext cx="70111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 що я встиг пізнати, - чудово.</a:t>
            </a:r>
            <a:b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Сподіваюся, таке ж чудове те, що мені ще доведеться пізнати. 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53" y="-1"/>
            <a:ext cx="12424425" cy="6947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C277E2-C8F2-BD65-0A51-EDBF868974B4}"/>
              </a:ext>
            </a:extLst>
          </p:cNvPr>
          <p:cNvSpPr txBox="1"/>
          <p:nvPr/>
        </p:nvSpPr>
        <p:spPr>
          <a:xfrm>
            <a:off x="2399121" y="1443264"/>
            <a:ext cx="7348193" cy="2460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гри: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кожну правильну відповідь - 1 бал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Щоб відповідати на питання треба підняти руку.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Журі  фіксує  відповіді   гравців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85"/>
            <a:ext cx="12471662" cy="6973969"/>
          </a:xfrm>
          <a:prstGeom prst="rect">
            <a:avLst/>
          </a:prstGeom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A5363DE-B343-AA11-AF27-EC5BE27C0A74}"/>
              </a:ext>
            </a:extLst>
          </p:cNvPr>
          <p:cNvSpPr/>
          <p:nvPr/>
        </p:nvSpPr>
        <p:spPr>
          <a:xfrm rot="486518">
            <a:off x="3899783" y="2016589"/>
            <a:ext cx="5731497" cy="1033272"/>
          </a:xfrm>
          <a:prstGeom prst="horizontalScroll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1125"/>
              </a:spcAft>
            </a:pPr>
            <a:r>
              <a:rPr lang="uk-U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тур   «Розминка»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tematikamoysu.files.wordpress.com/2011/07/antn027.jpg?w=645">
            <a:extLst>
              <a:ext uri="{FF2B5EF4-FFF2-40B4-BE49-F238E27FC236}">
                <a16:creationId xmlns:a16="http://schemas.microsoft.com/office/drawing/2014/main" id="{5B8CD7A1-9DE9-115C-8CEB-31720E1A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8" y="2560663"/>
            <a:ext cx="32146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6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0" y="-115969"/>
            <a:ext cx="12471662" cy="6973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5947DC-0491-7F2A-8EB0-162D94CA048B}"/>
              </a:ext>
            </a:extLst>
          </p:cNvPr>
          <p:cNvSpPr txBox="1"/>
          <p:nvPr/>
        </p:nvSpPr>
        <p:spPr>
          <a:xfrm>
            <a:off x="724684" y="753153"/>
            <a:ext cx="1022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В одному будинку сто квартир. Скільки разів на табличках з номерами квартир написана цифра 9?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A2E23-E264-7F9F-DFF7-B96F497E8821}"/>
              </a:ext>
            </a:extLst>
          </p:cNvPr>
          <p:cNvSpPr txBox="1"/>
          <p:nvPr/>
        </p:nvSpPr>
        <p:spPr>
          <a:xfrm>
            <a:off x="724684" y="1152283"/>
            <a:ext cx="10380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Сергій вищий за Петра, Петро вищий за Сашка, Дмитро нижчий за Сашка. Хто найвищий з хлопців?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757DD-34A1-3A72-4A04-5AAF90574E49}"/>
              </a:ext>
            </a:extLst>
          </p:cNvPr>
          <p:cNvSpPr txBox="1"/>
          <p:nvPr/>
        </p:nvSpPr>
        <p:spPr>
          <a:xfrm>
            <a:off x="887491" y="1551413"/>
            <a:ext cx="4472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Що більше: сума чи добуток усіх цифр?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A4D4D-920D-715B-4578-CD6DC2CB4083}"/>
              </a:ext>
            </a:extLst>
          </p:cNvPr>
          <p:cNvSpPr txBox="1"/>
          <p:nvPr/>
        </p:nvSpPr>
        <p:spPr>
          <a:xfrm>
            <a:off x="1166272" y="1947851"/>
            <a:ext cx="768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Водій машини має дві сестри, але вони не мають брата. Як це може бути?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E1B58-98B3-3D27-BDB7-3CF19856139B}"/>
              </a:ext>
            </a:extLst>
          </p:cNvPr>
          <p:cNvSpPr txBox="1"/>
          <p:nvPr/>
        </p:nvSpPr>
        <p:spPr>
          <a:xfrm>
            <a:off x="1386130" y="2339330"/>
            <a:ext cx="7947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Якщо квадрат і ромб мають рівні сторони, то площа якої з фігур є більшою?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A1DF4-E044-D6FA-71C6-A1C0514844EE}"/>
              </a:ext>
            </a:extLst>
          </p:cNvPr>
          <p:cNvSpPr txBox="1"/>
          <p:nvPr/>
        </p:nvSpPr>
        <p:spPr>
          <a:xfrm>
            <a:off x="1663629" y="2730350"/>
            <a:ext cx="3696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Чи ділиться число 6</a:t>
            </a:r>
            <a:r>
              <a:rPr lang="uk-UA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+ 4 на 5?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C4F290-E665-1DE1-ABC2-5964DF3647F6}"/>
              </a:ext>
            </a:extLst>
          </p:cNvPr>
          <p:cNvSpPr txBox="1"/>
          <p:nvPr/>
        </p:nvSpPr>
        <p:spPr>
          <a:xfrm>
            <a:off x="1845884" y="3100666"/>
            <a:ext cx="4780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Яке число ділиться на всі числа без остачі?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3B2CB-27EC-0757-A698-EE7EA5F713C9}"/>
              </a:ext>
            </a:extLst>
          </p:cNvPr>
          <p:cNvSpPr txBox="1"/>
          <p:nvPr/>
        </p:nvSpPr>
        <p:spPr>
          <a:xfrm>
            <a:off x="2204496" y="3406446"/>
            <a:ext cx="6311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Коли ділене і частка рівні між собою?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F24CB-3B26-5618-BD75-E192CED93F76}"/>
              </a:ext>
            </a:extLst>
          </p:cNvPr>
          <p:cNvSpPr txBox="1"/>
          <p:nvPr/>
        </p:nvSpPr>
        <p:spPr>
          <a:xfrm>
            <a:off x="2550543" y="3740382"/>
            <a:ext cx="5122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Коли чорній кішці найлегше пробратися в хату? 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08783B-6CD4-FB3A-4018-BE0DA0BD4CD0}"/>
              </a:ext>
            </a:extLst>
          </p:cNvPr>
          <p:cNvSpPr txBox="1"/>
          <p:nvPr/>
        </p:nvSpPr>
        <p:spPr>
          <a:xfrm>
            <a:off x="2844539" y="4081185"/>
            <a:ext cx="6311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Скільки всього існує двозначних чисел?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61E10-B22B-4A3A-D7B1-1DCAE568A523}"/>
              </a:ext>
            </a:extLst>
          </p:cNvPr>
          <p:cNvSpPr txBox="1"/>
          <p:nvPr/>
        </p:nvSpPr>
        <p:spPr>
          <a:xfrm>
            <a:off x="3306450" y="4424843"/>
            <a:ext cx="6997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Фігури називаються рівновеликими, якщо вони мають рівні… 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01BF81-9BD6-5609-EFD0-A8CF76BFF83C}"/>
              </a:ext>
            </a:extLst>
          </p:cNvPr>
          <p:cNvSpPr txBox="1"/>
          <p:nvPr/>
        </p:nvSpPr>
        <p:spPr>
          <a:xfrm>
            <a:off x="3649351" y="4748587"/>
            <a:ext cx="6311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Обчисліть швидко: 99 – 97 + 95 – 93 + … + 3 – 1 = 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6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69"/>
            <a:ext cx="12471662" cy="6973969"/>
          </a:xfrm>
          <a:prstGeom prst="rect">
            <a:avLst/>
          </a:prstGeom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A5363DE-B343-AA11-AF27-EC5BE27C0A74}"/>
              </a:ext>
            </a:extLst>
          </p:cNvPr>
          <p:cNvSpPr/>
          <p:nvPr/>
        </p:nvSpPr>
        <p:spPr>
          <a:xfrm rot="486518">
            <a:off x="2877979" y="1609420"/>
            <a:ext cx="8105480" cy="1690597"/>
          </a:xfrm>
          <a:prstGeom prst="horizontalScroll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1125"/>
              </a:spcAft>
            </a:pPr>
            <a:r>
              <a:rPr lang="uk-U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тур   «Чи знаєш ти математиків?» </a:t>
            </a:r>
            <a:endParaRPr lang="uk-UA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tematikamoysu.files.wordpress.com/2011/07/antn027.jpg?w=645">
            <a:extLst>
              <a:ext uri="{FF2B5EF4-FFF2-40B4-BE49-F238E27FC236}">
                <a16:creationId xmlns:a16="http://schemas.microsoft.com/office/drawing/2014/main" id="{5B8CD7A1-9DE9-115C-8CEB-31720E1A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8" y="2560663"/>
            <a:ext cx="32146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7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90" y="-1"/>
            <a:ext cx="12471662" cy="69739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69B444-5262-7192-F8C7-B2E7D184F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7" y="708486"/>
            <a:ext cx="1432560" cy="187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7F2EF-BA8A-D049-DAB6-ACC9B2E49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59" y="996271"/>
            <a:ext cx="153606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99051-ACF1-1C66-0302-44A0D5217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96" y="932641"/>
            <a:ext cx="1525270" cy="16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D193CC-9083-121F-856E-0FEE24D24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494" y="862354"/>
            <a:ext cx="1432560" cy="179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D6F1E4-8034-73C0-C699-A15D13588C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5" y="3043186"/>
            <a:ext cx="1357332" cy="151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765E86-EC23-059B-CA96-A6BDD1231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59" y="3043186"/>
            <a:ext cx="1249045" cy="18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28DDDE-3697-32FB-C628-63A76EA73B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83" y="3052690"/>
            <a:ext cx="1396683" cy="165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497090-D0C2-B9B2-8F91-9B6B23F5E0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44" y="3052691"/>
            <a:ext cx="1273810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4DAFBC-B60D-941B-3035-F5D134045D5E}"/>
              </a:ext>
            </a:extLst>
          </p:cNvPr>
          <p:cNvSpPr txBox="1"/>
          <p:nvPr/>
        </p:nvSpPr>
        <p:spPr>
          <a:xfrm>
            <a:off x="1032430" y="2596471"/>
            <a:ext cx="1003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Піфагор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B0A4B-22A3-87F0-05D6-80AB0FB33467}"/>
              </a:ext>
            </a:extLst>
          </p:cNvPr>
          <p:cNvSpPr txBox="1"/>
          <p:nvPr/>
        </p:nvSpPr>
        <p:spPr>
          <a:xfrm>
            <a:off x="3608507" y="2613072"/>
            <a:ext cx="91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Евклід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1CBD5-4C7C-D374-5CFD-D60A66D95927}"/>
              </a:ext>
            </a:extLst>
          </p:cNvPr>
          <p:cNvSpPr txBox="1"/>
          <p:nvPr/>
        </p:nvSpPr>
        <p:spPr>
          <a:xfrm>
            <a:off x="6093080" y="2576023"/>
            <a:ext cx="1020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Архімед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AF646-2A3F-3369-CB5A-2997B2A00090}"/>
              </a:ext>
            </a:extLst>
          </p:cNvPr>
          <p:cNvSpPr txBox="1"/>
          <p:nvPr/>
        </p:nvSpPr>
        <p:spPr>
          <a:xfrm>
            <a:off x="8218474" y="2620827"/>
            <a:ext cx="232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Джероламо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Кардано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748F9B-1B43-EEF4-9925-264931A04A30}"/>
              </a:ext>
            </a:extLst>
          </p:cNvPr>
          <p:cNvSpPr txBox="1"/>
          <p:nvPr/>
        </p:nvSpPr>
        <p:spPr>
          <a:xfrm>
            <a:off x="8611116" y="4672080"/>
            <a:ext cx="153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Ісаак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Ньютон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C724F7-BC8D-513C-8402-20807D61B1AD}"/>
              </a:ext>
            </a:extLst>
          </p:cNvPr>
          <p:cNvSpPr txBox="1"/>
          <p:nvPr/>
        </p:nvSpPr>
        <p:spPr>
          <a:xfrm>
            <a:off x="5705692" y="4709919"/>
            <a:ext cx="1868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Готфрід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Лейбніц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23F433-3802-040A-A789-8D95AAC75D8D}"/>
              </a:ext>
            </a:extLst>
          </p:cNvPr>
          <p:cNvSpPr txBox="1"/>
          <p:nvPr/>
        </p:nvSpPr>
        <p:spPr>
          <a:xfrm>
            <a:off x="3144352" y="4855283"/>
            <a:ext cx="153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Рене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Декарт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63314B-A96C-B6C0-5A18-D69A90D7F665}"/>
              </a:ext>
            </a:extLst>
          </p:cNvPr>
          <p:cNvSpPr txBox="1"/>
          <p:nvPr/>
        </p:nvSpPr>
        <p:spPr>
          <a:xfrm>
            <a:off x="900697" y="4552159"/>
            <a:ext cx="153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Блез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Паскаль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00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F52D5-02BB-CA3C-460F-61E04BD2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69"/>
            <a:ext cx="12471662" cy="6973969"/>
          </a:xfrm>
          <a:prstGeom prst="rect">
            <a:avLst/>
          </a:prstGeom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A5363DE-B343-AA11-AF27-EC5BE27C0A74}"/>
              </a:ext>
            </a:extLst>
          </p:cNvPr>
          <p:cNvSpPr/>
          <p:nvPr/>
        </p:nvSpPr>
        <p:spPr>
          <a:xfrm rot="486518">
            <a:off x="2877979" y="1609420"/>
            <a:ext cx="8105480" cy="1690597"/>
          </a:xfrm>
          <a:prstGeom prst="horizontalScroll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1125"/>
              </a:spcAft>
            </a:pPr>
            <a:r>
              <a:rPr lang="uk-U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тур   «Ребуси»</a:t>
            </a:r>
            <a:endParaRPr lang="uk-UA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tematikamoysu.files.wordpress.com/2011/07/antn027.jpg?w=645">
            <a:extLst>
              <a:ext uri="{FF2B5EF4-FFF2-40B4-BE49-F238E27FC236}">
                <a16:creationId xmlns:a16="http://schemas.microsoft.com/office/drawing/2014/main" id="{5B8CD7A1-9DE9-115C-8CEB-31720E1A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8" y="2560663"/>
            <a:ext cx="32146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35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731</Words>
  <Application>Microsoft Office PowerPoint</Application>
  <PresentationFormat>Широкоэкранный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va.vakal.kh@gmail.com</dc:creator>
  <cp:lastModifiedBy>va.vakal.kh@gmail.com</cp:lastModifiedBy>
  <cp:revision>5</cp:revision>
  <dcterms:created xsi:type="dcterms:W3CDTF">2023-02-05T09:46:40Z</dcterms:created>
  <dcterms:modified xsi:type="dcterms:W3CDTF">2023-03-09T12:56:48Z</dcterms:modified>
</cp:coreProperties>
</file>