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34" r:id="rId2"/>
    <p:sldId id="316" r:id="rId3"/>
    <p:sldId id="258" r:id="rId4"/>
    <p:sldId id="331" r:id="rId5"/>
    <p:sldId id="333" r:id="rId6"/>
    <p:sldId id="314" r:id="rId7"/>
    <p:sldId id="330" r:id="rId8"/>
    <p:sldId id="259" r:id="rId9"/>
    <p:sldId id="279" r:id="rId10"/>
    <p:sldId id="320" r:id="rId11"/>
    <p:sldId id="329" r:id="rId12"/>
    <p:sldId id="335" r:id="rId13"/>
    <p:sldId id="322" r:id="rId14"/>
    <p:sldId id="324" r:id="rId15"/>
    <p:sldId id="336" r:id="rId16"/>
    <p:sldId id="326" r:id="rId17"/>
    <p:sldId id="32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86B32-5002-4991-BF96-FE7AC74F23DF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A2387-5DFF-4A27-81B1-9210DCFDB7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150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C5CAD-927B-4DAA-97C7-94AE60FB3C0B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play/31548/780/693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lovnyk.ua/index.php?s1=1&amp;s2=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watch?v=p732wxwxn22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drive.google.com/file/d/1co72tlYHUdIDiJsOqsC6lt67TmSJdjZH/view?usp=sharin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C95EB2-A5F8-45BE-B443-C3A55B43D1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CCBBA619-0511-4956-941A-824858D48E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Рисунок 3" descr="Похожее изображение">
            <a:extLst>
              <a:ext uri="{FF2B5EF4-FFF2-40B4-BE49-F238E27FC236}">
                <a16:creationId xmlns:a16="http://schemas.microsoft.com/office/drawing/2014/main" id="{9B306B66-B9B6-418B-B9AC-3765C005DE2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208912" cy="6336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8502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Учитель\Рабочий стол\орнаменти\Урок10рис3.jpg">
            <a:extLst>
              <a:ext uri="{FF2B5EF4-FFF2-40B4-BE49-F238E27FC236}">
                <a16:creationId xmlns:a16="http://schemas.microsoft.com/office/drawing/2014/main" id="{B692AA5C-175A-4907-96CF-D310C9FFF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352" y="3343993"/>
            <a:ext cx="1475656" cy="3500438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468313" y="215900"/>
            <a:ext cx="8229600" cy="4077196"/>
          </a:xfrm>
        </p:spPr>
        <p:txBody>
          <a:bodyPr/>
          <a:lstStyle/>
          <a:p>
            <a:pPr algn="l" eaLnBrk="1" hangingPunct="1"/>
            <a:r>
              <a:rPr lang="uk-UA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Проблемне питання:</a:t>
            </a:r>
            <a:br>
              <a:rPr lang="uk-UA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32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Чому саме сойку ввів Іван Франко у твір? </a:t>
            </a:r>
            <a:br>
              <a:rPr lang="uk-UA" sz="32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32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Що це за пташка?</a:t>
            </a:r>
            <a:r>
              <a:rPr lang="uk-UA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784" y="3861048"/>
            <a:ext cx="3244200" cy="2349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8942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096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i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«</a:t>
            </a:r>
            <a:r>
              <a:rPr lang="ru-RU" sz="40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Біологічна</a:t>
            </a:r>
            <a:r>
              <a:rPr lang="ru-RU" sz="4000" b="1" i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sz="40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хвилинка</a:t>
            </a:r>
            <a:r>
              <a:rPr lang="ru-RU" sz="4000" b="1" i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»</a:t>
            </a:r>
            <a:r>
              <a:rPr lang="ru-RU" sz="4000" b="1" i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/>
            </a:r>
            <a:br>
              <a:rPr lang="ru-RU" sz="4000" b="1" i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uk-UA" sz="4000" b="1" i="1" dirty="0">
                <a:solidFill>
                  <a:srgbClr val="0000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Сойка</a:t>
            </a:r>
            <a:endParaRPr lang="ru-RU" sz="40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82247" y="1700808"/>
            <a:ext cx="8638226" cy="475252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E87A449-34B2-46D9-BA92-C9635DC984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36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376A2C-B472-4BDF-9DCC-5B505E7C0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uk-UA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Сюжетний ланцюжок – «Сповідь сойки»</a:t>
            </a:r>
            <a:br>
              <a:rPr lang="uk-UA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uk-UA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DEAA5997-8FD7-4B6D-8231-25EE1F7915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587" r="1674" b="3909"/>
          <a:stretch/>
        </p:blipFill>
        <p:spPr>
          <a:xfrm>
            <a:off x="107504" y="1556792"/>
            <a:ext cx="8774922" cy="4824536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A006ED58-7DD8-4C05-818C-199BE6AB93CE}"/>
              </a:ext>
            </a:extLst>
          </p:cNvPr>
          <p:cNvSpPr/>
          <p:nvPr/>
        </p:nvSpPr>
        <p:spPr>
          <a:xfrm>
            <a:off x="2843808" y="1657048"/>
            <a:ext cx="4172296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https://wordwall.net/play/31548/780/693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://qrcoder.ru/code/?https%3A%2F%2Fwordwall.net%2Fplay%2F31548%2F780%2F693&amp;4&amp;0">
            <a:extLst>
              <a:ext uri="{FF2B5EF4-FFF2-40B4-BE49-F238E27FC236}">
                <a16:creationId xmlns:a16="http://schemas.microsoft.com/office/drawing/2014/main" id="{153ED7BE-39D2-4E11-BE06-D87854214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300" y="147092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379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548680"/>
            <a:ext cx="8229600" cy="3384376"/>
          </a:xfrm>
        </p:spPr>
        <p:txBody>
          <a:bodyPr>
            <a:normAutofit fontScale="90000"/>
          </a:bodyPr>
          <a:lstStyle/>
          <a:p>
            <a:pPr lvl="0" algn="l"/>
            <a:r>
              <a:rPr lang="uk-UA" sz="6000" b="1" dirty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uk-UA" sz="6000" b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uk-UA" sz="6000" b="1" dirty="0">
                <a:solidFill>
                  <a:srgbClr val="FF0000"/>
                </a:solidFill>
                <a:latin typeface="Arial" charset="0"/>
              </a:rPr>
              <a:t>  </a:t>
            </a:r>
            <a:br>
              <a:rPr lang="uk-UA" sz="6000" b="1" dirty="0">
                <a:solidFill>
                  <a:srgbClr val="FF0000"/>
                </a:solidFill>
                <a:latin typeface="Arial" charset="0"/>
              </a:rPr>
            </a:br>
            <a:r>
              <a:rPr lang="uk-UA" sz="6000" b="1" dirty="0">
                <a:solidFill>
                  <a:srgbClr val="FF0000"/>
                </a:solidFill>
                <a:latin typeface="Arial" charset="0"/>
              </a:rPr>
              <a:t/>
            </a:r>
            <a:br>
              <a:rPr lang="uk-UA" sz="6000" b="1" dirty="0">
                <a:solidFill>
                  <a:srgbClr val="FF0000"/>
                </a:solidFill>
                <a:latin typeface="Arial" charset="0"/>
              </a:rPr>
            </a:br>
            <a:r>
              <a:rPr lang="uk-UA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Бесіда</a:t>
            </a:r>
            <a:br>
              <a:rPr lang="uk-UA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i="1" dirty="0">
                <a:solidFill>
                  <a:srgbClr val="00B050"/>
                </a:solidFill>
              </a:rPr>
              <a:t>Якими були для Марії ці роки?</a:t>
            </a:r>
            <a:br>
              <a:rPr lang="uk-UA" i="1" dirty="0">
                <a:solidFill>
                  <a:srgbClr val="00B050"/>
                </a:solidFill>
              </a:rPr>
            </a:br>
            <a:r>
              <a:rPr lang="uk-UA" i="1" dirty="0">
                <a:solidFill>
                  <a:srgbClr val="00B050"/>
                </a:solidFill>
              </a:rPr>
              <a:t>Як вона їх прожила? </a:t>
            </a:r>
            <a:br>
              <a:rPr lang="uk-UA" i="1" dirty="0">
                <a:solidFill>
                  <a:srgbClr val="00B050"/>
                </a:solidFill>
              </a:rPr>
            </a:br>
            <a:r>
              <a:rPr lang="uk-UA" dirty="0"/>
              <a:t/>
            </a:r>
            <a:br>
              <a:rPr lang="uk-UA" dirty="0"/>
            </a:br>
            <a:r>
              <a:rPr lang="uk-UA" b="1" i="1" dirty="0">
                <a:solidFill>
                  <a:srgbClr val="FF0000"/>
                </a:solidFill>
                <a:latin typeface="Arial" charset="0"/>
              </a:rPr>
              <a:t>Словникова робота. </a:t>
            </a:r>
            <a:r>
              <a:rPr lang="uk-UA" sz="5400" b="1" dirty="0">
                <a:solidFill>
                  <a:srgbClr val="FF0000"/>
                </a:solidFill>
                <a:latin typeface="Arial" charset="0"/>
              </a:rPr>
              <a:t/>
            </a:r>
            <a:br>
              <a:rPr lang="uk-UA" sz="5400" b="1" dirty="0">
                <a:solidFill>
                  <a:srgbClr val="FF0000"/>
                </a:solidFill>
                <a:latin typeface="Arial" charset="0"/>
              </a:rPr>
            </a:br>
            <a:r>
              <a:rPr lang="uk-UA" sz="4000" i="1" dirty="0">
                <a:solidFill>
                  <a:srgbClr val="00B050"/>
                </a:solidFill>
                <a:latin typeface="Arial" charset="0"/>
              </a:rPr>
              <a:t>Значення слова </a:t>
            </a:r>
            <a:r>
              <a:rPr lang="uk-UA" sz="6000" b="1" dirty="0">
                <a:solidFill>
                  <a:srgbClr val="FF0000"/>
                </a:solidFill>
                <a:latin typeface="Arial" charset="0"/>
              </a:rPr>
              <a:t/>
            </a:r>
            <a:br>
              <a:rPr lang="uk-UA" sz="6000" b="1" dirty="0">
                <a:solidFill>
                  <a:srgbClr val="FF0000"/>
                </a:solidFill>
                <a:latin typeface="Arial" charset="0"/>
              </a:rPr>
            </a:br>
            <a:r>
              <a:rPr lang="uk-UA" sz="5400" b="1" i="1" dirty="0">
                <a:solidFill>
                  <a:schemeClr val="accent3">
                    <a:lumMod val="75000"/>
                  </a:schemeClr>
                </a:solidFill>
                <a:latin typeface="Arial" charset="0"/>
              </a:rPr>
              <a:t>ІМІТАЦІЯ</a:t>
            </a:r>
            <a:endParaRPr lang="ru-RU" sz="5400" b="1" i="1" dirty="0">
              <a:solidFill>
                <a:schemeClr val="accent3">
                  <a:lumMod val="75000"/>
                </a:schemeClr>
              </a:solidFill>
              <a:latin typeface="Arial" charset="0"/>
            </a:endParaRPr>
          </a:p>
        </p:txBody>
      </p:sp>
      <p:pic>
        <p:nvPicPr>
          <p:cNvPr id="5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52818" y="3357562"/>
            <a:ext cx="1475656" cy="3500438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20E25A16-5161-4F83-9D97-043BED8C157E}"/>
              </a:ext>
            </a:extLst>
          </p:cNvPr>
          <p:cNvSpPr/>
          <p:nvPr/>
        </p:nvSpPr>
        <p:spPr>
          <a:xfrm>
            <a:off x="2317536" y="3241962"/>
            <a:ext cx="4508927" cy="35042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uk-UA" u="sng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hlinkClick r:id="rId3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uk-UA" u="sng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hlinkClick r:id="rId3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uk-UA" u="sng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hlinkClick r:id="rId3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uk-UA" u="sng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hlinkClick r:id="rId3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uk-UA" u="sng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hlinkClick r:id="rId3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uk-UA" u="sng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hlinkClick r:id="rId3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uk-UA" u="sng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hlinkClick r:id="rId3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https://slovnyk.ua/index.php?s1=1&amp;s2=0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3" descr="C:\Documents and Settings\Учитель\Рабочий стол\орнаменти\Урок10рис3.jpg">
            <a:extLst>
              <a:ext uri="{FF2B5EF4-FFF2-40B4-BE49-F238E27FC236}">
                <a16:creationId xmlns:a16="http://schemas.microsoft.com/office/drawing/2014/main" id="{576D8AC2-E4C7-4B3C-983B-AC863ABAA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4322" y="0"/>
            <a:ext cx="1475656" cy="3500438"/>
          </a:xfrm>
          <a:prstGeom prst="rect">
            <a:avLst/>
          </a:prstGeom>
          <a:noFill/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4184049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5170487"/>
          </a:xfrm>
        </p:spPr>
        <p:txBody>
          <a:bodyPr/>
          <a:lstStyle/>
          <a:p>
            <a:pPr eaLnBrk="1" hangingPunct="1"/>
            <a:r>
              <a:rPr lang="uk-UA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Дискусійна мережа </a:t>
            </a:r>
            <a:br>
              <a:rPr lang="uk-UA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4000" b="1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«За» і «Проти»</a:t>
            </a:r>
            <a:br>
              <a:rPr lang="uk-UA" sz="4000" b="1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54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uk-UA" sz="2400" b="1" i="1" dirty="0">
                <a:solidFill>
                  <a:srgbClr val="0000FF"/>
                </a:solidFill>
                <a:latin typeface="Arial" charset="0"/>
              </a:rPr>
              <a:t>- Хто винен у тому, що   Хома і Марія</a:t>
            </a:r>
            <a:br>
              <a:rPr lang="uk-UA" sz="2400" b="1" i="1" dirty="0">
                <a:solidFill>
                  <a:srgbClr val="0000FF"/>
                </a:solidFill>
                <a:latin typeface="Arial" charset="0"/>
              </a:rPr>
            </a:br>
            <a:r>
              <a:rPr lang="uk-UA" sz="2400" b="1" i="1" dirty="0">
                <a:solidFill>
                  <a:srgbClr val="0000FF"/>
                </a:solidFill>
                <a:latin typeface="Arial" charset="0"/>
              </a:rPr>
              <a:t> розлучилися?</a:t>
            </a:r>
            <a:br>
              <a:rPr lang="uk-UA" sz="2400" b="1" i="1" dirty="0">
                <a:solidFill>
                  <a:srgbClr val="0000FF"/>
                </a:solidFill>
                <a:latin typeface="Arial" charset="0"/>
              </a:rPr>
            </a:br>
            <a:r>
              <a:rPr lang="uk-UA" sz="2400" b="1" i="1" dirty="0">
                <a:solidFill>
                  <a:srgbClr val="0000FF"/>
                </a:solidFill>
                <a:latin typeface="Arial" charset="0"/>
              </a:rPr>
              <a:t>     - Чи зустрілися б вони, якщо б Марія не </a:t>
            </a:r>
            <a:br>
              <a:rPr lang="uk-UA" sz="2400" b="1" i="1" dirty="0">
                <a:solidFill>
                  <a:srgbClr val="0000FF"/>
                </a:solidFill>
                <a:latin typeface="Arial" charset="0"/>
              </a:rPr>
            </a:br>
            <a:r>
              <a:rPr lang="uk-UA" sz="2400" b="1" i="1" dirty="0">
                <a:solidFill>
                  <a:srgbClr val="0000FF"/>
                </a:solidFill>
                <a:latin typeface="Arial" charset="0"/>
              </a:rPr>
              <a:t>           надіслала листа?</a:t>
            </a:r>
            <a:br>
              <a:rPr lang="uk-UA" sz="2400" b="1" i="1" dirty="0">
                <a:solidFill>
                  <a:srgbClr val="0000FF"/>
                </a:solidFill>
                <a:latin typeface="Arial" charset="0"/>
              </a:rPr>
            </a:br>
            <a:r>
              <a:rPr lang="uk-UA" sz="2400" b="1" i="1" dirty="0">
                <a:solidFill>
                  <a:srgbClr val="0000FF"/>
                </a:solidFill>
                <a:latin typeface="Arial" charset="0"/>
              </a:rPr>
              <a:t>     - Як ви розцінюєте той факт, що Марія</a:t>
            </a:r>
            <a:br>
              <a:rPr lang="uk-UA" sz="2400" b="1" i="1" dirty="0">
                <a:solidFill>
                  <a:srgbClr val="0000FF"/>
                </a:solidFill>
                <a:latin typeface="Arial" charset="0"/>
              </a:rPr>
            </a:br>
            <a:r>
              <a:rPr lang="uk-UA" sz="2400" b="1" i="1" dirty="0">
                <a:solidFill>
                  <a:srgbClr val="0000FF"/>
                </a:solidFill>
                <a:latin typeface="Arial" charset="0"/>
              </a:rPr>
              <a:t>           першою пішла на примирення?</a:t>
            </a:r>
            <a:br>
              <a:rPr lang="uk-UA" sz="2400" b="1" i="1" dirty="0">
                <a:solidFill>
                  <a:srgbClr val="0000FF"/>
                </a:solidFill>
                <a:latin typeface="Arial" charset="0"/>
              </a:rPr>
            </a:br>
            <a:r>
              <a:rPr lang="uk-UA" sz="2400" b="1" i="1" dirty="0">
                <a:solidFill>
                  <a:srgbClr val="0000FF"/>
                </a:solidFill>
                <a:latin typeface="Arial" charset="0"/>
              </a:rPr>
              <a:t> -  Які якості повинні виробити в собі</a:t>
            </a:r>
            <a:br>
              <a:rPr lang="uk-UA" sz="2400" b="1" i="1" dirty="0">
                <a:solidFill>
                  <a:srgbClr val="0000FF"/>
                </a:solidFill>
                <a:latin typeface="Arial" charset="0"/>
              </a:rPr>
            </a:br>
            <a:r>
              <a:rPr lang="uk-UA" sz="2400" b="1" i="1" dirty="0">
                <a:solidFill>
                  <a:srgbClr val="0000FF"/>
                </a:solidFill>
                <a:latin typeface="Arial" charset="0"/>
              </a:rPr>
              <a:t>           закохані, щоб не розлучатися?</a:t>
            </a:r>
            <a:endParaRPr lang="ru-RU" sz="2400" b="1" i="1" dirty="0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4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35884"/>
            <a:ext cx="1475656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5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02477" y="3196386"/>
            <a:ext cx="1475656" cy="3500438"/>
          </a:xfrm>
          <a:prstGeom prst="rect">
            <a:avLst/>
          </a:prstGeom>
          <a:noFill/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480610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561FF27D-D92B-4300-8FB0-B25286982CD9}"/>
              </a:ext>
            </a:extLst>
          </p:cNvPr>
          <p:cNvSpPr/>
          <p:nvPr/>
        </p:nvSpPr>
        <p:spPr>
          <a:xfrm>
            <a:off x="179512" y="980728"/>
            <a:ext cx="7128792" cy="3742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50215">
              <a:lnSpc>
                <a:spcPct val="107000"/>
              </a:lnSpc>
              <a:spcAft>
                <a:spcPts val="0"/>
              </a:spcAft>
            </a:pPr>
            <a:r>
              <a:rPr lang="uk-UA" sz="3200" b="1" i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uk-UA" sz="3200" b="1" i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3200" b="1" i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Що на </a:t>
            </a:r>
            <a:r>
              <a:rPr lang="uk-UA" sz="3200" b="1" i="1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уроці</a:t>
            </a:r>
            <a:r>
              <a:rPr lang="uk-UA" sz="3200" b="1" i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було цікавим?</a:t>
            </a:r>
          </a:p>
          <a:p>
            <a:pPr marL="457200" indent="450215">
              <a:lnSpc>
                <a:spcPct val="107000"/>
              </a:lnSpc>
              <a:spcAft>
                <a:spcPts val="0"/>
              </a:spcAft>
            </a:pPr>
            <a:r>
              <a:rPr lang="uk-UA" sz="3200" b="1" i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Який вид роботи сподобався найбільше?</a:t>
            </a:r>
          </a:p>
          <a:p>
            <a:pPr marL="457200" indent="450215">
              <a:lnSpc>
                <a:spcPct val="107000"/>
              </a:lnSpc>
              <a:spcAft>
                <a:spcPts val="0"/>
              </a:spcAft>
            </a:pPr>
            <a:r>
              <a:rPr lang="uk-UA" sz="3200" b="1" i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Що на </a:t>
            </a:r>
            <a:r>
              <a:rPr lang="uk-UA" sz="3200" b="1" i="1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уроці</a:t>
            </a:r>
            <a:r>
              <a:rPr lang="uk-UA" sz="3200" b="1" i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було головним?</a:t>
            </a:r>
          </a:p>
          <a:p>
            <a:pPr marL="457200" indent="450215">
              <a:lnSpc>
                <a:spcPct val="107000"/>
              </a:lnSpc>
              <a:spcAft>
                <a:spcPts val="0"/>
              </a:spcAft>
            </a:pPr>
            <a:r>
              <a:rPr lang="uk-UA" sz="3200" b="1" i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Ваше загальне враження від уроку?</a:t>
            </a:r>
            <a:endParaRPr lang="uk-UA" sz="3200" b="1" i="1" dirty="0">
              <a:solidFill>
                <a:srgbClr val="0000F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 descr="C:\Documents and Settings\Учитель\Рабочий стол\орнаменти\Урок10рис3.jpg">
            <a:extLst>
              <a:ext uri="{FF2B5EF4-FFF2-40B4-BE49-F238E27FC236}">
                <a16:creationId xmlns:a16="http://schemas.microsoft.com/office/drawing/2014/main" id="{63418266-A1A7-49FA-A4F3-DC876200D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02477" y="3196386"/>
            <a:ext cx="1475656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4" name="Picture 3" descr="C:\Documents and Settings\Учитель\Рабочий стол\орнаменти\Урок10рис3.jpg">
            <a:extLst>
              <a:ext uri="{FF2B5EF4-FFF2-40B4-BE49-F238E27FC236}">
                <a16:creationId xmlns:a16="http://schemas.microsoft.com/office/drawing/2014/main" id="{AFAD960F-B2E0-476F-88AF-1647B1E62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30109" y="32793"/>
            <a:ext cx="1475656" cy="3500438"/>
          </a:xfrm>
          <a:prstGeom prst="rect">
            <a:avLst/>
          </a:prstGeom>
          <a:noFill/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81304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0014"/>
            <a:ext cx="1115615" cy="387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Домашнє</a:t>
            </a:r>
            <a:r>
              <a:rPr lang="ru-RU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завдання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8914" name="Содержимое 2"/>
          <p:cNvSpPr>
            <a:spLocks noGrp="1"/>
          </p:cNvSpPr>
          <p:nvPr>
            <p:ph idx="4294967295"/>
          </p:nvPr>
        </p:nvSpPr>
        <p:spPr>
          <a:xfrm>
            <a:off x="1115615" y="1196752"/>
            <a:ext cx="7561659" cy="4752528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uk-UA" sz="3000" b="1" dirty="0"/>
              <a:t/>
            </a:r>
            <a:br>
              <a:rPr lang="uk-UA" sz="3000" b="1" dirty="0"/>
            </a:br>
            <a:r>
              <a:rPr lang="uk-UA" sz="28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28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Написати</a:t>
            </a:r>
            <a:r>
              <a:rPr lang="ru-RU" sz="28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лист-</a:t>
            </a:r>
            <a:r>
              <a:rPr lang="ru-RU" sz="28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звертання</a:t>
            </a:r>
            <a:r>
              <a:rPr lang="ru-RU" sz="28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одного з </a:t>
            </a:r>
            <a:r>
              <a:rPr lang="ru-RU" sz="28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героїв</a:t>
            </a:r>
            <a:r>
              <a:rPr lang="ru-RU" sz="28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новели.</a:t>
            </a:r>
            <a:endParaRPr lang="uk-UA" sz="2800" b="1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28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Скласти</a:t>
            </a:r>
            <a:r>
              <a:rPr lang="ru-RU" sz="28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тези</a:t>
            </a:r>
            <a:r>
              <a:rPr lang="ru-RU" sz="28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28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перевірки</a:t>
            </a:r>
            <a:r>
              <a:rPr lang="ru-RU" sz="28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знання</a:t>
            </a:r>
            <a:r>
              <a:rPr lang="ru-RU" sz="28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змісту</a:t>
            </a:r>
            <a:r>
              <a:rPr lang="ru-RU" sz="28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новели.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uk-UA" sz="28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Скласти </a:t>
            </a:r>
            <a:r>
              <a:rPr lang="uk-UA" sz="28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фанфік</a:t>
            </a:r>
            <a:r>
              <a:rPr lang="uk-UA" sz="28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«Життя Хоми і Марії».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uk-UA" sz="28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Створити кольоровий портрет героїні новели.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uk-UA" sz="28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Творче завдання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uk-UA" sz="28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Придумати альтернативне продовження твору.</a:t>
            </a:r>
            <a:endParaRPr lang="ru-RU" sz="28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491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ъект 2"/>
          <p:cNvSpPr>
            <a:spLocks noGrp="1"/>
          </p:cNvSpPr>
          <p:nvPr>
            <p:ph idx="4294967295"/>
          </p:nvPr>
        </p:nvSpPr>
        <p:spPr>
          <a:xfrm>
            <a:off x="457200" y="1196752"/>
            <a:ext cx="7245277" cy="4929411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Arial" charset="0"/>
              <a:buNone/>
            </a:pPr>
            <a:endParaRPr lang="ru-RU" sz="4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ru-RU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кожного </a:t>
            </a:r>
            <a:r>
              <a:rPr lang="ru-RU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свій</a:t>
            </a:r>
            <a:r>
              <a:rPr lang="ru-RU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шлях.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Треба </a:t>
            </a:r>
            <a:r>
              <a:rPr lang="ru-RU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лише</a:t>
            </a:r>
            <a:r>
              <a:rPr lang="ru-RU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зважитися</a:t>
            </a:r>
            <a:r>
              <a:rPr lang="ru-RU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стати на </a:t>
            </a:r>
            <a:r>
              <a:rPr lang="ru-RU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нього</a:t>
            </a:r>
            <a:r>
              <a:rPr lang="ru-RU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3" name="Picture 3" descr="C:\Documents and Settings\Учитель\Рабочий стол\орнаменти\Урок10рис3.jpg">
            <a:extLst>
              <a:ext uri="{FF2B5EF4-FFF2-40B4-BE49-F238E27FC236}">
                <a16:creationId xmlns:a16="http://schemas.microsoft.com/office/drawing/2014/main" id="{2DD226A7-C5E7-43E0-B4A3-CD8DE69DB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02477" y="3196386"/>
            <a:ext cx="1475656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4" name="Picture 3" descr="C:\Documents and Settings\Учитель\Рабочий стол\орнаменти\Урок10рис3.jpg">
            <a:extLst>
              <a:ext uri="{FF2B5EF4-FFF2-40B4-BE49-F238E27FC236}">
                <a16:creationId xmlns:a16="http://schemas.microsoft.com/office/drawing/2014/main" id="{979F9E8B-1FE9-4DD6-BA88-128E32FC5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02477" y="-26389"/>
            <a:ext cx="1475656" cy="3500438"/>
          </a:xfrm>
          <a:prstGeom prst="rect">
            <a:avLst/>
          </a:prstGeom>
          <a:noFill/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706241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ъект 2"/>
          <p:cNvSpPr>
            <a:spLocks noGrp="1"/>
          </p:cNvSpPr>
          <p:nvPr>
            <p:ph idx="4294967295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 typeface="Arial" charset="0"/>
              <a:buNone/>
            </a:pPr>
            <a:r>
              <a:rPr lang="ru-RU" sz="4400" b="1" dirty="0">
                <a:solidFill>
                  <a:srgbClr val="FF0000"/>
                </a:solidFill>
                <a:latin typeface="Arial" charset="0"/>
              </a:rPr>
              <a:t>   </a:t>
            </a:r>
            <a:r>
              <a:rPr lang="ru-RU" sz="4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Епіграф</a:t>
            </a:r>
            <a:endParaRPr lang="ru-RU" sz="4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spcBef>
                <a:spcPts val="0"/>
              </a:spcBef>
              <a:buNone/>
            </a:pPr>
            <a:endParaRPr lang="uk-UA" i="1" dirty="0"/>
          </a:p>
          <a:p>
            <a:pPr marL="0" indent="0" algn="r">
              <a:spcBef>
                <a:spcPts val="0"/>
              </a:spcBef>
              <a:buNone/>
            </a:pPr>
            <a:r>
              <a:rPr lang="uk-UA" i="1" dirty="0"/>
              <a:t> </a:t>
            </a:r>
            <a:r>
              <a:rPr lang="uk-UA" i="1" dirty="0">
                <a:solidFill>
                  <a:srgbClr val="0000FF"/>
                </a:solidFill>
              </a:rPr>
              <a:t>«</a:t>
            </a:r>
            <a:r>
              <a:rPr lang="uk-UA" sz="40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Десь на дні мого серця                                                               заплела дивну казку </a:t>
            </a:r>
            <a:r>
              <a:rPr lang="uk-UA" sz="4000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любов.»</a:t>
            </a:r>
            <a:endParaRPr lang="uk-UA" sz="4000" b="1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uk-UA" sz="40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Павло Тичина</a:t>
            </a:r>
            <a:endParaRPr lang="ru-RU" sz="4000" b="1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3330080"/>
            <a:ext cx="1475656" cy="3500438"/>
          </a:xfrm>
          <a:prstGeom prst="rect">
            <a:avLst/>
          </a:prstGeom>
          <a:noFill/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487578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7139136" cy="864096"/>
          </a:xfrm>
        </p:spPr>
        <p:txBody>
          <a:bodyPr>
            <a:normAutofit/>
          </a:bodyPr>
          <a:lstStyle/>
          <a:p>
            <a:r>
              <a:rPr lang="uk-UA" b="1" i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І. Я.Франко </a:t>
            </a:r>
            <a:endParaRPr lang="ru-RU" i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475656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5" name="Picture 3" descr="C:\Documents and Settings\Учитель\Рабочий стол\орнаменти\Урок10рис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08520" y="3358342"/>
            <a:ext cx="1512168" cy="349965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6" name="Picture 6" descr="https://encrypted-tbn2.gstatic.com/images?q=tbn:ANd9GcQ-2hN9nqZYPm4F1d3B1B7r_tASMagWhPWvskdEGOnqwIZCpEsV6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025352"/>
            <a:ext cx="4320480" cy="5716016"/>
          </a:xfrm>
          <a:prstGeom prst="rect">
            <a:avLst/>
          </a:prstGeom>
          <a:noFill/>
        </p:spPr>
      </p:pic>
      <p:pic>
        <p:nvPicPr>
          <p:cNvPr id="7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8344" y="3357562"/>
            <a:ext cx="1475656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8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8344" y="0"/>
            <a:ext cx="1475656" cy="3500438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292058-32CA-4892-8F9A-FC2E0A1695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00" r="1176" b="3800"/>
          <a:stretch/>
        </p:blipFill>
        <p:spPr>
          <a:xfrm>
            <a:off x="0" y="1196752"/>
            <a:ext cx="9036496" cy="44644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Літературний диктант</a:t>
            </a: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8790877F-8789-4F15-8E69-138C66D4BA14}"/>
              </a:ext>
            </a:extLst>
          </p:cNvPr>
          <p:cNvSpPr/>
          <p:nvPr/>
        </p:nvSpPr>
        <p:spPr>
          <a:xfrm>
            <a:off x="2286000" y="3093780"/>
            <a:ext cx="4734272" cy="3166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uk-UA" u="sng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hlinkClick r:id="rId3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uk-UA" u="sng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hlinkClick r:id="rId3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uk-UA" u="sng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hlinkClick r:id="rId3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uk-UA" u="sng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hlinkClick r:id="rId3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uk-UA" u="sng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hlinkClick r:id="rId3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uk-UA" u="sng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hlinkClick r:id="rId3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uk-UA" u="sng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hlinkClick r:id="rId3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https://learningapps.org/watch?v=p732wxwxn22</a:t>
            </a:r>
            <a:endParaRPr lang="uk-U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ttps://learningapps.org/qrcode.php?id=p732wxwxn22">
            <a:extLst>
              <a:ext uri="{FF2B5EF4-FFF2-40B4-BE49-F238E27FC236}">
                <a16:creationId xmlns:a16="http://schemas.microsoft.com/office/drawing/2014/main" id="{787C5D1F-3FEC-4CD1-826F-39C913EC833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1668"/>
            <a:ext cx="1866900" cy="1866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2389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FFB5131-EAB1-4C0A-AC77-056E6DD27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 fontScale="90000"/>
          </a:bodyPr>
          <a:lstStyle/>
          <a:p>
            <a:r>
              <a:rPr lang="uk-UA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Пісня у виконанні В. Козловського на слова І. Франка «Чому являєшся мені у сні?» </a:t>
            </a:r>
            <a:r>
              <a:rPr lang="uk-UA" sz="2700" dirty="0"/>
              <a:t/>
            </a:r>
            <a:br>
              <a:rPr lang="uk-UA" sz="2700" dirty="0"/>
            </a:br>
            <a:r>
              <a:rPr lang="uk-UA" sz="2000" u="sng" dirty="0">
                <a:hlinkClick r:id="rId2"/>
              </a:rPr>
              <a:t>https://drive.google.com/file/d/1co72tlYHUdIDiJsOqsC6lt67TmSJdjZH/view?usp=sharing</a:t>
            </a:r>
            <a:r>
              <a:rPr lang="uk-UA" dirty="0"/>
              <a:t/>
            </a:r>
            <a:br>
              <a:rPr lang="uk-UA" dirty="0"/>
            </a:br>
            <a:endParaRPr lang="uk-UA" sz="27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49A3104-1FDE-4230-8C31-36D59F5BBB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88" t="15001" r="12988" b="9400"/>
          <a:stretch/>
        </p:blipFill>
        <p:spPr>
          <a:xfrm>
            <a:off x="899592" y="2060848"/>
            <a:ext cx="7632848" cy="4608512"/>
          </a:xfrm>
          <a:prstGeom prst="rect">
            <a:avLst/>
          </a:prstGeom>
        </p:spPr>
      </p:pic>
      <p:pic>
        <p:nvPicPr>
          <p:cNvPr id="3074" name="Picture 2" descr="http://qrcoder.ru/code/?https%3A%2F%2Fdrive.google.com%2Ffile%2Fd%2F1co72tlYHUdIDiJsOqsC6lt67TmSJdjZH%2Fview%3Fusp%3Dsharing&amp;4&amp;0">
            <a:extLst>
              <a:ext uri="{FF2B5EF4-FFF2-40B4-BE49-F238E27FC236}">
                <a16:creationId xmlns:a16="http://schemas.microsoft.com/office/drawing/2014/main" id="{09F10A10-8893-47DF-B5E7-308D710DE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2" y="495486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386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9"/>
            <a:ext cx="8229600" cy="301034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b="1" i="1" dirty="0">
                <a:solidFill>
                  <a:srgbClr val="FF0000"/>
                </a:solidFill>
                <a:latin typeface="Arial" charset="0"/>
              </a:rPr>
              <a:t>Тема уроку:</a:t>
            </a:r>
            <a:br>
              <a:rPr lang="uk-UA" b="1" i="1" dirty="0">
                <a:solidFill>
                  <a:srgbClr val="FF0000"/>
                </a:solidFill>
                <a:latin typeface="Arial" charset="0"/>
              </a:rPr>
            </a:br>
            <a:r>
              <a:rPr lang="uk-UA" b="1" dirty="0">
                <a:solidFill>
                  <a:schemeClr val="hlink"/>
                </a:solidFill>
                <a:latin typeface="Arial" charset="0"/>
              </a:rPr>
              <a:t>   </a:t>
            </a:r>
            <a:r>
              <a:rPr lang="uk-UA" sz="36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«Від любові страждають навіть боги» (за змістом новели </a:t>
            </a:r>
            <a:br>
              <a:rPr lang="uk-UA" sz="36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36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Івана Франка «</a:t>
            </a:r>
            <a:r>
              <a:rPr lang="uk-UA" sz="36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Сойчине</a:t>
            </a:r>
            <a:r>
              <a:rPr lang="uk-UA" sz="36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крило»)</a:t>
            </a:r>
            <a:r>
              <a:rPr lang="uk-UA" dirty="0">
                <a:solidFill>
                  <a:srgbClr val="002060"/>
                </a:solidFill>
              </a:rPr>
              <a:t/>
            </a:r>
            <a:br>
              <a:rPr lang="uk-UA" dirty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7410" name="Объект 2"/>
          <p:cNvSpPr>
            <a:spLocks noGrp="1"/>
          </p:cNvSpPr>
          <p:nvPr>
            <p:ph idx="4294967295"/>
          </p:nvPr>
        </p:nvSpPr>
        <p:spPr>
          <a:xfrm>
            <a:off x="468313" y="6858000"/>
            <a:ext cx="8229600" cy="681038"/>
          </a:xfrm>
        </p:spPr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56236" y="0"/>
            <a:ext cx="1475656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5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352" y="2708920"/>
            <a:ext cx="1475656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6" name="Picture 2" descr="https://encrypted-tbn1.gstatic.com/images?q=tbn:ANd9GcSYzr4H-Og_CCl2zMPtErTJb-Jc6tGOp-irNqxnWR5Hb96wTVEb">
            <a:extLst>
              <a:ext uri="{FF2B5EF4-FFF2-40B4-BE49-F238E27FC236}">
                <a16:creationId xmlns:a16="http://schemas.microsoft.com/office/drawing/2014/main" id="{A62C0145-D24D-467D-A6EB-0A057AD48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600357"/>
            <a:ext cx="2991860" cy="40044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8600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58334"/>
          </a:xfrm>
        </p:spPr>
        <p:txBody>
          <a:bodyPr>
            <a:normAutofit/>
          </a:bodyPr>
          <a:lstStyle/>
          <a:p>
            <a:r>
              <a:rPr lang="uk-UA" sz="4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Очікувані результати</a:t>
            </a:r>
            <a:endParaRPr lang="uk-UA" sz="4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66642F-58CF-442C-BBBD-04273420A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484"/>
            <a:ext cx="1474787" cy="349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67744" y="123297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74787" y="980728"/>
            <a:ext cx="6841629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uk-UA" sz="2000" dirty="0" smtClean="0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2400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учні </a:t>
            </a:r>
            <a:r>
              <a:rPr lang="uk-UA" sz="24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удосконалять уміння </a:t>
            </a:r>
            <a:r>
              <a:rPr lang="uk-UA" sz="2400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аналізу </a:t>
            </a:r>
            <a:r>
              <a:rPr lang="uk-UA" sz="24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прозового твору;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24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удосконалять уміння виразного читання;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2400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заглибляться </a:t>
            </a:r>
            <a:r>
              <a:rPr lang="uk-UA" sz="24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 внутрішній, суперечливий світ головних героїв;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24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доторкнуться до найпотаємнішого і найкрасивішого в людині - здатність кохати; </a:t>
            </a: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uk-UA" sz="24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розвиватимуть уміння аргументувати власні судження.</a:t>
            </a:r>
          </a:p>
        </p:txBody>
      </p:sp>
    </p:spTree>
    <p:extLst>
      <p:ext uri="{BB962C8B-B14F-4D97-AF65-F5344CB8AC3E}">
        <p14:creationId xmlns:p14="http://schemas.microsoft.com/office/powerpoint/2010/main" val="1633654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053AE9-5B77-45E3-969D-BA032314AE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88" t="20600" r="12988" b="5201"/>
          <a:stretch/>
        </p:blipFill>
        <p:spPr>
          <a:xfrm>
            <a:off x="899592" y="1268760"/>
            <a:ext cx="7200800" cy="504056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484"/>
            <a:ext cx="1474787" cy="349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341549"/>
            <a:ext cx="1474787" cy="349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45508"/>
            <a:ext cx="1474787" cy="349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312" y="3432092"/>
            <a:ext cx="1474787" cy="349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Місце для вмісту 1">
            <a:extLst>
              <a:ext uri="{FF2B5EF4-FFF2-40B4-BE49-F238E27FC236}">
                <a16:creationId xmlns:a16="http://schemas.microsoft.com/office/drawing/2014/main" id="{3F4E4E29-72FC-4F36-8685-05A22282A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780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Малюнкове письмо</a:t>
            </a:r>
          </a:p>
        </p:txBody>
      </p:sp>
      <p:pic>
        <p:nvPicPr>
          <p:cNvPr id="4" name="Picture 2" descr="http://qrcoder.ru/code/?https%3A%2F%2Fjamboard.google.com%2Fd%2F1N_SWFucxwMEKO8TNCF7nzLfuIxNCETqdcaWVK9Zt33c%2Fedit%3Fusp%3Dsharing&amp;4&amp;0">
            <a:extLst>
              <a:ext uri="{FF2B5EF4-FFF2-40B4-BE49-F238E27FC236}">
                <a16:creationId xmlns:a16="http://schemas.microsoft.com/office/drawing/2014/main" id="{0BA09C0D-70C4-4AE2-BA39-9F7F300A8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148" y="45508"/>
            <a:ext cx="1738837" cy="173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392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272808" cy="1143000"/>
          </a:xfrm>
        </p:spPr>
        <p:txBody>
          <a:bodyPr>
            <a:noAutofit/>
          </a:bodyPr>
          <a:lstStyle/>
          <a:p>
            <a:pPr lvl="0" algn="l"/>
            <a:r>
              <a:rPr lang="ru-RU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Фокусуючі</a:t>
            </a:r>
            <a:r>
              <a:rPr lang="ru-RU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запитання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4000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08720"/>
            <a:ext cx="8363272" cy="554461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/>
              <a:t> </a:t>
            </a:r>
          </a:p>
          <a:p>
            <a:pPr lvl="0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 </a:t>
            </a:r>
            <a:r>
              <a:rPr lang="ru-RU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звати</a:t>
            </a:r>
            <a:r>
              <a:rPr lang="ru-RU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головного героя новели?</a:t>
            </a:r>
          </a:p>
          <a:p>
            <a:pPr lvl="0"/>
            <a:r>
              <a:rPr lang="ru-RU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Поясніть</a:t>
            </a:r>
            <a:r>
              <a:rPr lang="ru-RU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другу </a:t>
            </a:r>
            <a:r>
              <a:rPr lang="ru-RU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назву</a:t>
            </a:r>
            <a:r>
              <a:rPr lang="ru-RU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новели «</a:t>
            </a:r>
            <a:r>
              <a:rPr lang="ru-RU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записок </a:t>
            </a:r>
            <a:r>
              <a:rPr lang="ru-RU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відлюдька</a:t>
            </a:r>
            <a:r>
              <a:rPr lang="ru-RU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pPr lvl="0"/>
            <a:r>
              <a:rPr lang="ru-RU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Напередодні</a:t>
            </a:r>
            <a:r>
              <a:rPr lang="ru-RU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якого</a:t>
            </a:r>
            <a:r>
              <a:rPr lang="ru-RU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свята </a:t>
            </a:r>
            <a:r>
              <a:rPr lang="ru-RU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відбуваються</a:t>
            </a:r>
            <a:r>
              <a:rPr lang="ru-RU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події</a:t>
            </a:r>
            <a:r>
              <a:rPr lang="ru-RU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0"/>
            <a:r>
              <a:rPr lang="ru-RU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Розкажіть</a:t>
            </a:r>
            <a:r>
              <a:rPr lang="ru-RU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 </a:t>
            </a:r>
            <a:r>
              <a:rPr lang="ru-RU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спосіб</a:t>
            </a:r>
            <a:r>
              <a:rPr lang="ru-RU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життя</a:t>
            </a:r>
            <a:r>
              <a:rPr lang="ru-RU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Хоми</a:t>
            </a:r>
            <a:r>
              <a:rPr lang="ru-RU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r>
              <a:rPr lang="ru-RU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Хто</a:t>
            </a:r>
            <a:r>
              <a:rPr lang="ru-RU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така</a:t>
            </a:r>
            <a:r>
              <a:rPr lang="ru-RU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Сойка, як </a:t>
            </a:r>
            <a:r>
              <a:rPr lang="ru-RU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її</a:t>
            </a:r>
            <a:r>
              <a:rPr lang="ru-RU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справжнє</a:t>
            </a:r>
            <a:r>
              <a:rPr lang="ru-RU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ім`я</a:t>
            </a:r>
            <a:r>
              <a:rPr lang="ru-RU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  <a:p>
            <a:pPr lvl="0"/>
            <a:r>
              <a:rPr lang="ru-RU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образи-символи</a:t>
            </a:r>
            <a:r>
              <a:rPr lang="ru-RU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</a:t>
            </a:r>
            <a:r>
              <a:rPr lang="ru-RU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новелі</a:t>
            </a:r>
            <a:r>
              <a:rPr lang="ru-RU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0"/>
            <a:r>
              <a:rPr lang="ru-RU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Чому</a:t>
            </a:r>
            <a:r>
              <a:rPr lang="ru-RU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розлучились</a:t>
            </a:r>
            <a:r>
              <a:rPr lang="ru-RU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герої</a:t>
            </a:r>
            <a:r>
              <a:rPr lang="ru-RU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0"/>
            <a:r>
              <a:rPr lang="ru-RU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Доведіть</a:t>
            </a:r>
            <a:r>
              <a:rPr lang="ru-RU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Хома</a:t>
            </a:r>
            <a:r>
              <a:rPr lang="ru-RU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ru-RU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Марія</a:t>
            </a:r>
            <a:r>
              <a:rPr lang="ru-RU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справді</a:t>
            </a:r>
            <a:r>
              <a:rPr lang="ru-RU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кохали</a:t>
            </a:r>
            <a:r>
              <a:rPr lang="ru-RU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одне</a:t>
            </a:r>
            <a:r>
              <a:rPr lang="ru-RU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одного.</a:t>
            </a:r>
          </a:p>
          <a:p>
            <a:pPr lvl="0"/>
            <a:r>
              <a:rPr lang="ru-RU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Поясніть</a:t>
            </a:r>
            <a:r>
              <a:rPr lang="ru-RU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початок листа : «</a:t>
            </a:r>
            <a:r>
              <a:rPr lang="ru-RU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</a:t>
            </a:r>
            <a:r>
              <a:rPr lang="ru-RU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тямиш</a:t>
            </a:r>
            <a:r>
              <a:rPr lang="ru-RU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мене?»   </a:t>
            </a:r>
          </a:p>
          <a:p>
            <a:pPr lvl="0"/>
            <a:r>
              <a:rPr lang="ru-RU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Якою</a:t>
            </a:r>
            <a:r>
              <a:rPr lang="ru-RU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була</a:t>
            </a:r>
            <a:r>
              <a:rPr lang="ru-RU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поведінка</a:t>
            </a:r>
            <a:r>
              <a:rPr lang="ru-RU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Хоми</a:t>
            </a:r>
            <a:r>
              <a:rPr lang="ru-RU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</a:t>
            </a:r>
            <a:r>
              <a:rPr lang="ru-RU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час </a:t>
            </a:r>
            <a:r>
              <a:rPr lang="ru-RU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читання</a:t>
            </a:r>
            <a:r>
              <a:rPr lang="ru-RU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листа, про </a:t>
            </a:r>
            <a:r>
              <a:rPr lang="ru-RU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свідчить</a:t>
            </a:r>
            <a:r>
              <a:rPr lang="ru-RU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0"/>
            <a:r>
              <a:rPr lang="ru-RU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Чому</a:t>
            </a:r>
            <a:r>
              <a:rPr lang="ru-RU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Сойка </a:t>
            </a:r>
            <a:r>
              <a:rPr lang="ru-RU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наважилась</a:t>
            </a:r>
            <a:r>
              <a:rPr lang="ru-RU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через 3 роки все-таки </a:t>
            </a:r>
            <a:r>
              <a:rPr lang="ru-RU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повернутися</a:t>
            </a:r>
            <a:r>
              <a:rPr lang="ru-RU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Массіно</a:t>
            </a:r>
            <a:r>
              <a:rPr lang="ru-RU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lvl="0"/>
            <a:r>
              <a:rPr lang="ru-RU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символізують</a:t>
            </a:r>
            <a:r>
              <a:rPr lang="ru-RU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крила</a:t>
            </a:r>
            <a:r>
              <a:rPr lang="ru-RU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давно </a:t>
            </a:r>
            <a:r>
              <a:rPr lang="ru-RU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вбитої</a:t>
            </a:r>
            <a:r>
              <a:rPr lang="ru-RU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сойки?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</Template>
  <TotalTime>561</TotalTime>
  <Words>155</Words>
  <Application>Microsoft Office PowerPoint</Application>
  <PresentationFormat>Экран (4:3)</PresentationFormat>
  <Paragraphs>67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Monotype Corsiva</vt:lpstr>
      <vt:lpstr>Symbol</vt:lpstr>
      <vt:lpstr>Times New Roman</vt:lpstr>
      <vt:lpstr>2</vt:lpstr>
      <vt:lpstr>Презентация PowerPoint</vt:lpstr>
      <vt:lpstr>Презентация PowerPoint</vt:lpstr>
      <vt:lpstr>І. Я.Франко </vt:lpstr>
      <vt:lpstr>Літературний диктант</vt:lpstr>
      <vt:lpstr>Пісня у виконанні В. Козловського на слова І. Франка «Чому являєшся мені у сні?»  https://drive.google.com/file/d/1co72tlYHUdIDiJsOqsC6lt67TmSJdjZH/view?usp=sharing </vt:lpstr>
      <vt:lpstr>Тема уроку:    «Від любові страждають навіть боги» (за змістом новели  Івана Франка «Сойчине крило») </vt:lpstr>
      <vt:lpstr>Очікувані результати</vt:lpstr>
      <vt:lpstr>Презентация PowerPoint</vt:lpstr>
      <vt:lpstr>Фокусуючі запитання: </vt:lpstr>
      <vt:lpstr>Проблемне питання:  - Чому саме сойку ввів Іван Франко у твір?  - Що це за пташка? </vt:lpstr>
      <vt:lpstr>«Біологічна хвилинка» Сойка</vt:lpstr>
      <vt:lpstr>Сюжетний ланцюжок – «Сповідь сойки» </vt:lpstr>
      <vt:lpstr>     Бесіда Якими були для Марії ці роки? Як вона їх прожила?   Словникова робота.  Значення слова  ІМІТАЦІЯ</vt:lpstr>
      <vt:lpstr>Дискусійна мережа  «За» і «Проти»  - Хто винен у тому, що   Хома і Марія  розлучилися?      - Чи зустрілися б вони, якщо б Марія не             надіслала листа?      - Як ви розцінюєте той факт, що Марія            першою пішла на примирення?  -  Які якості повинні виробити в собі            закохані, щоб не розлучатися?</vt:lpstr>
      <vt:lpstr>Презентация PowerPoint</vt:lpstr>
      <vt:lpstr>Домашнє завдання </vt:lpstr>
      <vt:lpstr>Презентация PowerPoint</vt:lpstr>
    </vt:vector>
  </TitlesOfParts>
  <Company>Школа №84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RePack by SPecialiST</dc:creator>
  <cp:lastModifiedBy>XTreme.ws</cp:lastModifiedBy>
  <cp:revision>79</cp:revision>
  <dcterms:created xsi:type="dcterms:W3CDTF">2013-01-24T13:40:29Z</dcterms:created>
  <dcterms:modified xsi:type="dcterms:W3CDTF">2023-06-05T11:51:31Z</dcterms:modified>
</cp:coreProperties>
</file>