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63" r:id="rId2"/>
    <p:sldId id="256" r:id="rId3"/>
    <p:sldId id="267" r:id="rId4"/>
    <p:sldId id="269" r:id="rId5"/>
    <p:sldId id="268" r:id="rId6"/>
    <p:sldId id="261" r:id="rId7"/>
    <p:sldId id="266" r:id="rId8"/>
    <p:sldId id="27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2" autoAdjust="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9A180-0EC0-44EC-B674-9B2A2FC6848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91C71-0D81-45B3-97F1-DD4B5F994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4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91C71-0D81-45B3-97F1-DD4B5F994A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3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0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5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5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0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2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3F635F-C843-49CE-8E0C-F5122E0E0B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E9E2-D37D-4FCD-920E-ECB8F13EA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6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7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A0F2A6-8B6D-4BFF-B360-4C7E8F23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1531" y="1666508"/>
            <a:ext cx="7498602" cy="35249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15BDD-9860-4E0D-AB01-26FFFCD19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21" y="2095763"/>
            <a:ext cx="8515845" cy="3897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797BA-AB2D-4707-B17E-9A55F031CAE3}"/>
              </a:ext>
            </a:extLst>
          </p:cNvPr>
          <p:cNvSpPr txBox="1"/>
          <p:nvPr/>
        </p:nvSpPr>
        <p:spPr>
          <a:xfrm>
            <a:off x="3318147" y="444555"/>
            <a:ext cx="737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АРТ-ТЕРАПІЯ</a:t>
            </a:r>
            <a:endParaRPr lang="ru-RU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7B297-2FFF-4722-A9B4-DF3A602BF835}"/>
              </a:ext>
            </a:extLst>
          </p:cNvPr>
          <p:cNvSpPr txBox="1"/>
          <p:nvPr/>
        </p:nvSpPr>
        <p:spPr>
          <a:xfrm>
            <a:off x="7714605" y="5508682"/>
            <a:ext cx="5131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Презентація створена</a:t>
            </a:r>
          </a:p>
          <a:p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вчителем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музичного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мистецтва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ЗОШ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I-III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ст. №9 Покровської міської ради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Дикало Т.М.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BFA609-3B98-434D-A81F-BD8925703D23}"/>
              </a:ext>
            </a:extLst>
          </p:cNvPr>
          <p:cNvSpPr/>
          <p:nvPr/>
        </p:nvSpPr>
        <p:spPr>
          <a:xfrm>
            <a:off x="3880685" y="1449432"/>
            <a:ext cx="5319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</a:t>
            </a:r>
            <a:r>
              <a:rPr lang="uk-UA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уроках</a:t>
            </a:r>
            <a:r>
              <a:rPr lang="uk-U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мистецтва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128245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97E1F-E19C-4ABF-89D5-C044599D9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38" y="3429000"/>
            <a:ext cx="2655123" cy="12152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392E61-49DC-41D4-BD21-EAD828A2D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93808"/>
            <a:ext cx="12381722" cy="33832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C076ED-6494-4B45-BFF2-DBBB443D7296}"/>
              </a:ext>
            </a:extLst>
          </p:cNvPr>
          <p:cNvSpPr/>
          <p:nvPr/>
        </p:nvSpPr>
        <p:spPr>
          <a:xfrm>
            <a:off x="3822264" y="2541832"/>
            <a:ext cx="4737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Дякую за увагу!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107639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6B810D-3981-4AE2-A78B-B5D5ED407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2231341" y="1719708"/>
            <a:ext cx="7639336" cy="39742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03994-A6E6-41D4-896F-4EC7839A9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743" y="721641"/>
            <a:ext cx="5076686" cy="298518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>
                <a:latin typeface="Georgia" panose="02040502050405020303" pitchFamily="18" charset="0"/>
              </a:rPr>
              <a:t> </a:t>
            </a:r>
            <a:br>
              <a:rPr lang="uk-UA" dirty="0">
                <a:latin typeface="Georgia" panose="02040502050405020303" pitchFamily="18" charset="0"/>
              </a:rPr>
            </a:br>
            <a:r>
              <a:rPr lang="uk-UA" sz="2400" dirty="0">
                <a:latin typeface="Georgia" panose="02040502050405020303" pitchFamily="18" charset="0"/>
              </a:rPr>
              <a:t>вважають одним із найбільш м</a:t>
            </a:r>
            <a:r>
              <a:rPr lang="en-US" sz="2400" dirty="0">
                <a:latin typeface="Georgia" panose="02040502050405020303" pitchFamily="18" charset="0"/>
              </a:rPr>
              <a:t>’</a:t>
            </a:r>
            <a:r>
              <a:rPr lang="uk-UA" sz="2400" dirty="0">
                <a:latin typeface="Georgia" panose="02040502050405020303" pitchFamily="18" charset="0"/>
              </a:rPr>
              <a:t>яких, але ефективних методів, який дає змогу людині виразити свій внутрішній стан через художню творчість – музикування, танок, малювання, ліплення, акторську гру тощо. Цей метод не має обмежень і протипоказань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9B329-B99E-4812-B17B-58D7407EDF79}"/>
              </a:ext>
            </a:extLst>
          </p:cNvPr>
          <p:cNvSpPr txBox="1"/>
          <p:nvPr/>
        </p:nvSpPr>
        <p:spPr>
          <a:xfrm>
            <a:off x="6204224" y="4105493"/>
            <a:ext cx="53511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Georgia" panose="02040502050405020303" pitchFamily="18" charset="0"/>
              </a:rPr>
              <a:t>Сутність арт-терапії в освіті полягає в підтримуючому, розвиваючому, а при необхідності – коригуючому, </a:t>
            </a:r>
            <a:r>
              <a:rPr lang="uk-UA" sz="2200" dirty="0" err="1">
                <a:latin typeface="Georgia" panose="02040502050405020303" pitchFamily="18" charset="0"/>
              </a:rPr>
              <a:t>зцілюючому</a:t>
            </a:r>
            <a:r>
              <a:rPr lang="uk-UA" sz="2200" dirty="0">
                <a:latin typeface="Georgia" panose="02040502050405020303" pitchFamily="18" charset="0"/>
              </a:rPr>
              <a:t> впливі мистецтва на дитину, організованому вчителем.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6DF28-D2B5-48E0-9A84-596710E86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28" y="387957"/>
            <a:ext cx="3086310" cy="1946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B8E9D-9896-478C-A732-00FF8E330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8" y="1966499"/>
            <a:ext cx="2608326" cy="1740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E8144-4595-4930-A022-18233BA4E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5" y="4698735"/>
            <a:ext cx="2450496" cy="1837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D60249-F3F8-45E4-B7E1-5698E4E5D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3864544"/>
            <a:ext cx="3041539" cy="178436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5F1AE6A-D9A9-46E6-85FC-0A45E2EA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9710" y="2559631"/>
            <a:ext cx="2876497" cy="1914277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188547-4B3F-4E64-8BF1-4316EBA5831B}"/>
              </a:ext>
            </a:extLst>
          </p:cNvPr>
          <p:cNvSpPr txBox="1"/>
          <p:nvPr/>
        </p:nvSpPr>
        <p:spPr>
          <a:xfrm>
            <a:off x="6824268" y="500253"/>
            <a:ext cx="3338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Арт-терапію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0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57A3F8-A8B7-4C4D-B2AB-0766641D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910"/>
            <a:ext cx="12192000" cy="3754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AE3926-9D9F-4153-BE5E-9F37DC5A2F54}"/>
              </a:ext>
            </a:extLst>
          </p:cNvPr>
          <p:cNvSpPr txBox="1"/>
          <p:nvPr/>
        </p:nvSpPr>
        <p:spPr>
          <a:xfrm>
            <a:off x="3173602" y="305792"/>
            <a:ext cx="57289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Georgia" panose="02040502050405020303" pitchFamily="18" charset="0"/>
              </a:rPr>
              <a:t>Завдання кожного педагога загальноосвітньої школи – допомогти учням отримати не лише знання, навички, вміння з предмету, а й зберегти їхнє психологічне </a:t>
            </a:r>
            <a:r>
              <a:rPr lang="uk-UA" sz="2200" dirty="0" err="1">
                <a:latin typeface="Georgia" panose="02040502050405020303" pitchFamily="18" charset="0"/>
              </a:rPr>
              <a:t>здоров</a:t>
            </a:r>
            <a:r>
              <a:rPr lang="en-US" sz="2200" dirty="0">
                <a:latin typeface="Georgia" panose="02040502050405020303" pitchFamily="18" charset="0"/>
              </a:rPr>
              <a:t>’</a:t>
            </a:r>
            <a:r>
              <a:rPr lang="uk-UA" sz="2200" dirty="0">
                <a:latin typeface="Georgia" panose="02040502050405020303" pitchFamily="18" charset="0"/>
              </a:rPr>
              <a:t>я.  </a:t>
            </a:r>
            <a:r>
              <a:rPr lang="ru-RU" sz="2200" dirty="0" err="1">
                <a:latin typeface="Georgia" panose="02040502050405020303" pitchFamily="18" charset="0"/>
              </a:rPr>
              <a:t>Саме</a:t>
            </a:r>
            <a:r>
              <a:rPr lang="ru-RU" sz="2200" dirty="0">
                <a:latin typeface="Georgia" panose="02040502050405020303" pitchFamily="18" charset="0"/>
              </a:rPr>
              <a:t> тому </a:t>
            </a:r>
            <a:r>
              <a:rPr lang="ru-RU" sz="2200" dirty="0" err="1">
                <a:latin typeface="Georgia" panose="02040502050405020303" pitchFamily="18" charset="0"/>
              </a:rPr>
              <a:t>поряд</a:t>
            </a:r>
            <a:r>
              <a:rPr lang="ru-RU" sz="2200" dirty="0">
                <a:latin typeface="Georgia" panose="02040502050405020303" pitchFamily="18" charset="0"/>
              </a:rPr>
              <a:t> з </a:t>
            </a:r>
            <a:r>
              <a:rPr lang="ru-RU" sz="2200" dirty="0" err="1">
                <a:latin typeface="Georgia" panose="02040502050405020303" pitchFamily="18" charset="0"/>
              </a:rPr>
              <a:t>основними</a:t>
            </a:r>
            <a:r>
              <a:rPr lang="ru-RU" sz="2200" dirty="0">
                <a:latin typeface="Georgia" panose="02040502050405020303" pitchFamily="18" charset="0"/>
              </a:rPr>
              <a:t> формами </a:t>
            </a:r>
            <a:r>
              <a:rPr lang="ru-RU" sz="2200" dirty="0" err="1">
                <a:latin typeface="Georgia" panose="02040502050405020303" pitchFamily="18" charset="0"/>
              </a:rPr>
              <a:t>роботи</a:t>
            </a:r>
            <a:r>
              <a:rPr lang="ru-RU" sz="2200" dirty="0">
                <a:latin typeface="Georgia" panose="02040502050405020303" pitchFamily="18" charset="0"/>
              </a:rPr>
              <a:t> з </a:t>
            </a:r>
            <a:r>
              <a:rPr lang="ru-RU" sz="2200" dirty="0" err="1">
                <a:latin typeface="Georgia" panose="02040502050405020303" pitchFamily="18" charset="0"/>
              </a:rPr>
              <a:t>дітьми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варто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використовувати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елементи</a:t>
            </a:r>
            <a:r>
              <a:rPr lang="ru-RU" sz="2200" dirty="0">
                <a:latin typeface="Georgia" panose="02040502050405020303" pitchFamily="18" charset="0"/>
              </a:rPr>
              <a:t> арт-</a:t>
            </a:r>
            <a:r>
              <a:rPr lang="ru-RU" sz="2200" dirty="0" err="1">
                <a:latin typeface="Georgia" panose="02040502050405020303" pitchFamily="18" charset="0"/>
              </a:rPr>
              <a:t>терапії</a:t>
            </a:r>
            <a:r>
              <a:rPr lang="ru-RU" sz="2200" dirty="0">
                <a:latin typeface="Georgia" panose="02040502050405020303" pitchFamily="18" charset="0"/>
              </a:rPr>
              <a:t>.</a:t>
            </a:r>
          </a:p>
          <a:p>
            <a:r>
              <a:rPr lang="uk-UA" sz="2200" dirty="0">
                <a:latin typeface="Georgia" panose="02040502050405020303" pitchFamily="18" charset="0"/>
              </a:rPr>
              <a:t>Завдання </a:t>
            </a:r>
            <a:r>
              <a:rPr lang="uk-UA" sz="2200" b="1" i="1" dirty="0">
                <a:solidFill>
                  <a:srgbClr val="00B050"/>
                </a:solidFill>
                <a:latin typeface="Georgia" panose="02040502050405020303" pitchFamily="18" charset="0"/>
              </a:rPr>
              <a:t>вчителя мистецтва </a:t>
            </a:r>
            <a:r>
              <a:rPr lang="uk-UA" sz="2200" dirty="0">
                <a:latin typeface="Georgia" panose="02040502050405020303" pitchFamily="18" charset="0"/>
              </a:rPr>
              <a:t>– зміцнювати психологічне </a:t>
            </a:r>
            <a:r>
              <a:rPr lang="uk-UA" sz="2200" dirty="0" err="1">
                <a:latin typeface="Georgia" panose="02040502050405020303" pitchFamily="18" charset="0"/>
              </a:rPr>
              <a:t>здоров</a:t>
            </a:r>
            <a:r>
              <a:rPr lang="en-US" sz="2200" dirty="0">
                <a:latin typeface="Georgia" panose="02040502050405020303" pitchFamily="18" charset="0"/>
              </a:rPr>
              <a:t>’</a:t>
            </a:r>
            <a:r>
              <a:rPr lang="uk-UA" sz="2200" dirty="0">
                <a:latin typeface="Georgia" panose="02040502050405020303" pitchFamily="18" charset="0"/>
              </a:rPr>
              <a:t>я учнів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uk-UA" sz="2200" dirty="0">
                <a:latin typeface="Georgia" panose="02040502050405020303" pitchFamily="18" charset="0"/>
              </a:rPr>
              <a:t>засобами мистецтва, застосовувати на </a:t>
            </a:r>
            <a:r>
              <a:rPr lang="uk-UA" sz="2200" dirty="0" err="1">
                <a:latin typeface="Georgia" panose="02040502050405020303" pitchFamily="18" charset="0"/>
              </a:rPr>
              <a:t>уроках</a:t>
            </a:r>
            <a:r>
              <a:rPr lang="uk-UA" sz="2200" dirty="0">
                <a:latin typeface="Georgia" panose="02040502050405020303" pitchFamily="18" charset="0"/>
              </a:rPr>
              <a:t> різні арт-терапевтичні методи,</a:t>
            </a:r>
            <a:r>
              <a:rPr lang="ru-RU" dirty="0"/>
              <a:t> </a:t>
            </a:r>
            <a:r>
              <a:rPr lang="ru-RU" sz="2200" dirty="0" err="1">
                <a:latin typeface="Georgia" panose="02040502050405020303" pitchFamily="18" charset="0"/>
              </a:rPr>
              <a:t>що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здатні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забезпечити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гармонійне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формування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особистості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дитини</a:t>
            </a:r>
            <a:r>
              <a:rPr lang="ru-RU" sz="2200" dirty="0">
                <a:latin typeface="Georgia" panose="02040502050405020303" pitchFamily="18" charset="0"/>
              </a:rPr>
              <a:t> через </a:t>
            </a:r>
            <a:r>
              <a:rPr lang="ru-RU" sz="2200" dirty="0" err="1">
                <a:latin typeface="Georgia" panose="02040502050405020303" pitchFamily="18" charset="0"/>
              </a:rPr>
              <a:t>художньо-творче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самовираження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самопізнання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самореалізацію</a:t>
            </a:r>
            <a:r>
              <a:rPr lang="ru-RU" sz="2200" dirty="0">
                <a:latin typeface="Georgia" panose="02040502050405020303" pitchFamily="18" charset="0"/>
              </a:rPr>
              <a:t>.</a:t>
            </a:r>
            <a:endParaRPr lang="ru-UA" sz="2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2EC957-D936-4BBA-A40D-ADCA3D990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9" y="175450"/>
            <a:ext cx="2713553" cy="18074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3A3EE6-875D-407C-AED4-B3F771B6C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18" y="2805843"/>
            <a:ext cx="3266480" cy="1650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7116FE-229F-4FC4-AB5E-FA357EBA9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65" y="305792"/>
            <a:ext cx="3103206" cy="20584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D84BDA-9924-42FE-B99A-EF8529781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3" y="4670396"/>
            <a:ext cx="2797100" cy="18211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E84B9E-3998-4CE2-8BF6-2D268F957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9" y="2484547"/>
            <a:ext cx="2834465" cy="188890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FD2C93-50E2-4772-9FA2-B9BA72E0E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300" y="4812388"/>
            <a:ext cx="3580268" cy="17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E86C40-FFAD-4615-894D-F2E8265B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694"/>
            <a:ext cx="12265152" cy="4340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F35C8-F703-4C87-9FE9-D35E3329A681}"/>
              </a:ext>
            </a:extLst>
          </p:cNvPr>
          <p:cNvSpPr txBox="1"/>
          <p:nvPr/>
        </p:nvSpPr>
        <p:spPr>
          <a:xfrm>
            <a:off x="1580529" y="248397"/>
            <a:ext cx="996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Georgia" panose="02040502050405020303" pitchFamily="18" charset="0"/>
              </a:rPr>
              <a:t>Аби створити на </a:t>
            </a:r>
            <a:r>
              <a:rPr lang="uk-UA" sz="2200" dirty="0" err="1">
                <a:latin typeface="Georgia" panose="02040502050405020303" pitchFamily="18" charset="0"/>
              </a:rPr>
              <a:t>уроці</a:t>
            </a:r>
            <a:r>
              <a:rPr lang="uk-UA" sz="2200" dirty="0">
                <a:latin typeface="Georgia" panose="02040502050405020303" pitchFamily="18" charset="0"/>
              </a:rPr>
              <a:t>  комфортну атмосферу, сприяти розкріпаченню, активізації, розкриттю творчого потенціалу й індивідуальності учнів стають у пригоді </a:t>
            </a:r>
            <a:r>
              <a:rPr lang="en-US" sz="2200" dirty="0">
                <a:latin typeface="Georgia" panose="02040502050405020303" pitchFamily="18" charset="0"/>
              </a:rPr>
              <a:t>    </a:t>
            </a:r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арт-терапевтичні методи: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178C9-A9F1-4641-BFC4-8E4AF80A3CB8}"/>
              </a:ext>
            </a:extLst>
          </p:cNvPr>
          <p:cNvSpPr txBox="1"/>
          <p:nvPr/>
        </p:nvSpPr>
        <p:spPr>
          <a:xfrm>
            <a:off x="3523067" y="1587278"/>
            <a:ext cx="7181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Georgia" panose="02040502050405020303" pitchFamily="18" charset="0"/>
              </a:rPr>
              <a:t>ІЗОТЕРАПІЯ, КОЛЬОРОТЕРАПІЯ (образотворче мистецтво)</a:t>
            </a:r>
          </a:p>
          <a:p>
            <a:r>
              <a:rPr lang="uk-UA" dirty="0">
                <a:latin typeface="Georgia" panose="02040502050405020303" pitchFamily="18" charset="0"/>
              </a:rPr>
              <a:t>МУЗИКОТЕРАПІЯ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БІБЛІОТЕРАПІЯ ( література, слово)</a:t>
            </a:r>
            <a:br>
              <a:rPr lang="uk-UA" dirty="0">
                <a:latin typeface="Georgia" panose="02040502050405020303" pitchFamily="18" charset="0"/>
              </a:rPr>
            </a:br>
            <a:r>
              <a:rPr lang="uk-UA" dirty="0">
                <a:latin typeface="Georgia" panose="02040502050405020303" pitchFamily="18" charset="0"/>
              </a:rPr>
              <a:t>ІГРОТЕРАПІЯ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ПІСОЧНА ТЕРАПІЯ</a:t>
            </a:r>
            <a:br>
              <a:rPr lang="uk-UA" dirty="0">
                <a:latin typeface="Georgia" panose="02040502050405020303" pitchFamily="18" charset="0"/>
              </a:rPr>
            </a:br>
            <a:r>
              <a:rPr lang="uk-UA" dirty="0">
                <a:latin typeface="Georgia" panose="02040502050405020303" pitchFamily="18" charset="0"/>
              </a:rPr>
              <a:t>КАЗКОТЕРАПІЯ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ІМАГОТЕРАПІЯ (театр)</a:t>
            </a:r>
          </a:p>
          <a:p>
            <a:r>
              <a:rPr lang="uk-UA" dirty="0">
                <a:latin typeface="Georgia" panose="02040502050405020303" pitchFamily="18" charset="0"/>
              </a:rPr>
              <a:t>МАСКОТЕРАПІЯ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ТАНЦЕТЕРАПІЯ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РУХОТЕРАПІЯ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ЛЯЛЬКОТЕРАПІЯ</a:t>
            </a:r>
          </a:p>
          <a:p>
            <a:r>
              <a:rPr lang="uk-UA" dirty="0">
                <a:latin typeface="Georgia" panose="02040502050405020303" pitchFamily="18" charset="0"/>
              </a:rPr>
              <a:t>РЕЛАКСАЦІЙНІ ВПРАВИ</a:t>
            </a:r>
          </a:p>
          <a:p>
            <a:r>
              <a:rPr lang="uk-UA" dirty="0">
                <a:latin typeface="Georgia" panose="02040502050405020303" pitchFamily="18" charset="0"/>
              </a:rPr>
              <a:t>ВПРАВИ-ЕНЕРГІЗАТОРИ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853D21-7EBE-45F8-B9B1-54E6768C2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62" y="2706235"/>
            <a:ext cx="2517648" cy="18882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544FBA-B4F3-44CA-B8E0-6E068B16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45" y="4887318"/>
            <a:ext cx="2495081" cy="145816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C25584F-B3F0-4892-87DD-1C477D578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4" y="3156831"/>
            <a:ext cx="2267519" cy="17006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825EF-6BAE-4459-9A38-63DCF03BC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" y="1587278"/>
            <a:ext cx="2619375" cy="1743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4E7838-A624-4CB5-B0B8-372D1ED42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" y="4844558"/>
            <a:ext cx="2619375" cy="1746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C5ACE8-A381-4FBE-9595-1E8C1DEE0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11" y="2040339"/>
            <a:ext cx="2428876" cy="16678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BA0752-2651-4C0D-AB72-F438EF3049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11" y="4100945"/>
            <a:ext cx="2428876" cy="18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81FF11-5D40-4633-A911-915A981D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0" y="3626772"/>
            <a:ext cx="12192000" cy="3754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23EC0-4D34-48FB-B39C-45098FA9C1BD}"/>
              </a:ext>
            </a:extLst>
          </p:cNvPr>
          <p:cNvSpPr txBox="1"/>
          <p:nvPr/>
        </p:nvSpPr>
        <p:spPr>
          <a:xfrm>
            <a:off x="363893" y="106723"/>
            <a:ext cx="116621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МУЗИКОТЕРАПІЯ</a:t>
            </a:r>
          </a:p>
          <a:p>
            <a:r>
              <a:rPr lang="uk-UA" sz="2000" dirty="0">
                <a:latin typeface="Georgia" panose="02040502050405020303" pitchFamily="18" charset="0"/>
              </a:rPr>
              <a:t>              </a:t>
            </a:r>
            <a:r>
              <a:rPr lang="uk-UA" sz="2200" dirty="0">
                <a:latin typeface="Georgia" panose="02040502050405020303" pitchFamily="18" charset="0"/>
              </a:rPr>
              <a:t>Сила музики безмежна. Вона знімає втому і заряджає людину енергією, позитивно впливає на системи кровообігу та дихання.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EFD3D-1613-40AE-B4EB-C86CA5E06007}"/>
              </a:ext>
            </a:extLst>
          </p:cNvPr>
          <p:cNvSpPr txBox="1"/>
          <p:nvPr/>
        </p:nvSpPr>
        <p:spPr>
          <a:xfrm>
            <a:off x="3769445" y="1533809"/>
            <a:ext cx="4478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uk-UA" sz="2200" dirty="0">
                <a:latin typeface="Georgia" panose="02040502050405020303" pitchFamily="18" charset="0"/>
              </a:rPr>
              <a:t>МУЗИКОТЕРАПІЯ</a:t>
            </a:r>
            <a:r>
              <a:rPr lang="uk-UA" sz="2200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uk-UA" sz="2200" dirty="0">
                <a:latin typeface="Georgia" panose="02040502050405020303" pitchFamily="18" charset="0"/>
              </a:rPr>
              <a:t>буває:  </a:t>
            </a:r>
          </a:p>
          <a:p>
            <a:endParaRPr lang="uk-UA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ПАСИВНА</a:t>
            </a:r>
            <a:r>
              <a:rPr lang="uk-UA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  (сприймання музичних творів)</a:t>
            </a:r>
          </a:p>
          <a:p>
            <a:pPr marL="285750" indent="-285750">
              <a:buFontTx/>
              <a:buChar char="-"/>
            </a:pPr>
            <a:endParaRPr lang="uk-UA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АКТИВНА</a:t>
            </a:r>
            <a:r>
              <a:rPr lang="uk-UA" dirty="0">
                <a:latin typeface="Georgia" panose="02040502050405020303" pitchFamily="18" charset="0"/>
              </a:rPr>
              <a:t> (</a:t>
            </a:r>
            <a:r>
              <a:rPr lang="uk-UA" dirty="0" err="1">
                <a:latin typeface="Georgia" panose="02040502050405020303" pitchFamily="18" charset="0"/>
              </a:rPr>
              <a:t>вокалотерапія</a:t>
            </a:r>
            <a:r>
              <a:rPr lang="uk-UA" dirty="0">
                <a:latin typeface="Georgia" panose="02040502050405020303" pitchFamily="18" charset="0"/>
              </a:rPr>
              <a:t> (спів), гра на музичних інструментах чи предметах, плескання в долоні, дихальні вправи тощо)</a:t>
            </a:r>
          </a:p>
          <a:p>
            <a:endParaRPr lang="uk-UA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ІНТЕГРАТИВНА</a:t>
            </a:r>
            <a:r>
              <a:rPr lang="uk-UA" b="1" dirty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(малювання під музику, рухова драматизація, вправи під музику, танці тощо)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5BDEA-8A0D-40F8-BE9E-3152C7248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" y="1370092"/>
            <a:ext cx="2599767" cy="2599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FA08B-A867-4418-B9DE-44C6A2BDF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3" y="4265499"/>
            <a:ext cx="2985187" cy="19901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8A3505-5BD2-4062-A8DB-5BE12F3A9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6" y="4132360"/>
            <a:ext cx="3404401" cy="21773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495913-FAE1-46CD-80F7-C4448D59E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52" y="1533809"/>
            <a:ext cx="3017250" cy="24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7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392E61-49DC-41D4-BD21-EAD828A2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2148538" y="1540013"/>
            <a:ext cx="7576720" cy="3383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9D207-A524-4512-A1C2-F5A4A0305417}"/>
              </a:ext>
            </a:extLst>
          </p:cNvPr>
          <p:cNvSpPr txBox="1"/>
          <p:nvPr/>
        </p:nvSpPr>
        <p:spPr>
          <a:xfrm>
            <a:off x="5319871" y="123110"/>
            <a:ext cx="657729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                   </a:t>
            </a:r>
            <a:endParaRPr lang="uk-UA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uk-UA" sz="2000" dirty="0">
                <a:latin typeface="Georgia" panose="02040502050405020303" pitchFamily="18" charset="0"/>
              </a:rPr>
              <a:t>Використання </a:t>
            </a:r>
            <a:r>
              <a:rPr lang="uk-UA" sz="2000" b="1" i="1" dirty="0">
                <a:solidFill>
                  <a:srgbClr val="00B050"/>
                </a:solidFill>
                <a:latin typeface="Georgia" panose="02040502050405020303" pitchFamily="18" charset="0"/>
              </a:rPr>
              <a:t>музичних творів </a:t>
            </a:r>
            <a:r>
              <a:rPr lang="uk-UA" sz="2000" dirty="0">
                <a:latin typeface="Georgia" panose="02040502050405020303" pitchFamily="18" charset="0"/>
              </a:rPr>
              <a:t>на уроках допомагає знизити у школярів інтенсивність емоційних реакцій, замкнутість, неадекватність поведінки, тому так важливо правильно підібрати ту чи іншу мелодію, враховуючи емоційний стан дитини. </a:t>
            </a:r>
          </a:p>
          <a:p>
            <a:r>
              <a:rPr lang="uk-UA" sz="2000" dirty="0">
                <a:latin typeface="Georgia" panose="02040502050405020303" pitchFamily="18" charset="0"/>
              </a:rPr>
              <a:t> Замість творів композиторів можна ще й використовувати запис звуків природи (море, ліс, гроза, дощ, спів птахів тощо). Вони допомагають активізувати області мозку, які відповідають за почуття радості та щастя.</a:t>
            </a:r>
          </a:p>
          <a:p>
            <a:r>
              <a:rPr lang="uk-UA" sz="2000" dirty="0">
                <a:latin typeface="Georgia" panose="02040502050405020303" pitchFamily="18" charset="0"/>
              </a:rPr>
              <a:t>Під час прослуховування </a:t>
            </a:r>
            <a:r>
              <a:rPr lang="uk-UA" sz="2000" dirty="0" err="1">
                <a:latin typeface="Georgia" panose="02040502050405020303" pitchFamily="18" charset="0"/>
              </a:rPr>
              <a:t>розслабляючих</a:t>
            </a:r>
            <a:r>
              <a:rPr lang="uk-UA" sz="2000" dirty="0">
                <a:latin typeface="Georgia" panose="02040502050405020303" pitchFamily="18" charset="0"/>
              </a:rPr>
              <a:t> звуків природи, тіло і розум розслабляються. Це у свою чергу підсилює імунну систему, що особливо важливо для дітей.</a:t>
            </a:r>
          </a:p>
          <a:p>
            <a:r>
              <a:rPr lang="uk-UA" sz="2000" dirty="0">
                <a:latin typeface="Georgia" panose="02040502050405020303" pitchFamily="18" charset="0"/>
              </a:rPr>
              <a:t>При виборі музики необхідно враховувати смаки та уподобання учнів. Використовувати </a:t>
            </a:r>
            <a:r>
              <a:rPr lang="uk-UA" sz="2000" b="1" i="1" dirty="0">
                <a:solidFill>
                  <a:srgbClr val="00B050"/>
                </a:solidFill>
                <a:latin typeface="Georgia" panose="02040502050405020303" pitchFamily="18" charset="0"/>
              </a:rPr>
              <a:t>класичну музику у сучасній обробці, звуки природи, музику для </a:t>
            </a:r>
            <a:r>
              <a:rPr lang="uk-UA" sz="2000" b="1" i="1" dirty="0" err="1">
                <a:solidFill>
                  <a:srgbClr val="00B050"/>
                </a:solidFill>
                <a:latin typeface="Georgia" panose="02040502050405020303" pitchFamily="18" charset="0"/>
              </a:rPr>
              <a:t>релаксу</a:t>
            </a:r>
            <a:r>
              <a:rPr lang="uk-UA" sz="2000" b="1" i="1" dirty="0">
                <a:solidFill>
                  <a:srgbClr val="00B05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8B2D8-6F18-443D-BB90-A6E30CA15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6" y="1663676"/>
            <a:ext cx="4834737" cy="2634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26597-C99C-48A2-8F13-331233AA670F}"/>
              </a:ext>
            </a:extLst>
          </p:cNvPr>
          <p:cNvSpPr txBox="1"/>
          <p:nvPr/>
        </p:nvSpPr>
        <p:spPr>
          <a:xfrm>
            <a:off x="155852" y="1053914"/>
            <a:ext cx="546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СПРИЙМАННЯ МУЗИКИ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80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4229AA-06A0-43AF-A773-74B91A411089}"/>
              </a:ext>
            </a:extLst>
          </p:cNvPr>
          <p:cNvSpPr/>
          <p:nvPr/>
        </p:nvSpPr>
        <p:spPr>
          <a:xfrm>
            <a:off x="2049284" y="2385424"/>
            <a:ext cx="93803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В арт-</a:t>
            </a:r>
            <a:r>
              <a:rPr lang="ru-RU" sz="2200" dirty="0" err="1">
                <a:latin typeface="Georgia" panose="02040502050405020303" pitchFamily="18" charset="0"/>
              </a:rPr>
              <a:t>терапії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важливий</a:t>
            </a:r>
            <a:r>
              <a:rPr lang="ru-RU" sz="2200" dirty="0">
                <a:latin typeface="Georgia" panose="02040502050405020303" pitchFamily="18" charset="0"/>
              </a:rPr>
              <a:t> сам </a:t>
            </a:r>
            <a:r>
              <a:rPr lang="ru-RU" sz="2200" dirty="0" err="1">
                <a:latin typeface="Georgia" panose="02040502050405020303" pitchFamily="18" charset="0"/>
              </a:rPr>
              <a:t>процес</a:t>
            </a:r>
            <a:r>
              <a:rPr lang="ru-RU" sz="2200" dirty="0">
                <a:latin typeface="Georgia" panose="02040502050405020303" pitchFamily="18" charset="0"/>
              </a:rPr>
              <a:t>. За </a:t>
            </a:r>
            <a:r>
              <a:rPr lang="ru-RU" sz="2200" dirty="0" err="1">
                <a:latin typeface="Georgia" panose="02040502050405020303" pitchFamily="18" charset="0"/>
              </a:rPr>
              <a:t>допомогою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гри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творчості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діти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проявляють</a:t>
            </a:r>
            <a:r>
              <a:rPr lang="ru-RU" sz="2200" dirty="0">
                <a:latin typeface="Georgia" panose="02040502050405020303" pitchFamily="18" charset="0"/>
              </a:rPr>
              <a:t>  те, </a:t>
            </a:r>
            <a:r>
              <a:rPr lang="ru-RU" sz="2200" dirty="0" err="1">
                <a:latin typeface="Georgia" panose="02040502050405020303" pitchFamily="18" charset="0"/>
              </a:rPr>
              <a:t>що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турбує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їх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всередині</a:t>
            </a:r>
            <a:r>
              <a:rPr lang="ru-RU" sz="2200" dirty="0">
                <a:latin typeface="Georgia" panose="02040502050405020303" pitchFamily="18" charset="0"/>
              </a:rPr>
              <a:t>: через  тип </a:t>
            </a:r>
            <a:r>
              <a:rPr lang="ru-RU" sz="2200" dirty="0" err="1">
                <a:latin typeface="Georgia" panose="02040502050405020303" pitchFamily="18" charset="0"/>
              </a:rPr>
              <a:t>фарби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кольори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спів</a:t>
            </a:r>
            <a:r>
              <a:rPr lang="ru-RU" sz="2200" dirty="0">
                <a:latin typeface="Georgia" panose="02040502050405020303" pitchFamily="18" charset="0"/>
              </a:rPr>
              <a:t> , </a:t>
            </a:r>
            <a:r>
              <a:rPr lang="ru-RU" sz="2200" dirty="0" err="1">
                <a:latin typeface="Georgia" panose="02040502050405020303" pitchFamily="18" charset="0"/>
              </a:rPr>
              <a:t>ритмічне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відчуття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танець</a:t>
            </a:r>
            <a:r>
              <a:rPr lang="ru-RU" sz="2200" dirty="0">
                <a:latin typeface="Georgia" panose="02040502050405020303" pitchFamily="18" charset="0"/>
              </a:rPr>
              <a:t>, сюжет, </a:t>
            </a:r>
            <a:r>
              <a:rPr lang="ru-RU" sz="2200" dirty="0" err="1">
                <a:latin typeface="Georgia" panose="02040502050405020303" pitchFamily="18" charset="0"/>
              </a:rPr>
              <a:t>які</a:t>
            </a:r>
            <a:r>
              <a:rPr lang="ru-RU" sz="2200" dirty="0">
                <a:latin typeface="Georgia" panose="02040502050405020303" pitchFamily="18" charset="0"/>
              </a:rPr>
              <a:t> вони </a:t>
            </a:r>
            <a:r>
              <a:rPr lang="ru-RU" sz="2200" dirty="0" err="1">
                <a:latin typeface="Georgia" panose="02040502050405020303" pitchFamily="18" charset="0"/>
              </a:rPr>
              <a:t>хочуть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зобразити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тощо</a:t>
            </a:r>
            <a:r>
              <a:rPr lang="ru-RU" sz="2200" dirty="0">
                <a:latin typeface="Georgia" panose="02040502050405020303" pitchFamily="18" charset="0"/>
              </a:rPr>
              <a:t>. </a:t>
            </a:r>
            <a:endParaRPr lang="ru-UA" sz="2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A5295-C80C-4F11-A936-4D85F717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78812" y="1346207"/>
            <a:ext cx="7498602" cy="3524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7E3B9-D7B4-45A6-B2A8-FC77B061A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81" y="150374"/>
            <a:ext cx="3116424" cy="20776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7B0248-BFB1-40FA-BED6-03502D223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96" y="3989407"/>
            <a:ext cx="3357197" cy="25204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2F053-8C34-4011-82CD-76FC1C60E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9" y="4092554"/>
            <a:ext cx="4473852" cy="23487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B3FDEF-339B-4887-918D-BD4294EF6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5" y="177517"/>
            <a:ext cx="3278957" cy="20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AD1549-8226-4353-8A01-764381F63ECE}"/>
              </a:ext>
            </a:extLst>
          </p:cNvPr>
          <p:cNvSpPr/>
          <p:nvPr/>
        </p:nvSpPr>
        <p:spPr>
          <a:xfrm>
            <a:off x="2095834" y="348049"/>
            <a:ext cx="9492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Georgia" panose="02040502050405020303" pitchFamily="18" charset="0"/>
              </a:rPr>
              <a:t>Художньо-творча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діяльність</a:t>
            </a:r>
            <a:r>
              <a:rPr lang="ru-RU" sz="2200" dirty="0">
                <a:latin typeface="Georgia" panose="02040502050405020303" pitchFamily="18" charset="0"/>
              </a:rPr>
              <a:t> – </a:t>
            </a:r>
            <a:r>
              <a:rPr lang="ru-RU" sz="2200" dirty="0" err="1">
                <a:latin typeface="Georgia" panose="02040502050405020303" pitchFamily="18" charset="0"/>
              </a:rPr>
              <a:t>це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делікатна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можливість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спостерігати</a:t>
            </a:r>
            <a:r>
              <a:rPr lang="ru-RU" sz="2200" dirty="0">
                <a:latin typeface="Georgia" panose="02040502050405020303" pitchFamily="18" charset="0"/>
              </a:rPr>
              <a:t> за </a:t>
            </a:r>
            <a:r>
              <a:rPr lang="ru-RU" sz="2200" dirty="0" err="1">
                <a:latin typeface="Georgia" panose="02040502050405020303" pitchFamily="18" charset="0"/>
              </a:rPr>
              <a:t>учнями</a:t>
            </a:r>
            <a:r>
              <a:rPr lang="ru-RU" sz="2200" dirty="0">
                <a:latin typeface="Georgia" panose="02040502050405020303" pitchFamily="18" charset="0"/>
              </a:rPr>
              <a:t> в </a:t>
            </a:r>
            <a:r>
              <a:rPr lang="ru-RU" sz="2200" dirty="0" err="1">
                <a:latin typeface="Georgia" panose="02040502050405020303" pitchFamily="18" charset="0"/>
              </a:rPr>
              <a:t>процесі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спонтанної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творчості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наблизитися</a:t>
            </a:r>
            <a:r>
              <a:rPr lang="ru-RU" sz="2200" dirty="0">
                <a:latin typeface="Georgia" panose="02040502050405020303" pitchFamily="18" charset="0"/>
              </a:rPr>
              <a:t> до </a:t>
            </a:r>
            <a:r>
              <a:rPr lang="ru-RU" sz="2200" dirty="0" err="1">
                <a:latin typeface="Georgia" panose="02040502050405020303" pitchFamily="18" charset="0"/>
              </a:rPr>
              <a:t>розуміння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їх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інтересів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цінностей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відчути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їх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неповторність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унікальність</a:t>
            </a:r>
            <a:r>
              <a:rPr lang="ru-RU" sz="2200" dirty="0">
                <a:latin typeface="Georgia" panose="02040502050405020303" pitchFamily="18" charset="0"/>
              </a:rPr>
              <a:t>.</a:t>
            </a:r>
          </a:p>
          <a:p>
            <a:r>
              <a:rPr lang="ru-RU" sz="2200" dirty="0">
                <a:latin typeface="Georgia" panose="02040502050405020303" pitchFamily="18" charset="0"/>
              </a:rPr>
              <a:t> Тут </a:t>
            </a:r>
            <a:r>
              <a:rPr lang="ru-RU" sz="2200" dirty="0" err="1">
                <a:latin typeface="Georgia" panose="02040502050405020303" pitchFamily="18" charset="0"/>
              </a:rPr>
              <a:t>виховний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розвивальний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діагностичний</a:t>
            </a:r>
            <a:r>
              <a:rPr lang="ru-RU" sz="2200" dirty="0">
                <a:latin typeface="Georgia" panose="02040502050405020303" pitchFamily="18" charset="0"/>
              </a:rPr>
              <a:t> і </a:t>
            </a:r>
            <a:r>
              <a:rPr lang="ru-RU" sz="2200" dirty="0" err="1">
                <a:latin typeface="Georgia" panose="02040502050405020303" pitchFamily="18" charset="0"/>
              </a:rPr>
              <a:t>корекційний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процеси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протікають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водночас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завдяки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захоплюючій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спонтанній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діяльності</a:t>
            </a:r>
            <a:r>
              <a:rPr lang="ru-RU" sz="2200" dirty="0">
                <a:latin typeface="Georgia" panose="02040502050405020303" pitchFamily="18" charset="0"/>
              </a:rPr>
              <a:t>, в </a:t>
            </a:r>
            <a:r>
              <a:rPr lang="ru-RU" sz="2200" dirty="0" err="1">
                <a:latin typeface="Georgia" panose="02040502050405020303" pitchFamily="18" charset="0"/>
              </a:rPr>
              <a:t>результаті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якої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налагоджується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емоційний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психофізіологічний</a:t>
            </a:r>
            <a:r>
              <a:rPr lang="ru-RU" sz="2200" dirty="0">
                <a:latin typeface="Georgia" panose="02040502050405020303" pitchFamily="18" charset="0"/>
              </a:rPr>
              <a:t> стан </a:t>
            </a:r>
            <a:r>
              <a:rPr lang="ru-RU" sz="2200" dirty="0" err="1">
                <a:latin typeface="Georgia" panose="02040502050405020303" pitchFamily="18" charset="0"/>
              </a:rPr>
              <a:t>дітей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їх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духовне</a:t>
            </a:r>
            <a:r>
              <a:rPr lang="ru-RU" sz="2200" dirty="0">
                <a:latin typeface="Georgia" panose="02040502050405020303" pitchFamily="18" charset="0"/>
              </a:rPr>
              <a:t> здоров</a:t>
            </a:r>
            <a:r>
              <a:rPr lang="en-US" sz="2200" dirty="0">
                <a:latin typeface="Georgia" panose="02040502050405020303" pitchFamily="18" charset="0"/>
              </a:rPr>
              <a:t>’</a:t>
            </a:r>
            <a:r>
              <a:rPr lang="ru-RU" sz="2200" dirty="0">
                <a:latin typeface="Georgia" panose="02040502050405020303" pitchFamily="18" charset="0"/>
              </a:rPr>
              <a:t>я.</a:t>
            </a:r>
            <a:endParaRPr lang="ru-UA" sz="2200" dirty="0"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5BE1E3-1AA5-45E7-8FC4-B217EF50A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97" y="4437371"/>
            <a:ext cx="3080382" cy="19552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B43F1A-741E-4CAF-9FDB-6472FEBC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78812" y="1346207"/>
            <a:ext cx="7498602" cy="3524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CA1734-FFDE-45F3-A5C4-6177AD74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11" y="2883968"/>
            <a:ext cx="3578834" cy="18298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6D6DD-CC6F-4C08-8F47-90E441B4C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04" y="4259976"/>
            <a:ext cx="3377946" cy="2249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3CCCB5-0E10-49AF-A3A6-75769E6AF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29" y="2894724"/>
            <a:ext cx="3274543" cy="18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36DF6-C8D8-4582-976F-5EF32F3E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2404" y="868753"/>
            <a:ext cx="8334763" cy="391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0D0AC-21F1-4335-AFF9-5768E408E1E7}"/>
              </a:ext>
            </a:extLst>
          </p:cNvPr>
          <p:cNvSpPr txBox="1"/>
          <p:nvPr/>
        </p:nvSpPr>
        <p:spPr>
          <a:xfrm>
            <a:off x="4740474" y="151178"/>
            <a:ext cx="68574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  МУЗИЧНІ ІНСТРУМЕНТИ КОРИСНО СЛУХАТИ? </a:t>
            </a:r>
          </a:p>
          <a:p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Наш організм обирає:</a:t>
            </a:r>
          </a:p>
          <a:p>
            <a:endParaRPr lang="ru-RU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серце</a:t>
            </a:r>
            <a:r>
              <a:rPr lang="ru-RU" sz="2400" dirty="0">
                <a:latin typeface="Georgia" panose="02040502050405020303" pitchFamily="18" charset="0"/>
              </a:rPr>
              <a:t>  -  </a:t>
            </a:r>
            <a:r>
              <a:rPr lang="ru-RU" sz="2400" dirty="0" err="1">
                <a:latin typeface="Georgia" panose="02040502050405020303" pitchFamily="18" charset="0"/>
              </a:rPr>
              <a:t>гітара</a:t>
            </a: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легені</a:t>
            </a:r>
            <a:r>
              <a:rPr lang="ru-RU" sz="2400" dirty="0">
                <a:latin typeface="Georgia" panose="02040502050405020303" pitchFamily="18" charset="0"/>
              </a:rPr>
              <a:t>  -  арфа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печінка</a:t>
            </a:r>
            <a:r>
              <a:rPr lang="ru-RU" sz="2400" dirty="0">
                <a:latin typeface="Georgia" panose="02040502050405020303" pitchFamily="18" charset="0"/>
              </a:rPr>
              <a:t>  -  флейта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щитоподібна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залоза</a:t>
            </a:r>
            <a:r>
              <a:rPr lang="ru-RU" sz="2400" dirty="0">
                <a:latin typeface="Georgia" panose="02040502050405020303" pitchFamily="18" charset="0"/>
              </a:rPr>
              <a:t> - </a:t>
            </a:r>
            <a:r>
              <a:rPr lang="ru-RU" sz="2400" dirty="0" err="1">
                <a:latin typeface="Georgia" panose="02040502050405020303" pitchFamily="18" charset="0"/>
              </a:rPr>
              <a:t>фортепіано</a:t>
            </a: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шлунок</a:t>
            </a:r>
            <a:r>
              <a:rPr lang="ru-RU" sz="2400" dirty="0">
                <a:latin typeface="Georgia" panose="02040502050405020303" pitchFamily="18" charset="0"/>
              </a:rPr>
              <a:t>  -  </a:t>
            </a:r>
            <a:r>
              <a:rPr lang="ru-RU" sz="2400" dirty="0" err="1">
                <a:latin typeface="Georgia" panose="02040502050405020303" pitchFamily="18" charset="0"/>
              </a:rPr>
              <a:t>клавішні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інструменти</a:t>
            </a: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підшлункова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залоза</a:t>
            </a:r>
            <a:r>
              <a:rPr lang="ru-RU" sz="2400" dirty="0">
                <a:latin typeface="Georgia" panose="02040502050405020303" pitchFamily="18" charset="0"/>
              </a:rPr>
              <a:t> -  труба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нирки</a:t>
            </a:r>
            <a:r>
              <a:rPr lang="ru-RU" sz="2400" dirty="0">
                <a:latin typeface="Georgia" panose="02040502050405020303" pitchFamily="18" charset="0"/>
              </a:rPr>
              <a:t>  -  саксофон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</a:rPr>
              <a:t>хребет  -  барабан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</a:rPr>
              <a:t>тонкий </a:t>
            </a:r>
            <a:r>
              <a:rPr lang="ru-RU" sz="2400" dirty="0" err="1">
                <a:latin typeface="Georgia" panose="02040502050405020303" pitchFamily="18" charset="0"/>
              </a:rPr>
              <a:t>кишківник</a:t>
            </a:r>
            <a:r>
              <a:rPr lang="ru-RU" sz="2400" dirty="0">
                <a:latin typeface="Georgia" panose="02040502050405020303" pitchFamily="18" charset="0"/>
              </a:rPr>
              <a:t> – скрипка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товстий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кишківник</a:t>
            </a:r>
            <a:r>
              <a:rPr lang="ru-RU" sz="2400" dirty="0">
                <a:latin typeface="Georgia" panose="02040502050405020303" pitchFamily="18" charset="0"/>
              </a:rPr>
              <a:t> – </a:t>
            </a:r>
            <a:r>
              <a:rPr lang="ru-RU" sz="2400" dirty="0" err="1">
                <a:latin typeface="Georgia" panose="02040502050405020303" pitchFamily="18" charset="0"/>
              </a:rPr>
              <a:t>губна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гармоніка</a:t>
            </a: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Georgia" panose="02040502050405020303" pitchFamily="18" charset="0"/>
              </a:rPr>
              <a:t>жовчний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міхур</a:t>
            </a:r>
            <a:r>
              <a:rPr lang="ru-RU" sz="2400" dirty="0">
                <a:latin typeface="Georgia" panose="02040502050405020303" pitchFamily="18" charset="0"/>
              </a:rPr>
              <a:t> - гобой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0C17F9-C1BF-4D49-94F0-5E7395DBE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4" y="212917"/>
            <a:ext cx="4229365" cy="643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269C4-7446-4528-AD10-FDC497B458AD}"/>
              </a:ext>
            </a:extLst>
          </p:cNvPr>
          <p:cNvSpPr txBox="1"/>
          <p:nvPr/>
        </p:nvSpPr>
        <p:spPr>
          <a:xfrm>
            <a:off x="9658513" y="28253"/>
            <a:ext cx="244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Для допитливих</a:t>
            </a:r>
            <a:endParaRPr lang="ru-UA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D3557-6F70-4292-8A10-4C01D0DA0A68}"/>
              </a:ext>
            </a:extLst>
          </p:cNvPr>
          <p:cNvSpPr txBox="1"/>
          <p:nvPr/>
        </p:nvSpPr>
        <p:spPr>
          <a:xfrm>
            <a:off x="1793767" y="257380"/>
            <a:ext cx="183672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    Інструменти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687C8-A4A6-4C17-A2C2-D659B21D08C2}"/>
              </a:ext>
            </a:extLst>
          </p:cNvPr>
          <p:cNvSpPr txBox="1"/>
          <p:nvPr/>
        </p:nvSpPr>
        <p:spPr>
          <a:xfrm>
            <a:off x="1886503" y="671173"/>
            <a:ext cx="165124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лікують органи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2168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494</Words>
  <Application>Microsoft Office PowerPoint</Application>
  <PresentationFormat>Широкоэкранный</PresentationFormat>
  <Paragraphs>61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Georgia</vt:lpstr>
      <vt:lpstr>Wingdings</vt:lpstr>
      <vt:lpstr>Wingdings 2</vt:lpstr>
      <vt:lpstr>HDOfficeLightV0</vt:lpstr>
      <vt:lpstr>Презентация PowerPoint</vt:lpstr>
      <vt:lpstr>  вважають одним із найбільш м’яких, але ефективних методів, який дає змогу людині виразити свій внутрішній стан через художню творчість – музикування, танок, малювання, ліплення, акторську гру тощо. Цей метод не має обмежень і протипоказань.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Арт-терапію вважають одним із найбільш м’яких, але ефективних методів, який дає змогу людині виразити свій внутрішній стан через художню творчість – музикування, танок, малювання, ліплення, акторську гру тощо. Цей метод не має обмежень і протипоказань.</dc:title>
  <dc:creator>Пользователь Windows</dc:creator>
  <cp:lastModifiedBy>Дикало Тетяна Миколаївна</cp:lastModifiedBy>
  <cp:revision>55</cp:revision>
  <dcterms:created xsi:type="dcterms:W3CDTF">2021-10-19T14:49:26Z</dcterms:created>
  <dcterms:modified xsi:type="dcterms:W3CDTF">2023-06-06T18:11:04Z</dcterms:modified>
</cp:coreProperties>
</file>