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9" r:id="rId3"/>
    <p:sldId id="263" r:id="rId4"/>
    <p:sldId id="272" r:id="rId5"/>
    <p:sldId id="258" r:id="rId6"/>
    <p:sldId id="259" r:id="rId7"/>
    <p:sldId id="260" r:id="rId8"/>
    <p:sldId id="266" r:id="rId9"/>
    <p:sldId id="265" r:id="rId10"/>
    <p:sldId id="261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8" r:id="rId19"/>
    <p:sldId id="277" r:id="rId20"/>
    <p:sldId id="275" r:id="rId21"/>
    <p:sldId id="276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49EE9-1C87-44AA-9132-69E1FABF2CBD}" type="doc">
      <dgm:prSet loTypeId="urn:microsoft.com/office/officeart/2005/8/layout/radial4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023BB3AD-8FFA-4ADC-B9B3-5966B3A4FFB7}">
      <dgm:prSet phldrT="[Текст]"/>
      <dgm:spPr/>
      <dgm:t>
        <a:bodyPr/>
        <a:lstStyle/>
        <a:p>
          <a:r>
            <a:rPr lang="uk-UA" b="0" cap="none" spc="0" dirty="0">
              <a:ln w="18415" cmpd="sng">
                <a:prstDash val="solid"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Очікувані результати: </a:t>
          </a:r>
        </a:p>
      </dgm:t>
    </dgm:pt>
    <dgm:pt modelId="{E5C43EAD-638E-440D-BF3D-2CCBFB3083F1}" type="parTrans" cxnId="{1C23D29A-CBEE-4637-90EF-C9ACACAC3CCC}">
      <dgm:prSet/>
      <dgm:spPr/>
      <dgm:t>
        <a:bodyPr/>
        <a:lstStyle/>
        <a:p>
          <a:endParaRPr lang="uk-UA"/>
        </a:p>
      </dgm:t>
    </dgm:pt>
    <dgm:pt modelId="{6360256F-DDBE-4091-A9C1-05D10313C21A}" type="sibTrans" cxnId="{1C23D29A-CBEE-4637-90EF-C9ACACAC3CCC}">
      <dgm:prSet/>
      <dgm:spPr/>
      <dgm:t>
        <a:bodyPr/>
        <a:lstStyle/>
        <a:p>
          <a:endParaRPr lang="uk-UA"/>
        </a:p>
      </dgm:t>
    </dgm:pt>
    <dgm:pt modelId="{E418ABEC-D606-46A0-BC2B-A561885A5E1C}">
      <dgm:prSet phldrT="[Текст]"/>
      <dgm:spPr/>
      <dgm:t>
        <a:bodyPr/>
        <a:lstStyle/>
        <a:p>
          <a:r>
            <a:rPr lang="uk-UA" dirty="0"/>
            <a:t>«звитяга»</a:t>
          </a:r>
        </a:p>
      </dgm:t>
    </dgm:pt>
    <dgm:pt modelId="{A6220EE3-084E-4767-B2B7-B8C89BF2697E}" type="parTrans" cxnId="{EC7F8BAC-3809-480B-A306-6672F5731D46}">
      <dgm:prSet/>
      <dgm:spPr/>
      <dgm:t>
        <a:bodyPr/>
        <a:lstStyle/>
        <a:p>
          <a:endParaRPr lang="uk-UA"/>
        </a:p>
      </dgm:t>
    </dgm:pt>
    <dgm:pt modelId="{DAD45F40-5D47-44B0-9299-5204D9A516BD}" type="sibTrans" cxnId="{EC7F8BAC-3809-480B-A306-6672F5731D46}">
      <dgm:prSet/>
      <dgm:spPr/>
      <dgm:t>
        <a:bodyPr/>
        <a:lstStyle/>
        <a:p>
          <a:endParaRPr lang="uk-UA"/>
        </a:p>
      </dgm:t>
    </dgm:pt>
    <dgm:pt modelId="{F78D92AB-957C-48FB-81B0-96D47E86D962}">
      <dgm:prSet phldrT="[Текст]"/>
      <dgm:spPr/>
      <dgm:t>
        <a:bodyPr/>
        <a:lstStyle/>
        <a:p>
          <a:r>
            <a:rPr lang="uk-UA" dirty="0"/>
            <a:t>звитяга у повсякденні</a:t>
          </a:r>
        </a:p>
      </dgm:t>
    </dgm:pt>
    <dgm:pt modelId="{B6C22948-6D6B-4E73-B948-708CC7982345}" type="parTrans" cxnId="{1D956052-2643-464A-8910-1A54FFD7E0FC}">
      <dgm:prSet/>
      <dgm:spPr/>
      <dgm:t>
        <a:bodyPr/>
        <a:lstStyle/>
        <a:p>
          <a:endParaRPr lang="uk-UA"/>
        </a:p>
      </dgm:t>
    </dgm:pt>
    <dgm:pt modelId="{76EAC738-9BA0-470A-BAAA-71BF343A9F04}" type="sibTrans" cxnId="{1D956052-2643-464A-8910-1A54FFD7E0FC}">
      <dgm:prSet/>
      <dgm:spPr/>
      <dgm:t>
        <a:bodyPr/>
        <a:lstStyle/>
        <a:p>
          <a:endParaRPr lang="uk-UA"/>
        </a:p>
      </dgm:t>
    </dgm:pt>
    <dgm:pt modelId="{059AD39E-1E05-437B-87CB-DF1FB36BB8EF}">
      <dgm:prSet phldrT="[Текст]"/>
      <dgm:spPr/>
      <dgm:t>
        <a:bodyPr/>
        <a:lstStyle/>
        <a:p>
          <a:r>
            <a:rPr lang="uk-UA" dirty="0"/>
            <a:t>Здобувачі звитяги – хто це?</a:t>
          </a:r>
        </a:p>
      </dgm:t>
    </dgm:pt>
    <dgm:pt modelId="{5C8083ED-177D-499C-8C11-D383F6C01FCB}" type="parTrans" cxnId="{E6025473-1B62-4FDB-B3C0-F258DE42971D}">
      <dgm:prSet/>
      <dgm:spPr/>
      <dgm:t>
        <a:bodyPr/>
        <a:lstStyle/>
        <a:p>
          <a:endParaRPr lang="uk-UA"/>
        </a:p>
      </dgm:t>
    </dgm:pt>
    <dgm:pt modelId="{25E65EB0-D4CE-42B0-AC8C-B048BC55E256}" type="sibTrans" cxnId="{E6025473-1B62-4FDB-B3C0-F258DE42971D}">
      <dgm:prSet/>
      <dgm:spPr/>
      <dgm:t>
        <a:bodyPr/>
        <a:lstStyle/>
        <a:p>
          <a:endParaRPr lang="uk-UA"/>
        </a:p>
      </dgm:t>
    </dgm:pt>
    <dgm:pt modelId="{4A2A51DA-C476-41B0-BB52-275EB25072AC}">
      <dgm:prSet phldrT="[Текст]"/>
      <dgm:spPr/>
      <dgm:t>
        <a:bodyPr/>
        <a:lstStyle/>
        <a:p>
          <a:r>
            <a:rPr lang="uk-UA" dirty="0"/>
            <a:t>Звитяга українців</a:t>
          </a:r>
        </a:p>
      </dgm:t>
    </dgm:pt>
    <dgm:pt modelId="{53813FD8-75A6-4BFA-8BDC-2590533E1CF9}" type="parTrans" cxnId="{D0818012-1716-4959-8E79-B1B72CDEA982}">
      <dgm:prSet/>
      <dgm:spPr/>
      <dgm:t>
        <a:bodyPr/>
        <a:lstStyle/>
        <a:p>
          <a:endParaRPr lang="uk-UA"/>
        </a:p>
      </dgm:t>
    </dgm:pt>
    <dgm:pt modelId="{CF3F05E3-7FBE-4315-9BF4-5F06A072E39D}" type="sibTrans" cxnId="{D0818012-1716-4959-8E79-B1B72CDEA982}">
      <dgm:prSet/>
      <dgm:spPr/>
      <dgm:t>
        <a:bodyPr/>
        <a:lstStyle/>
        <a:p>
          <a:endParaRPr lang="uk-UA"/>
        </a:p>
      </dgm:t>
    </dgm:pt>
    <dgm:pt modelId="{7EC767F2-D0D4-4FA6-BAAF-9046CAAE0EFD}">
      <dgm:prSet phldrT="[Текст]"/>
      <dgm:spPr/>
      <dgm:t>
        <a:bodyPr/>
        <a:lstStyle/>
        <a:p>
          <a:r>
            <a:rPr lang="uk-UA" dirty="0"/>
            <a:t>ЗСУ</a:t>
          </a:r>
        </a:p>
      </dgm:t>
    </dgm:pt>
    <dgm:pt modelId="{7F79921F-EA09-46BF-A253-48FBDD6B3CFF}" type="parTrans" cxnId="{113ECA27-F491-4710-A07D-880E10096617}">
      <dgm:prSet/>
      <dgm:spPr/>
      <dgm:t>
        <a:bodyPr/>
        <a:lstStyle/>
        <a:p>
          <a:endParaRPr lang="uk-UA"/>
        </a:p>
      </dgm:t>
    </dgm:pt>
    <dgm:pt modelId="{A30E78D7-F995-45E8-843E-8243FF5BC139}" type="sibTrans" cxnId="{113ECA27-F491-4710-A07D-880E10096617}">
      <dgm:prSet/>
      <dgm:spPr/>
      <dgm:t>
        <a:bodyPr/>
        <a:lstStyle/>
        <a:p>
          <a:endParaRPr lang="uk-UA"/>
        </a:p>
      </dgm:t>
    </dgm:pt>
    <dgm:pt modelId="{6FD49760-C4BC-4C5B-970C-FEFF7CE99ACD}">
      <dgm:prSet phldrT="[Текст]"/>
      <dgm:spPr/>
      <dgm:t>
        <a:bodyPr/>
        <a:lstStyle/>
        <a:p>
          <a:r>
            <a:rPr lang="uk-UA" dirty="0"/>
            <a:t>герої</a:t>
          </a:r>
        </a:p>
      </dgm:t>
    </dgm:pt>
    <dgm:pt modelId="{2574DB88-A988-46E4-8DE9-13F2F17DB09D}" type="parTrans" cxnId="{43C39285-F641-44B8-93DD-2EF361B0061E}">
      <dgm:prSet/>
      <dgm:spPr/>
      <dgm:t>
        <a:bodyPr/>
        <a:lstStyle/>
        <a:p>
          <a:endParaRPr lang="uk-UA"/>
        </a:p>
      </dgm:t>
    </dgm:pt>
    <dgm:pt modelId="{40EB6E52-FE43-4F7C-9025-EBD62ED14E91}" type="sibTrans" cxnId="{43C39285-F641-44B8-93DD-2EF361B0061E}">
      <dgm:prSet/>
      <dgm:spPr/>
      <dgm:t>
        <a:bodyPr/>
        <a:lstStyle/>
        <a:p>
          <a:endParaRPr lang="uk-UA"/>
        </a:p>
      </dgm:t>
    </dgm:pt>
    <dgm:pt modelId="{7D814DF9-D67B-494E-B18B-BA4951DCCA7A}" type="pres">
      <dgm:prSet presAssocID="{D7149EE9-1C87-44AA-9132-69E1FABF2CB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EE3B970-049F-4E70-A879-1571BD90BCA5}" type="pres">
      <dgm:prSet presAssocID="{023BB3AD-8FFA-4ADC-B9B3-5966B3A4FFB7}" presName="centerShape" presStyleLbl="node0" presStyleIdx="0" presStyleCnt="1" custLinFactNeighborX="529" custLinFactNeighborY="22518"/>
      <dgm:spPr/>
    </dgm:pt>
    <dgm:pt modelId="{00829C7F-867C-4468-A949-8C479FCCBC11}" type="pres">
      <dgm:prSet presAssocID="{A6220EE3-084E-4767-B2B7-B8C89BF2697E}" presName="parTrans" presStyleLbl="bgSibTrans2D1" presStyleIdx="0" presStyleCnt="6"/>
      <dgm:spPr/>
    </dgm:pt>
    <dgm:pt modelId="{CE2318ED-29D6-43A5-8EF1-10DCD97B7542}" type="pres">
      <dgm:prSet presAssocID="{E418ABEC-D606-46A0-BC2B-A561885A5E1C}" presName="node" presStyleLbl="node1" presStyleIdx="0" presStyleCnt="6">
        <dgm:presLayoutVars>
          <dgm:bulletEnabled val="1"/>
        </dgm:presLayoutVars>
      </dgm:prSet>
      <dgm:spPr/>
    </dgm:pt>
    <dgm:pt modelId="{C8F9CA0F-A2BB-497F-BF67-FE162E3E61C8}" type="pres">
      <dgm:prSet presAssocID="{B6C22948-6D6B-4E73-B948-708CC7982345}" presName="parTrans" presStyleLbl="bgSibTrans2D1" presStyleIdx="1" presStyleCnt="6"/>
      <dgm:spPr/>
    </dgm:pt>
    <dgm:pt modelId="{99C956EA-31ED-447B-AED8-16837E8049C4}" type="pres">
      <dgm:prSet presAssocID="{F78D92AB-957C-48FB-81B0-96D47E86D962}" presName="node" presStyleLbl="node1" presStyleIdx="1" presStyleCnt="6">
        <dgm:presLayoutVars>
          <dgm:bulletEnabled val="1"/>
        </dgm:presLayoutVars>
      </dgm:prSet>
      <dgm:spPr/>
    </dgm:pt>
    <dgm:pt modelId="{550111D3-F05E-4B75-9AF9-433C4B434E1D}" type="pres">
      <dgm:prSet presAssocID="{5C8083ED-177D-499C-8C11-D383F6C01FCB}" presName="parTrans" presStyleLbl="bgSibTrans2D1" presStyleIdx="2" presStyleCnt="6"/>
      <dgm:spPr/>
    </dgm:pt>
    <dgm:pt modelId="{D600EE43-30D1-4EA5-8E10-C97967536078}" type="pres">
      <dgm:prSet presAssocID="{059AD39E-1E05-437B-87CB-DF1FB36BB8EF}" presName="node" presStyleLbl="node1" presStyleIdx="2" presStyleCnt="6">
        <dgm:presLayoutVars>
          <dgm:bulletEnabled val="1"/>
        </dgm:presLayoutVars>
      </dgm:prSet>
      <dgm:spPr/>
    </dgm:pt>
    <dgm:pt modelId="{B35FFC74-8426-4805-B510-F5FCEB4FC6A4}" type="pres">
      <dgm:prSet presAssocID="{53813FD8-75A6-4BFA-8BDC-2590533E1CF9}" presName="parTrans" presStyleLbl="bgSibTrans2D1" presStyleIdx="3" presStyleCnt="6"/>
      <dgm:spPr/>
    </dgm:pt>
    <dgm:pt modelId="{583FADE8-6D9F-4694-B24E-F5DC37808E8F}" type="pres">
      <dgm:prSet presAssocID="{4A2A51DA-C476-41B0-BB52-275EB25072AC}" presName="node" presStyleLbl="node1" presStyleIdx="3" presStyleCnt="6">
        <dgm:presLayoutVars>
          <dgm:bulletEnabled val="1"/>
        </dgm:presLayoutVars>
      </dgm:prSet>
      <dgm:spPr/>
    </dgm:pt>
    <dgm:pt modelId="{97F8C650-6D9F-43FE-9463-E34CD6BB506B}" type="pres">
      <dgm:prSet presAssocID="{7F79921F-EA09-46BF-A253-48FBDD6B3CFF}" presName="parTrans" presStyleLbl="bgSibTrans2D1" presStyleIdx="4" presStyleCnt="6"/>
      <dgm:spPr/>
    </dgm:pt>
    <dgm:pt modelId="{91322C9C-050B-4103-A562-36926674B71F}" type="pres">
      <dgm:prSet presAssocID="{7EC767F2-D0D4-4FA6-BAAF-9046CAAE0EFD}" presName="node" presStyleLbl="node1" presStyleIdx="4" presStyleCnt="6">
        <dgm:presLayoutVars>
          <dgm:bulletEnabled val="1"/>
        </dgm:presLayoutVars>
      </dgm:prSet>
      <dgm:spPr/>
    </dgm:pt>
    <dgm:pt modelId="{6A7D41C1-1C10-485F-82D4-26284117C380}" type="pres">
      <dgm:prSet presAssocID="{2574DB88-A988-46E4-8DE9-13F2F17DB09D}" presName="parTrans" presStyleLbl="bgSibTrans2D1" presStyleIdx="5" presStyleCnt="6"/>
      <dgm:spPr/>
    </dgm:pt>
    <dgm:pt modelId="{BF35EC72-4387-4C9A-9E03-14778CBDE2A7}" type="pres">
      <dgm:prSet presAssocID="{6FD49760-C4BC-4C5B-970C-FEFF7CE99ACD}" presName="node" presStyleLbl="node1" presStyleIdx="5" presStyleCnt="6">
        <dgm:presLayoutVars>
          <dgm:bulletEnabled val="1"/>
        </dgm:presLayoutVars>
      </dgm:prSet>
      <dgm:spPr/>
    </dgm:pt>
  </dgm:ptLst>
  <dgm:cxnLst>
    <dgm:cxn modelId="{F477AB02-4AD1-4AF1-83CC-9E2290DC5733}" type="presOf" srcId="{B6C22948-6D6B-4E73-B948-708CC7982345}" destId="{C8F9CA0F-A2BB-497F-BF67-FE162E3E61C8}" srcOrd="0" destOrd="0" presId="urn:microsoft.com/office/officeart/2005/8/layout/radial4"/>
    <dgm:cxn modelId="{B2D4D106-5DDA-4958-87AC-98D94A7B91DB}" type="presOf" srcId="{A6220EE3-084E-4767-B2B7-B8C89BF2697E}" destId="{00829C7F-867C-4468-A949-8C479FCCBC11}" srcOrd="0" destOrd="0" presId="urn:microsoft.com/office/officeart/2005/8/layout/radial4"/>
    <dgm:cxn modelId="{7F481F0A-6088-4686-9A1C-DCF8251A2CFC}" type="presOf" srcId="{E418ABEC-D606-46A0-BC2B-A561885A5E1C}" destId="{CE2318ED-29D6-43A5-8EF1-10DCD97B7542}" srcOrd="0" destOrd="0" presId="urn:microsoft.com/office/officeart/2005/8/layout/radial4"/>
    <dgm:cxn modelId="{D0818012-1716-4959-8E79-B1B72CDEA982}" srcId="{023BB3AD-8FFA-4ADC-B9B3-5966B3A4FFB7}" destId="{4A2A51DA-C476-41B0-BB52-275EB25072AC}" srcOrd="3" destOrd="0" parTransId="{53813FD8-75A6-4BFA-8BDC-2590533E1CF9}" sibTransId="{CF3F05E3-7FBE-4315-9BF4-5F06A072E39D}"/>
    <dgm:cxn modelId="{113ECA27-F491-4710-A07D-880E10096617}" srcId="{023BB3AD-8FFA-4ADC-B9B3-5966B3A4FFB7}" destId="{7EC767F2-D0D4-4FA6-BAAF-9046CAAE0EFD}" srcOrd="4" destOrd="0" parTransId="{7F79921F-EA09-46BF-A253-48FBDD6B3CFF}" sibTransId="{A30E78D7-F995-45E8-843E-8243FF5BC139}"/>
    <dgm:cxn modelId="{09C7D742-BF11-4E99-8182-7E3C18CBA0AD}" type="presOf" srcId="{2574DB88-A988-46E4-8DE9-13F2F17DB09D}" destId="{6A7D41C1-1C10-485F-82D4-26284117C380}" srcOrd="0" destOrd="0" presId="urn:microsoft.com/office/officeart/2005/8/layout/radial4"/>
    <dgm:cxn modelId="{37800D4D-1223-44F2-9D83-522417D0FFF6}" type="presOf" srcId="{53813FD8-75A6-4BFA-8BDC-2590533E1CF9}" destId="{B35FFC74-8426-4805-B510-F5FCEB4FC6A4}" srcOrd="0" destOrd="0" presId="urn:microsoft.com/office/officeart/2005/8/layout/radial4"/>
    <dgm:cxn modelId="{1D956052-2643-464A-8910-1A54FFD7E0FC}" srcId="{023BB3AD-8FFA-4ADC-B9B3-5966B3A4FFB7}" destId="{F78D92AB-957C-48FB-81B0-96D47E86D962}" srcOrd="1" destOrd="0" parTransId="{B6C22948-6D6B-4E73-B948-708CC7982345}" sibTransId="{76EAC738-9BA0-470A-BAAA-71BF343A9F04}"/>
    <dgm:cxn modelId="{E6025473-1B62-4FDB-B3C0-F258DE42971D}" srcId="{023BB3AD-8FFA-4ADC-B9B3-5966B3A4FFB7}" destId="{059AD39E-1E05-437B-87CB-DF1FB36BB8EF}" srcOrd="2" destOrd="0" parTransId="{5C8083ED-177D-499C-8C11-D383F6C01FCB}" sibTransId="{25E65EB0-D4CE-42B0-AC8C-B048BC55E256}"/>
    <dgm:cxn modelId="{CCB36A80-9730-4CD4-AA30-3864D4F8707F}" type="presOf" srcId="{023BB3AD-8FFA-4ADC-B9B3-5966B3A4FFB7}" destId="{CEE3B970-049F-4E70-A879-1571BD90BCA5}" srcOrd="0" destOrd="0" presId="urn:microsoft.com/office/officeart/2005/8/layout/radial4"/>
    <dgm:cxn modelId="{43C39285-F641-44B8-93DD-2EF361B0061E}" srcId="{023BB3AD-8FFA-4ADC-B9B3-5966B3A4FFB7}" destId="{6FD49760-C4BC-4C5B-970C-FEFF7CE99ACD}" srcOrd="5" destOrd="0" parTransId="{2574DB88-A988-46E4-8DE9-13F2F17DB09D}" sibTransId="{40EB6E52-FE43-4F7C-9025-EBD62ED14E91}"/>
    <dgm:cxn modelId="{FC3E9A89-CF12-4A94-B37E-5012481A6EA1}" type="presOf" srcId="{6FD49760-C4BC-4C5B-970C-FEFF7CE99ACD}" destId="{BF35EC72-4387-4C9A-9E03-14778CBDE2A7}" srcOrd="0" destOrd="0" presId="urn:microsoft.com/office/officeart/2005/8/layout/radial4"/>
    <dgm:cxn modelId="{F372F58E-492F-42D2-A8A5-B8973E8CB5D0}" type="presOf" srcId="{5C8083ED-177D-499C-8C11-D383F6C01FCB}" destId="{550111D3-F05E-4B75-9AF9-433C4B434E1D}" srcOrd="0" destOrd="0" presId="urn:microsoft.com/office/officeart/2005/8/layout/radial4"/>
    <dgm:cxn modelId="{12F5D992-0F75-4D43-93EE-2467C53514D6}" type="presOf" srcId="{059AD39E-1E05-437B-87CB-DF1FB36BB8EF}" destId="{D600EE43-30D1-4EA5-8E10-C97967536078}" srcOrd="0" destOrd="0" presId="urn:microsoft.com/office/officeart/2005/8/layout/radial4"/>
    <dgm:cxn modelId="{1C23D29A-CBEE-4637-90EF-C9ACACAC3CCC}" srcId="{D7149EE9-1C87-44AA-9132-69E1FABF2CBD}" destId="{023BB3AD-8FFA-4ADC-B9B3-5966B3A4FFB7}" srcOrd="0" destOrd="0" parTransId="{E5C43EAD-638E-440D-BF3D-2CCBFB3083F1}" sibTransId="{6360256F-DDBE-4091-A9C1-05D10313C21A}"/>
    <dgm:cxn modelId="{EC7F8BAC-3809-480B-A306-6672F5731D46}" srcId="{023BB3AD-8FFA-4ADC-B9B3-5966B3A4FFB7}" destId="{E418ABEC-D606-46A0-BC2B-A561885A5E1C}" srcOrd="0" destOrd="0" parTransId="{A6220EE3-084E-4767-B2B7-B8C89BF2697E}" sibTransId="{DAD45F40-5D47-44B0-9299-5204D9A516BD}"/>
    <dgm:cxn modelId="{9741D3C5-AFFA-495D-ACC2-DFF7B5BCCBCD}" type="presOf" srcId="{7F79921F-EA09-46BF-A253-48FBDD6B3CFF}" destId="{97F8C650-6D9F-43FE-9463-E34CD6BB506B}" srcOrd="0" destOrd="0" presId="urn:microsoft.com/office/officeart/2005/8/layout/radial4"/>
    <dgm:cxn modelId="{351804D6-4A67-45B0-9B13-029EFE3620FD}" type="presOf" srcId="{F78D92AB-957C-48FB-81B0-96D47E86D962}" destId="{99C956EA-31ED-447B-AED8-16837E8049C4}" srcOrd="0" destOrd="0" presId="urn:microsoft.com/office/officeart/2005/8/layout/radial4"/>
    <dgm:cxn modelId="{D59108D6-9644-4DD6-8B4D-7AC5FC7A21D8}" type="presOf" srcId="{4A2A51DA-C476-41B0-BB52-275EB25072AC}" destId="{583FADE8-6D9F-4694-B24E-F5DC37808E8F}" srcOrd="0" destOrd="0" presId="urn:microsoft.com/office/officeart/2005/8/layout/radial4"/>
    <dgm:cxn modelId="{4553FAEE-3057-4914-A12C-C044C550E5EE}" type="presOf" srcId="{D7149EE9-1C87-44AA-9132-69E1FABF2CBD}" destId="{7D814DF9-D67B-494E-B18B-BA4951DCCA7A}" srcOrd="0" destOrd="0" presId="urn:microsoft.com/office/officeart/2005/8/layout/radial4"/>
    <dgm:cxn modelId="{051096FC-CD4D-43B6-94A2-6D3FC2CD44AE}" type="presOf" srcId="{7EC767F2-D0D4-4FA6-BAAF-9046CAAE0EFD}" destId="{91322C9C-050B-4103-A562-36926674B71F}" srcOrd="0" destOrd="0" presId="urn:microsoft.com/office/officeart/2005/8/layout/radial4"/>
    <dgm:cxn modelId="{EC92F3FF-685E-4171-8903-D26F862FCF31}" type="presParOf" srcId="{7D814DF9-D67B-494E-B18B-BA4951DCCA7A}" destId="{CEE3B970-049F-4E70-A879-1571BD90BCA5}" srcOrd="0" destOrd="0" presId="urn:microsoft.com/office/officeart/2005/8/layout/radial4"/>
    <dgm:cxn modelId="{2BAD0D86-4656-46CA-8446-864CA55D67B6}" type="presParOf" srcId="{7D814DF9-D67B-494E-B18B-BA4951DCCA7A}" destId="{00829C7F-867C-4468-A949-8C479FCCBC11}" srcOrd="1" destOrd="0" presId="urn:microsoft.com/office/officeart/2005/8/layout/radial4"/>
    <dgm:cxn modelId="{871A1EC8-B18D-41E3-919F-8A0C5BC011B9}" type="presParOf" srcId="{7D814DF9-D67B-494E-B18B-BA4951DCCA7A}" destId="{CE2318ED-29D6-43A5-8EF1-10DCD97B7542}" srcOrd="2" destOrd="0" presId="urn:microsoft.com/office/officeart/2005/8/layout/radial4"/>
    <dgm:cxn modelId="{0BAF47F2-179B-4898-9967-5713594A392A}" type="presParOf" srcId="{7D814DF9-D67B-494E-B18B-BA4951DCCA7A}" destId="{C8F9CA0F-A2BB-497F-BF67-FE162E3E61C8}" srcOrd="3" destOrd="0" presId="urn:microsoft.com/office/officeart/2005/8/layout/radial4"/>
    <dgm:cxn modelId="{4C9C446B-2699-47D2-AD1A-9D5924A7D825}" type="presParOf" srcId="{7D814DF9-D67B-494E-B18B-BA4951DCCA7A}" destId="{99C956EA-31ED-447B-AED8-16837E8049C4}" srcOrd="4" destOrd="0" presId="urn:microsoft.com/office/officeart/2005/8/layout/radial4"/>
    <dgm:cxn modelId="{527AE7FB-FA75-4D0F-A60D-93E2509AD36E}" type="presParOf" srcId="{7D814DF9-D67B-494E-B18B-BA4951DCCA7A}" destId="{550111D3-F05E-4B75-9AF9-433C4B434E1D}" srcOrd="5" destOrd="0" presId="urn:microsoft.com/office/officeart/2005/8/layout/radial4"/>
    <dgm:cxn modelId="{F48D53C4-AA9A-44F1-984D-E53D437BEE64}" type="presParOf" srcId="{7D814DF9-D67B-494E-B18B-BA4951DCCA7A}" destId="{D600EE43-30D1-4EA5-8E10-C97967536078}" srcOrd="6" destOrd="0" presId="urn:microsoft.com/office/officeart/2005/8/layout/radial4"/>
    <dgm:cxn modelId="{C1614AB9-C630-4885-B37B-D72219240913}" type="presParOf" srcId="{7D814DF9-D67B-494E-B18B-BA4951DCCA7A}" destId="{B35FFC74-8426-4805-B510-F5FCEB4FC6A4}" srcOrd="7" destOrd="0" presId="urn:microsoft.com/office/officeart/2005/8/layout/radial4"/>
    <dgm:cxn modelId="{B7594075-54B2-4F25-A609-C47EFC68BDB1}" type="presParOf" srcId="{7D814DF9-D67B-494E-B18B-BA4951DCCA7A}" destId="{583FADE8-6D9F-4694-B24E-F5DC37808E8F}" srcOrd="8" destOrd="0" presId="urn:microsoft.com/office/officeart/2005/8/layout/radial4"/>
    <dgm:cxn modelId="{D01C7BD9-8564-49FB-80C2-9200EBD6F09F}" type="presParOf" srcId="{7D814DF9-D67B-494E-B18B-BA4951DCCA7A}" destId="{97F8C650-6D9F-43FE-9463-E34CD6BB506B}" srcOrd="9" destOrd="0" presId="urn:microsoft.com/office/officeart/2005/8/layout/radial4"/>
    <dgm:cxn modelId="{421AFDFB-0804-49DF-989D-757B025BD94D}" type="presParOf" srcId="{7D814DF9-D67B-494E-B18B-BA4951DCCA7A}" destId="{91322C9C-050B-4103-A562-36926674B71F}" srcOrd="10" destOrd="0" presId="urn:microsoft.com/office/officeart/2005/8/layout/radial4"/>
    <dgm:cxn modelId="{67D0EA0F-7173-4A34-9929-039C8D76531D}" type="presParOf" srcId="{7D814DF9-D67B-494E-B18B-BA4951DCCA7A}" destId="{6A7D41C1-1C10-485F-82D4-26284117C380}" srcOrd="11" destOrd="0" presId="urn:microsoft.com/office/officeart/2005/8/layout/radial4"/>
    <dgm:cxn modelId="{98FCBBAE-9180-4075-A70D-89CFDEBF4280}" type="presParOf" srcId="{7D814DF9-D67B-494E-B18B-BA4951DCCA7A}" destId="{BF35EC72-4387-4C9A-9E03-14778CBDE2A7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3B970-049F-4E70-A879-1571BD90BCA5}">
      <dsp:nvSpPr>
        <dsp:cNvPr id="0" name=""/>
        <dsp:cNvSpPr/>
      </dsp:nvSpPr>
      <dsp:spPr>
        <a:xfrm>
          <a:off x="2257663" y="2991226"/>
          <a:ext cx="1633061" cy="16330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kern="1200" cap="none" spc="0" dirty="0">
              <a:ln w="18415" cmpd="sng">
                <a:prstDash val="solid"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Очікувані результати: </a:t>
          </a:r>
        </a:p>
      </dsp:txBody>
      <dsp:txXfrm>
        <a:off x="2496819" y="3230382"/>
        <a:ext cx="1154749" cy="1154749"/>
      </dsp:txXfrm>
    </dsp:sp>
    <dsp:sp modelId="{00829C7F-867C-4468-A949-8C479FCCBC11}">
      <dsp:nvSpPr>
        <dsp:cNvPr id="0" name=""/>
        <dsp:cNvSpPr/>
      </dsp:nvSpPr>
      <dsp:spPr>
        <a:xfrm rot="11475332">
          <a:off x="556423" y="3237082"/>
          <a:ext cx="1639142" cy="465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318ED-29D6-43A5-8EF1-10DCD97B7542}">
      <dsp:nvSpPr>
        <dsp:cNvPr id="0" name=""/>
        <dsp:cNvSpPr/>
      </dsp:nvSpPr>
      <dsp:spPr>
        <a:xfrm>
          <a:off x="615" y="2852569"/>
          <a:ext cx="1143142" cy="9145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«звитяга»</a:t>
          </a:r>
        </a:p>
      </dsp:txBody>
      <dsp:txXfrm>
        <a:off x="27400" y="2879354"/>
        <a:ext cx="1089572" cy="860944"/>
      </dsp:txXfrm>
    </dsp:sp>
    <dsp:sp modelId="{C8F9CA0F-A2BB-497F-BF67-FE162E3E61C8}">
      <dsp:nvSpPr>
        <dsp:cNvPr id="0" name=""/>
        <dsp:cNvSpPr/>
      </dsp:nvSpPr>
      <dsp:spPr>
        <a:xfrm rot="13434409">
          <a:off x="780878" y="2277190"/>
          <a:ext cx="1889930" cy="465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618095"/>
            <a:satOff val="6737"/>
            <a:lumOff val="-1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956EA-31ED-447B-AED8-16837E8049C4}">
      <dsp:nvSpPr>
        <dsp:cNvPr id="0" name=""/>
        <dsp:cNvSpPr/>
      </dsp:nvSpPr>
      <dsp:spPr>
        <a:xfrm>
          <a:off x="473453" y="1397322"/>
          <a:ext cx="1143142" cy="914514"/>
        </a:xfrm>
        <a:prstGeom prst="roundRect">
          <a:avLst>
            <a:gd name="adj" fmla="val 10000"/>
          </a:avLst>
        </a:prstGeom>
        <a:solidFill>
          <a:schemeClr val="accent4">
            <a:hueOff val="618095"/>
            <a:satOff val="6737"/>
            <a:lumOff val="-14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звитяга у повсякденні</a:t>
          </a:r>
        </a:p>
      </dsp:txBody>
      <dsp:txXfrm>
        <a:off x="500238" y="1424107"/>
        <a:ext cx="1089572" cy="860944"/>
      </dsp:txXfrm>
    </dsp:sp>
    <dsp:sp modelId="{550111D3-F05E-4B75-9AF9-433C4B434E1D}">
      <dsp:nvSpPr>
        <dsp:cNvPr id="0" name=""/>
        <dsp:cNvSpPr/>
      </dsp:nvSpPr>
      <dsp:spPr>
        <a:xfrm rot="15269804">
          <a:off x="1540757" y="1698542"/>
          <a:ext cx="2025841" cy="465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236189"/>
            <a:satOff val="13474"/>
            <a:lumOff val="-2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0EE43-30D1-4EA5-8E10-C97967536078}">
      <dsp:nvSpPr>
        <dsp:cNvPr id="0" name=""/>
        <dsp:cNvSpPr/>
      </dsp:nvSpPr>
      <dsp:spPr>
        <a:xfrm>
          <a:off x="1711360" y="497931"/>
          <a:ext cx="1143142" cy="914514"/>
        </a:xfrm>
        <a:prstGeom prst="roundRect">
          <a:avLst>
            <a:gd name="adj" fmla="val 10000"/>
          </a:avLst>
        </a:prstGeom>
        <a:solidFill>
          <a:schemeClr val="accent4">
            <a:hueOff val="1236189"/>
            <a:satOff val="13474"/>
            <a:lumOff val="-282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Здобувачі звитяги – хто це?</a:t>
          </a:r>
        </a:p>
      </dsp:txBody>
      <dsp:txXfrm>
        <a:off x="1738145" y="524716"/>
        <a:ext cx="1089572" cy="860944"/>
      </dsp:txXfrm>
    </dsp:sp>
    <dsp:sp modelId="{B35FFC74-8426-4805-B510-F5FCEB4FC6A4}">
      <dsp:nvSpPr>
        <dsp:cNvPr id="0" name=""/>
        <dsp:cNvSpPr/>
      </dsp:nvSpPr>
      <dsp:spPr>
        <a:xfrm rot="17071298">
          <a:off x="2554181" y="1696830"/>
          <a:ext cx="2013017" cy="465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854284"/>
            <a:satOff val="20211"/>
            <a:lumOff val="-4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FADE8-6D9F-4694-B24E-F5DC37808E8F}">
      <dsp:nvSpPr>
        <dsp:cNvPr id="0" name=""/>
        <dsp:cNvSpPr/>
      </dsp:nvSpPr>
      <dsp:spPr>
        <a:xfrm>
          <a:off x="3241496" y="497931"/>
          <a:ext cx="1143142" cy="914514"/>
        </a:xfrm>
        <a:prstGeom prst="roundRect">
          <a:avLst>
            <a:gd name="adj" fmla="val 10000"/>
          </a:avLst>
        </a:prstGeom>
        <a:solidFill>
          <a:schemeClr val="accent4">
            <a:hueOff val="1854284"/>
            <a:satOff val="20211"/>
            <a:lumOff val="-423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Звитяга українців</a:t>
          </a:r>
        </a:p>
      </dsp:txBody>
      <dsp:txXfrm>
        <a:off x="3268281" y="524716"/>
        <a:ext cx="1089572" cy="860944"/>
      </dsp:txXfrm>
    </dsp:sp>
    <dsp:sp modelId="{97F8C650-6D9F-43FE-9463-E34CD6BB506B}">
      <dsp:nvSpPr>
        <dsp:cNvPr id="0" name=""/>
        <dsp:cNvSpPr/>
      </dsp:nvSpPr>
      <dsp:spPr>
        <a:xfrm rot="18920647">
          <a:off x="3464145" y="2273579"/>
          <a:ext cx="1854486" cy="465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2472378"/>
            <a:satOff val="26948"/>
            <a:lumOff val="-56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2C9C-050B-4103-A562-36926674B71F}">
      <dsp:nvSpPr>
        <dsp:cNvPr id="0" name=""/>
        <dsp:cNvSpPr/>
      </dsp:nvSpPr>
      <dsp:spPr>
        <a:xfrm>
          <a:off x="4479403" y="1397322"/>
          <a:ext cx="1143142" cy="914514"/>
        </a:xfrm>
        <a:prstGeom prst="roundRect">
          <a:avLst>
            <a:gd name="adj" fmla="val 10000"/>
          </a:avLst>
        </a:prstGeom>
        <a:solidFill>
          <a:schemeClr val="accent4">
            <a:hueOff val="2472378"/>
            <a:satOff val="26948"/>
            <a:lumOff val="-56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ЗСУ</a:t>
          </a:r>
        </a:p>
      </dsp:txBody>
      <dsp:txXfrm>
        <a:off x="4506188" y="1424107"/>
        <a:ext cx="1089572" cy="860944"/>
      </dsp:txXfrm>
    </dsp:sp>
    <dsp:sp modelId="{6A7D41C1-1C10-485F-82D4-26284117C380}">
      <dsp:nvSpPr>
        <dsp:cNvPr id="0" name=""/>
        <dsp:cNvSpPr/>
      </dsp:nvSpPr>
      <dsp:spPr>
        <a:xfrm rot="20910606">
          <a:off x="3949143" y="3235535"/>
          <a:ext cx="1590607" cy="465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5EC72-4387-4C9A-9E03-14778CBDE2A7}">
      <dsp:nvSpPr>
        <dsp:cNvPr id="0" name=""/>
        <dsp:cNvSpPr/>
      </dsp:nvSpPr>
      <dsp:spPr>
        <a:xfrm>
          <a:off x="4952241" y="2852569"/>
          <a:ext cx="1143142" cy="914514"/>
        </a:xfrm>
        <a:prstGeom prst="roundRect">
          <a:avLst>
            <a:gd name="adj" fmla="val 10000"/>
          </a:avLst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герої</a:t>
          </a:r>
        </a:p>
      </dsp:txBody>
      <dsp:txXfrm>
        <a:off x="4979026" y="2879354"/>
        <a:ext cx="1089572" cy="860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3A74-5A95-4775-8911-B00E4BE0A06D}" type="datetimeFigureOut">
              <a:rPr lang="uk-UA" smtClean="0"/>
              <a:t>14.07.2023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E4A154-3FEF-44DE-B489-889738184F2C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3A74-5A95-4775-8911-B00E4BE0A06D}" type="datetimeFigureOut">
              <a:rPr lang="uk-UA" smtClean="0"/>
              <a:t>14.07.2023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A154-3FEF-44DE-B489-889738184F2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3A74-5A95-4775-8911-B00E4BE0A06D}" type="datetimeFigureOut">
              <a:rPr lang="uk-UA" smtClean="0"/>
              <a:t>14.07.2023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A154-3FEF-44DE-B489-889738184F2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3A74-5A95-4775-8911-B00E4BE0A06D}" type="datetimeFigureOut">
              <a:rPr lang="uk-UA" smtClean="0"/>
              <a:t>14.07.2023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A154-3FEF-44DE-B489-889738184F2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3A74-5A95-4775-8911-B00E4BE0A06D}" type="datetimeFigureOut">
              <a:rPr lang="uk-UA" smtClean="0"/>
              <a:t>14.07.2023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A154-3FEF-44DE-B489-889738184F2C}" type="slidenum">
              <a:rPr lang="uk-UA" smtClean="0"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3A74-5A95-4775-8911-B00E4BE0A06D}" type="datetimeFigureOut">
              <a:rPr lang="uk-UA" smtClean="0"/>
              <a:t>14.07.2023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A154-3FEF-44DE-B489-889738184F2C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3A74-5A95-4775-8911-B00E4BE0A06D}" type="datetimeFigureOut">
              <a:rPr lang="uk-UA" smtClean="0"/>
              <a:t>14.07.2023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A154-3FEF-44DE-B489-889738184F2C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3A74-5A95-4775-8911-B00E4BE0A06D}" type="datetimeFigureOut">
              <a:rPr lang="uk-UA" smtClean="0"/>
              <a:t>14.07.2023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A154-3FEF-44DE-B489-889738184F2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3A74-5A95-4775-8911-B00E4BE0A06D}" type="datetimeFigureOut">
              <a:rPr lang="uk-UA" smtClean="0"/>
              <a:t>14.07.2023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A154-3FEF-44DE-B489-889738184F2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3A74-5A95-4775-8911-B00E4BE0A06D}" type="datetimeFigureOut">
              <a:rPr lang="uk-UA" smtClean="0"/>
              <a:t>14.07.2023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A154-3FEF-44DE-B489-889738184F2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3A74-5A95-4775-8911-B00E4BE0A06D}" type="datetimeFigureOut">
              <a:rPr lang="uk-UA" smtClean="0"/>
              <a:t>14.07.2023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A154-3FEF-44DE-B489-889738184F2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FFFF00">
                <a:alpha val="64000"/>
              </a:srgbClr>
            </a:gs>
            <a:gs pos="50000">
              <a:schemeClr val="bg1">
                <a:tint val="90000"/>
                <a:shade val="90000"/>
                <a:satMod val="200000"/>
              </a:schemeClr>
            </a:gs>
            <a:gs pos="92000">
              <a:schemeClr val="tx2">
                <a:lumMod val="60000"/>
                <a:lumOff val="4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F7B3A74-5A95-4775-8911-B00E4BE0A06D}" type="datetimeFigureOut">
              <a:rPr lang="uk-UA" smtClean="0"/>
              <a:t>14.07.2023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AE4A154-3FEF-44DE-B489-889738184F2C}" type="slidenum">
              <a:rPr lang="uk-UA" smtClean="0"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E%D0%BA%D1%83%D0%BF%D0%B0%D1%86%D1%96%D1%8F_%D0%9A%D1%80%D0%B8%D0%BC%D1%83_%D0%A0%D0%BE%D1%81%D1%96%D1%94%D1%8E_(%D0%B7_2014)" TargetMode="External"/><Relationship Id="rId3" Type="http://schemas.openxmlformats.org/officeDocument/2006/relationships/hyperlink" Target="https://uk.wikipedia.org/wiki/%D0%A0%D0%BE%D1%81%D1%96%D1%8F" TargetMode="External"/><Relationship Id="rId7" Type="http://schemas.openxmlformats.org/officeDocument/2006/relationships/hyperlink" Target="https://uk.wikipedia.org/wiki/%D0%A0%D0%BE%D1%81%D1%96%D0%B9%D1%81%D1%8C%D0%BA%D0%B5_%D0%B7%D0%B1%D1%80%D0%BE%D0%B9%D0%BD%D0%B5_%D0%B2%D1%82%D0%BE%D1%80%D0%B3%D0%BD%D0%B5%D0%BD%D0%BD%D1%8F_%D0%B2_%D0%9A%D1%80%D0%B8%D0%BC_(2014)" TargetMode="External"/><Relationship Id="rId12" Type="http://schemas.openxmlformats.org/officeDocument/2006/relationships/hyperlink" Target="https://uk.wikipedia.org/wiki/%D0%9B%D0%9D%D0%A0" TargetMode="External"/><Relationship Id="rId2" Type="http://schemas.openxmlformats.org/officeDocument/2006/relationships/hyperlink" Target="https://uk.wikipedia.org/wiki/%D0%A0%D0%BE%D1%81%D1%96%D0%B9%D1%81%D1%8C%D0%BA%D0%BE-%D1%83%D0%BA%D1%80%D0%B0%D1%97%D0%BD%D1%81%D1%8C%D0%BA%D0%B0_%D0%B2%D1%96%D0%B9%D0%BD%D0%B0_(%D0%B7_2014)#cite_note-tyzh-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3%D0%BA%D1%80%D0%B0%D1%97%D0%BD%D0%B0" TargetMode="External"/><Relationship Id="rId11" Type="http://schemas.openxmlformats.org/officeDocument/2006/relationships/hyperlink" Target="https://uk.wikipedia.org/wiki/%D0%94%D0%9D%D0%A0" TargetMode="External"/><Relationship Id="rId5" Type="http://schemas.openxmlformats.org/officeDocument/2006/relationships/hyperlink" Target="https://uk.wikipedia.org/wiki/%D0%A2%D0%B5%D1%80%D0%B8%D1%82%D0%BE%D1%80%D1%96%D0%B0%D0%BB%D1%8C%D0%BD%D0%B0_%D1%86%D1%96%D0%BB%D1%96%D1%81%D0%BD%D1%96%D1%81%D1%82%D1%8C" TargetMode="External"/><Relationship Id="rId10" Type="http://schemas.openxmlformats.org/officeDocument/2006/relationships/hyperlink" Target="https://uk.wikipedia.org/wiki/%D0%94%D0%BE%D0%BD%D0%B1%D0%B0%D1%81" TargetMode="External"/><Relationship Id="rId4" Type="http://schemas.openxmlformats.org/officeDocument/2006/relationships/hyperlink" Target="https://uk.wikipedia.org/wiki/%D0%94%D0%B5%D1%80%D0%B6%D0%B0%D0%B2%D0%BD%D0%B8%D0%B9_%D1%81%D1%83%D0%B2%D0%B5%D1%80%D0%B5%D0%BD%D1%96%D1%82%D0%B5%D1%82" TargetMode="External"/><Relationship Id="rId9" Type="http://schemas.openxmlformats.org/officeDocument/2006/relationships/hyperlink" Target="https://uk.wikipedia.org/wiki/%D0%92%D1%96%D0%B9%D0%BD%D0%B0_%D0%BD%D0%B0_%D1%81%D1%85%D0%BE%D0%B4%D1%96_%D0%A3%D0%BA%D1%80%D0%B0%D1%97%D0%BD%D0%B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FA393-F29B-4665-8861-D428C3ABF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000" dirty="0"/>
              <a:t>Урок звитяги</a:t>
            </a:r>
            <a:br>
              <a:rPr lang="uk-UA" dirty="0"/>
            </a:br>
            <a:r>
              <a:rPr lang="uk-UA" dirty="0"/>
              <a:t>«Все буде Україна»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B274D3-1B93-4B78-93A6-C61B27BE19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/>
              <a:t>Мета: Підвищити у дітей рівень патріотизму та усвідомленості в період війни та воєнного часу.</a:t>
            </a: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432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39552" y="260648"/>
            <a:ext cx="5335115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Сьогодення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-108521" y="1700808"/>
            <a:ext cx="91450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Почнемо з хвилини мовчання</a:t>
            </a:r>
          </a:p>
        </p:txBody>
      </p:sp>
      <p:sp>
        <p:nvSpPr>
          <p:cNvPr id="4" name="AutoShape 4" descr="Свеча за здравие ! - Gif-анимация - Разн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Свеча за здравие ! - Gif-анимация - Разно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924944"/>
            <a:ext cx="1905000" cy="2505075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612776" y="2988270"/>
            <a:ext cx="5975448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uk-UA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Вшануймо  пам’ять  </a:t>
            </a:r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всіх, </a:t>
            </a:r>
          </a:p>
          <a:p>
            <a:pPr algn="ctr">
              <a:lnSpc>
                <a:spcPct val="150000"/>
              </a:lnSpc>
            </a:pPr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хто віддав життя </a:t>
            </a:r>
          </a:p>
          <a:p>
            <a:pPr algn="ctr">
              <a:lnSpc>
                <a:spcPct val="150000"/>
              </a:lnSpc>
            </a:pPr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Україну </a:t>
            </a:r>
            <a:endParaRPr lang="uk-UA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4517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48013" y="548680"/>
            <a:ext cx="812113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Наші герої сьогодення</a:t>
            </a:r>
          </a:p>
        </p:txBody>
      </p:sp>
      <p:sp>
        <p:nvSpPr>
          <p:cNvPr id="4" name="AutoShape 4" descr="Зеленський: рф хотіла захопити Донецьку область до осені – не змогла, на  Донбасі український прап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Зеленський: рф хотіла захопити Донецьку область до осені – не змогла, на  Донбасі український прапо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24" name="Picture 8" descr="ЗСУ потрібні командири відділень, військовослужбовці, кухарі, медики та  водії » Чернівецький промінь | Новини. Буковина. Чернівц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6" y="1700808"/>
            <a:ext cx="8061871" cy="483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886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Навіть у Смерті є серце&quot;: російсько-українська війна у роботах художників  та ілюстраторів з Вінниці. ЧАСТИНА 2 - Vеж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97" y="740127"/>
            <a:ext cx="4704457" cy="513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268760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 це?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611560" y="2492896"/>
            <a:ext cx="231666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cap="none" spc="300" dirty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ЗСУ</a:t>
            </a:r>
          </a:p>
        </p:txBody>
      </p:sp>
    </p:spTree>
    <p:extLst>
      <p:ext uri="{BB962C8B-B14F-4D97-AF65-F5344CB8AC3E}">
        <p14:creationId xmlns:p14="http://schemas.microsoft.com/office/powerpoint/2010/main" val="158904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Головнокомандувач ЗСУ закликав мешканців ОРДЛО стерегтися провокацій. |  Збру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17" y="1484784"/>
            <a:ext cx="5327168" cy="33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969639" y="404664"/>
            <a:ext cx="3204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це хто?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501934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Вале́рій Фе́дорович Залу́жний (нар. 8 липня 1973, м. Новоград-Волинський, Житомирська область— український військовослужбовець, генерал (4 березня 2022). Головнокомандувач Збройних сил України (з 27 липня 2021), член Ради національної безпеки і оборони України (з 28 липня 2021).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146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60151"/>
            <a:ext cx="3384376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Чи можеш ти назвати імена тих, хто захищає зараз нас?</a:t>
            </a:r>
          </a:p>
        </p:txBody>
      </p:sp>
      <p:pic>
        <p:nvPicPr>
          <p:cNvPr id="8194" name="Picture 2" descr="Репродукция на холсте &quot;Вірю в ЗСУ&quot; 9060 90 х 60 см (2000989032984) -  Интернет - магазин Территория минимальных цен. Магазин одежды, обуви и  игруш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913" y="760151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05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обірка мемів про війну в Україні : 18:09:2022 - vsim.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744" y="4186828"/>
            <a:ext cx="3263315" cy="217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23528" y="260648"/>
            <a:ext cx="8303875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>
                <a:ln/>
                <a:solidFill>
                  <a:schemeClr val="accent3"/>
                </a:solidFill>
                <a:effectLst/>
              </a:rPr>
              <a:t>Наш народ – непереможний</a:t>
            </a:r>
          </a:p>
          <a:p>
            <a:pPr algn="ctr"/>
            <a:endParaRPr lang="uk-UA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93932"/>
            <a:ext cx="830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Вправа « Допиши вірш»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924944"/>
            <a:ext cx="56166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Ми </a:t>
            </a:r>
            <a:r>
              <a:rPr lang="ru-RU" sz="2400" dirty="0" err="1"/>
              <a:t>народжені</a:t>
            </a:r>
            <a:r>
              <a:rPr lang="ru-RU" sz="2400" dirty="0"/>
              <a:t> бути </a:t>
            </a:r>
            <a:r>
              <a:rPr lang="ru-RU" sz="2400" dirty="0" err="1"/>
              <a:t>вільними</a:t>
            </a:r>
            <a:r>
              <a:rPr lang="ru-RU" sz="2400" dirty="0"/>
              <a:t>.</a:t>
            </a:r>
          </a:p>
          <a:p>
            <a:r>
              <a:rPr lang="ru-RU" sz="2400" dirty="0"/>
              <a:t>Ми </a:t>
            </a:r>
            <a:r>
              <a:rPr lang="ru-RU" sz="2400" dirty="0" err="1"/>
              <a:t>народжені</a:t>
            </a:r>
            <a:r>
              <a:rPr lang="ru-RU" sz="2400" dirty="0"/>
              <a:t> бути </a:t>
            </a:r>
            <a:r>
              <a:rPr lang="ru-RU" sz="2800" dirty="0" err="1"/>
              <a:t>славними</a:t>
            </a:r>
            <a:r>
              <a:rPr lang="ru-RU" sz="2400" dirty="0"/>
              <a:t>.</a:t>
            </a:r>
          </a:p>
          <a:p>
            <a:r>
              <a:rPr lang="uk-UA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67991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На зображенні може бути: на відкритому повітр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3397"/>
            <a:ext cx="4138538" cy="310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На зображенні може бути: 10 людей та на відкритому повітр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9223"/>
            <a:ext cx="4125687" cy="389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На зображенні може бути: 4 людини, на відкритому повітрі та текст «купянск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6167"/>
            <a:ext cx="3871285" cy="290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83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На зображенні може бути: 3 людини та на відкритому повітр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82775"/>
            <a:ext cx="2160240" cy="270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На зображенні може бути: на відкритому повітр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05" y="4581128"/>
            <a:ext cx="2483768" cy="18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На зображенні може бути: 2 людини, люди стоять та текст «at'c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3324"/>
            <a:ext cx="224771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На зображенні може бути: 4 людини, люди стоять та тек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3530"/>
            <a:ext cx="3664408" cy="626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105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naurok.com.ua/uploads/files/136300/45541/47868_images/thumb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64"/>
          <a:stretch/>
        </p:blipFill>
        <p:spPr bwMode="auto">
          <a:xfrm>
            <a:off x="-993" y="101313"/>
            <a:ext cx="9144001" cy="33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490876" y="3429000"/>
            <a:ext cx="616226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Завдяки Тобі,</a:t>
            </a:r>
          </a:p>
          <a:p>
            <a:pPr algn="ctr"/>
            <a:r>
              <a:rPr lang="uk-U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солдате, </a:t>
            </a:r>
          </a:p>
          <a:p>
            <a:pPr algn="ctr"/>
            <a:r>
              <a:rPr lang="uk-U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мене є сьогодні</a:t>
            </a:r>
          </a:p>
        </p:txBody>
      </p:sp>
    </p:spTree>
    <p:extLst>
      <p:ext uri="{BB962C8B-B14F-4D97-AF65-F5344CB8AC3E}">
        <p14:creationId xmlns:p14="http://schemas.microsoft.com/office/powerpoint/2010/main" val="3648995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ЗСУ за добу понад 40 разів ударили по окупантах. Новини вій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815706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92361" y="216496"/>
            <a:ext cx="852028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 маємо кожному сказати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2843808" y="1124744"/>
            <a:ext cx="3034805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>
                <a:ln/>
                <a:solidFill>
                  <a:schemeClr val="accent3"/>
                </a:solidFill>
                <a:effectLst/>
              </a:rPr>
              <a:t>ДЯКУЮ</a:t>
            </a:r>
          </a:p>
        </p:txBody>
      </p:sp>
      <p:pic>
        <p:nvPicPr>
          <p:cNvPr id="16388" name="Picture 4" descr="Серце Україна :: Онлайн Магази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57002"/>
            <a:ext cx="1258814" cy="125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Серце Україна :: Онлайн Магази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46050"/>
            <a:ext cx="1258814" cy="125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4AFDA2FE-6279-4D47-86B6-A15F81101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0" y="507964"/>
            <a:ext cx="8434050" cy="584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77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На зображенні може бути: тек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1449"/>
            <a:ext cx="6791325" cy="66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82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4" t="20617" r="42640" b="19877"/>
          <a:stretch/>
        </p:blipFill>
        <p:spPr bwMode="auto">
          <a:xfrm>
            <a:off x="395536" y="406400"/>
            <a:ext cx="85471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331640" y="1052736"/>
            <a:ext cx="6542176" cy="9233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дуже пишаємося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2200672" y="2276872"/>
            <a:ext cx="5157182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Слава Україні!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2019537" y="3241874"/>
            <a:ext cx="5519460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Героям Слава!!!</a:t>
            </a:r>
          </a:p>
        </p:txBody>
      </p:sp>
    </p:spTree>
    <p:extLst>
      <p:ext uri="{BB962C8B-B14F-4D97-AF65-F5344CB8AC3E}">
        <p14:creationId xmlns:p14="http://schemas.microsoft.com/office/powerpoint/2010/main" val="6421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59 Українські мотиви ideas in 2022 | малюнки, ескіз татуювання, кельтська  творчіст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7" b="6008"/>
          <a:stretch/>
        </p:blipFill>
        <p:spPr bwMode="auto">
          <a:xfrm>
            <a:off x="0" y="0"/>
            <a:ext cx="9196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66400680"/>
              </p:ext>
            </p:extLst>
          </p:nvPr>
        </p:nvGraphicFramePr>
        <p:xfrm>
          <a:off x="1524000" y="1397000"/>
          <a:ext cx="609600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279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7" t="31605" r="27646" b="46808"/>
          <a:stretch/>
        </p:blipFill>
        <p:spPr bwMode="auto">
          <a:xfrm>
            <a:off x="1115616" y="2138851"/>
            <a:ext cx="6473372" cy="222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лілінія 1"/>
          <p:cNvSpPr/>
          <p:nvPr/>
        </p:nvSpPr>
        <p:spPr>
          <a:xfrm>
            <a:off x="4315694" y="2723409"/>
            <a:ext cx="1120402" cy="993623"/>
          </a:xfrm>
          <a:custGeom>
            <a:avLst/>
            <a:gdLst>
              <a:gd name="connsiteX0" fmla="*/ 24077 w 1216572"/>
              <a:gd name="connsiteY0" fmla="*/ 397162 h 1082654"/>
              <a:gd name="connsiteX1" fmla="*/ 82135 w 1216572"/>
              <a:gd name="connsiteY1" fmla="*/ 382648 h 1082654"/>
              <a:gd name="connsiteX2" fmla="*/ 299849 w 1216572"/>
              <a:gd name="connsiteY2" fmla="*/ 5277 h 1082654"/>
              <a:gd name="connsiteX3" fmla="*/ 1141677 w 1216572"/>
              <a:gd name="connsiteY3" fmla="*/ 701962 h 1082654"/>
              <a:gd name="connsiteX4" fmla="*/ 1098135 w 1216572"/>
              <a:gd name="connsiteY4" fmla="*/ 1079334 h 1082654"/>
              <a:gd name="connsiteX5" fmla="*/ 459506 w 1216572"/>
              <a:gd name="connsiteY5" fmla="*/ 498762 h 1082654"/>
              <a:gd name="connsiteX6" fmla="*/ 24077 w 1216572"/>
              <a:gd name="connsiteY6" fmla="*/ 397162 h 108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572" h="1082654">
                <a:moveTo>
                  <a:pt x="24077" y="397162"/>
                </a:moveTo>
                <a:cubicBezTo>
                  <a:pt x="-38818" y="377810"/>
                  <a:pt x="36173" y="447962"/>
                  <a:pt x="82135" y="382648"/>
                </a:cubicBezTo>
                <a:cubicBezTo>
                  <a:pt x="128097" y="317334"/>
                  <a:pt x="123259" y="-47942"/>
                  <a:pt x="299849" y="5277"/>
                </a:cubicBezTo>
                <a:cubicBezTo>
                  <a:pt x="476439" y="58496"/>
                  <a:pt x="1008629" y="522953"/>
                  <a:pt x="1141677" y="701962"/>
                </a:cubicBezTo>
                <a:cubicBezTo>
                  <a:pt x="1274725" y="880971"/>
                  <a:pt x="1211830" y="1113201"/>
                  <a:pt x="1098135" y="1079334"/>
                </a:cubicBezTo>
                <a:cubicBezTo>
                  <a:pt x="984440" y="1045467"/>
                  <a:pt x="631258" y="610038"/>
                  <a:pt x="459506" y="498762"/>
                </a:cubicBezTo>
                <a:cubicBezTo>
                  <a:pt x="287754" y="387486"/>
                  <a:pt x="86972" y="416514"/>
                  <a:pt x="24077" y="397162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кутник 2"/>
          <p:cNvSpPr/>
          <p:nvPr/>
        </p:nvSpPr>
        <p:spPr>
          <a:xfrm>
            <a:off x="5312102" y="548680"/>
            <a:ext cx="245772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Ребус</a:t>
            </a:r>
          </a:p>
        </p:txBody>
      </p:sp>
    </p:spTree>
    <p:extLst>
      <p:ext uri="{BB962C8B-B14F-4D97-AF65-F5344CB8AC3E}">
        <p14:creationId xmlns:p14="http://schemas.microsoft.com/office/powerpoint/2010/main" val="318516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27584" y="1268760"/>
            <a:ext cx="7776864" cy="5355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vi-VN" b="1" dirty="0">
                <a:latin typeface="Palatino Linotype" panose="02040502050505030304" pitchFamily="18" charset="0"/>
              </a:rPr>
              <a:t>ЗВИТЯ́ГА</a:t>
            </a:r>
            <a:r>
              <a:rPr lang="vi-VN" dirty="0">
                <a:latin typeface="Palatino Linotype" panose="02040502050505030304" pitchFamily="18" charset="0"/>
              </a:rPr>
              <a:t>, и, жін., уроч.</a:t>
            </a:r>
          </a:p>
          <a:p>
            <a:r>
              <a:rPr lang="vi-VN" b="1" dirty="0">
                <a:latin typeface="Palatino Linotype" panose="02040502050505030304" pitchFamily="18" charset="0"/>
              </a:rPr>
              <a:t>1.</a:t>
            </a:r>
            <a:r>
              <a:rPr lang="vi-VN" dirty="0">
                <a:latin typeface="Palatino Linotype" panose="02040502050505030304" pitchFamily="18" charset="0"/>
              </a:rPr>
              <a:t> Перемога в бою, у війні. </a:t>
            </a:r>
            <a:br>
              <a:rPr lang="vi-VN" dirty="0">
                <a:latin typeface="Palatino Linotype" panose="02040502050505030304" pitchFamily="18" charset="0"/>
              </a:rPr>
            </a:br>
            <a:r>
              <a:rPr lang="vi-VN" b="1" dirty="0">
                <a:latin typeface="Palatino Linotype" panose="02040502050505030304" pitchFamily="18" charset="0"/>
              </a:rPr>
              <a:t>//</a:t>
            </a:r>
            <a:r>
              <a:rPr lang="vi-VN" dirty="0">
                <a:latin typeface="Palatino Linotype" panose="02040502050505030304" pitchFamily="18" charset="0"/>
              </a:rPr>
              <a:t>  Героїчний подвиг. </a:t>
            </a:r>
            <a:r>
              <a:rPr lang="vi-VN" i="1" dirty="0">
                <a:latin typeface="Palatino Linotype" panose="02040502050505030304" pitchFamily="18" charset="0"/>
              </a:rPr>
              <a:t>Отоді твої нам сили дуже, дуже придадуться — як співця, як піснетворця, як натхненника звитяги</a:t>
            </a:r>
            <a:r>
              <a:rPr lang="vi-VN" dirty="0">
                <a:latin typeface="Palatino Linotype" panose="02040502050505030304" pitchFamily="18" charset="0"/>
              </a:rPr>
              <a:t> (Павло Тичина, </a:t>
            </a:r>
            <a:r>
              <a:rPr lang="en-US" dirty="0">
                <a:latin typeface="Palatino Linotype" panose="02040502050505030304" pitchFamily="18" charset="0"/>
              </a:rPr>
              <a:t>II, 1947, 22); </a:t>
            </a:r>
            <a:r>
              <a:rPr lang="vi-VN" i="1" dirty="0">
                <a:latin typeface="Palatino Linotype" panose="02040502050505030304" pitchFamily="18" charset="0"/>
              </a:rPr>
              <a:t>У творі </a:t>
            </a:r>
            <a:r>
              <a:rPr lang="vi-VN" dirty="0">
                <a:latin typeface="Palatino Linotype" panose="02040502050505030304" pitchFamily="18" charset="0"/>
              </a:rPr>
              <a:t>[«Великі перелоги» М. Стельмаха]</a:t>
            </a:r>
            <a:r>
              <a:rPr lang="vi-VN" i="1" dirty="0">
                <a:latin typeface="Palatino Linotype" panose="02040502050505030304" pitchFamily="18" charset="0"/>
              </a:rPr>
              <a:t> зображено картини, які показують життя цілого народу. Це твір про народ, про народні звитяги</a:t>
            </a:r>
            <a:r>
              <a:rPr lang="vi-VN" dirty="0">
                <a:latin typeface="Palatino Linotype" panose="02040502050505030304" pitchFamily="18" charset="0"/>
              </a:rPr>
              <a:t> (Вітчизна, 6, 1961, 178).</a:t>
            </a:r>
          </a:p>
          <a:p>
            <a:r>
              <a:rPr lang="vi-VN" b="1" dirty="0">
                <a:latin typeface="Palatino Linotype" panose="02040502050505030304" pitchFamily="18" charset="0"/>
              </a:rPr>
              <a:t>2.</a:t>
            </a:r>
            <a:r>
              <a:rPr lang="vi-VN" dirty="0">
                <a:latin typeface="Palatino Linotype" panose="02040502050505030304" pitchFamily="18" charset="0"/>
              </a:rPr>
              <a:t> Досягнення, успіх, здобуті подоланням труднощів у чому-небудь, наполегливою працею, демонструванням свого мистецтва і т. ін.</a:t>
            </a:r>
            <a:endParaRPr lang="uk-UA" dirty="0">
              <a:latin typeface="Palatino Linotype" panose="02040502050505030304" pitchFamily="18" charset="0"/>
            </a:endParaRPr>
          </a:p>
          <a:p>
            <a:endParaRPr lang="uk-UA" dirty="0">
              <a:latin typeface="Palatino Linotype" panose="02040502050505030304" pitchFamily="18" charset="0"/>
            </a:endParaRPr>
          </a:p>
          <a:p>
            <a:r>
              <a:rPr lang="uk-UA" b="1" dirty="0">
                <a:latin typeface="Palatino Linotype" panose="02040502050505030304" pitchFamily="18" charset="0"/>
              </a:rPr>
              <a:t>ЗВИТЯГА</a:t>
            </a:r>
            <a:r>
              <a:rPr lang="uk-UA" dirty="0">
                <a:latin typeface="Palatino Linotype" panose="02040502050505030304" pitchFamily="18" charset="0"/>
              </a:rPr>
              <a:t>, -и, </a:t>
            </a:r>
            <a:r>
              <a:rPr lang="uk-UA" i="1" dirty="0">
                <a:latin typeface="Palatino Linotype" panose="02040502050505030304" pitchFamily="18" charset="0"/>
              </a:rPr>
              <a:t>ж</a:t>
            </a:r>
            <a:r>
              <a:rPr lang="uk-UA" dirty="0">
                <a:latin typeface="Palatino Linotype" panose="02040502050505030304" pitchFamily="18" charset="0"/>
              </a:rPr>
              <a:t>. 1. Найвища чеснота; цупкість; найвища мужність, готовність здолати перешкоди задля досягнення абиякої високої мети, самовідданість в </a:t>
            </a:r>
            <a:r>
              <a:rPr lang="uk-UA" dirty="0" err="1">
                <a:latin typeface="Palatino Linotype" panose="02040502050505030304" pitchFamily="18" charset="0"/>
              </a:rPr>
              <a:t>ябиякій</a:t>
            </a:r>
            <a:r>
              <a:rPr lang="uk-UA" dirty="0">
                <a:latin typeface="Palatino Linotype" panose="02040502050505030304" pitchFamily="18" charset="0"/>
              </a:rPr>
              <a:t> діяльності. Солдат отримує нагороду за проявлену звитягу </a:t>
            </a:r>
            <a:r>
              <a:rPr lang="uk-UA" dirty="0" err="1">
                <a:latin typeface="Palatino Linotype" panose="02040502050505030304" pitchFamily="18" charset="0"/>
              </a:rPr>
              <a:t>пд</a:t>
            </a:r>
            <a:r>
              <a:rPr lang="uk-UA" dirty="0">
                <a:latin typeface="Palatino Linotype" panose="02040502050505030304" pitchFamily="18" charset="0"/>
              </a:rPr>
              <a:t> час бою. (Балачки 1980-х років, Чернігівщина)</a:t>
            </a:r>
          </a:p>
          <a:p>
            <a:r>
              <a:rPr lang="uk-UA" dirty="0">
                <a:latin typeface="Palatino Linotype" panose="02040502050505030304" pitchFamily="18" charset="0"/>
              </a:rPr>
              <a:t>2. Абиякі високі, виняткові властивості, гідності. За його звитяги, його шанувало усе село. (Балачки 1980-х років, Чернігівщина)</a:t>
            </a:r>
          </a:p>
          <a:p>
            <a:endParaRPr lang="uk-UA" dirty="0"/>
          </a:p>
          <a:p>
            <a:endParaRPr lang="en-US" dirty="0"/>
          </a:p>
        </p:txBody>
      </p:sp>
      <p:sp>
        <p:nvSpPr>
          <p:cNvPr id="3" name="Прямокутник 2"/>
          <p:cNvSpPr/>
          <p:nvPr/>
        </p:nvSpPr>
        <p:spPr>
          <a:xfrm>
            <a:off x="5288709" y="116632"/>
            <a:ext cx="3201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Словник</a:t>
            </a:r>
            <a:endParaRPr lang="uk-U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50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Російські війська атакували Україну: в країні готуються ввести воєнний стан  :: Ізбірком :: Головні події Одес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7" y="0"/>
            <a:ext cx="91756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539552" y="289679"/>
            <a:ext cx="8208912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Україна у своїй історії має багато битв і сьогодні Україна воює з агресором - це путінська </a:t>
            </a:r>
            <a:r>
              <a:rPr lang="uk-UA" sz="2400" b="1" baseline="-25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осія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яка посягає на нашу територіальну цілісність, знищує наш народ, знищує все, що визначає нас, як націю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629816" y="3861048"/>
            <a:ext cx="8028384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800" dirty="0"/>
              <a:t>НАЦІЯ (від лат. </a:t>
            </a:r>
            <a:r>
              <a:rPr lang="en-US" sz="2800" dirty="0" err="1"/>
              <a:t>natio</a:t>
            </a:r>
            <a:r>
              <a:rPr lang="en-US" sz="2800" dirty="0"/>
              <a:t> – </a:t>
            </a:r>
            <a:r>
              <a:rPr lang="uk-UA" sz="2800" dirty="0"/>
              <a:t>рід, плем'я) – спільнота людей, об'єднана певною назвою, символами, географічним та </a:t>
            </a:r>
            <a:r>
              <a:rPr lang="uk-UA" sz="2800" dirty="0" err="1"/>
              <a:t>етносоціальним</a:t>
            </a:r>
            <a:r>
              <a:rPr lang="uk-UA" sz="2800" dirty="0"/>
              <a:t> походженням, історичною пам'яттю, комплексом духовно-культурних і політичних цінностей.</a:t>
            </a:r>
            <a:endParaRPr lang="uk-UA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139952" y="2505670"/>
            <a:ext cx="47095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Словник</a:t>
            </a:r>
          </a:p>
        </p:txBody>
      </p:sp>
    </p:spTree>
    <p:extLst>
      <p:ext uri="{BB962C8B-B14F-4D97-AF65-F5344CB8AC3E}">
        <p14:creationId xmlns:p14="http://schemas.microsoft.com/office/powerpoint/2010/main" val="56036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Як український народ 24 роки виборював незалежність. ФОТО | Волинь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80"/>
            <a:ext cx="9144000" cy="68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66" y="2348879"/>
            <a:ext cx="4534667" cy="3209933"/>
          </a:xfrm>
          <a:prstGeom prst="rect">
            <a:avLst/>
          </a:prstGeom>
        </p:spPr>
      </p:pic>
      <p:sp>
        <p:nvSpPr>
          <p:cNvPr id="7" name="AutoShape 4" descr="Рекомендують своїм громадянам залишити Україну та заявлять про  повномасштабне вторгнення у будь-який момент: реакція на російську агресі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6" descr="Рекомендують своїм громадянам залишити Україну та заявлять про  повномасштабне вторгнення у будь-який момент: реакція на російську агресію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143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208" y="1484784"/>
            <a:ext cx="8496944" cy="44319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/>
              <a:t>Російсько-українська війна</a:t>
            </a:r>
            <a:r>
              <a:rPr lang="uk-UA" baseline="30000" dirty="0">
                <a:hlinkClick r:id="rId2"/>
              </a:rPr>
              <a:t>[1]</a:t>
            </a:r>
            <a:r>
              <a:rPr lang="uk-UA" dirty="0"/>
              <a:t>, також </a:t>
            </a:r>
            <a:r>
              <a:rPr lang="uk-UA" b="1" dirty="0"/>
              <a:t>Російська збройна агресія проти України</a:t>
            </a:r>
            <a:r>
              <a:rPr lang="uk-UA" baseline="30000" dirty="0">
                <a:hlinkClick r:id="rId2"/>
              </a:rPr>
              <a:t>[1]</a:t>
            </a:r>
            <a:r>
              <a:rPr lang="uk-UA" dirty="0"/>
              <a:t>, також </a:t>
            </a:r>
            <a:r>
              <a:rPr lang="uk-UA" b="1" dirty="0"/>
              <a:t>Війна за незалежність України</a:t>
            </a:r>
            <a:r>
              <a:rPr lang="uk-UA" dirty="0"/>
              <a:t>, також </a:t>
            </a:r>
            <a:r>
              <a:rPr lang="uk-UA" b="1" dirty="0"/>
              <a:t>Війна за суверенітет України</a:t>
            </a:r>
            <a:r>
              <a:rPr lang="uk-UA" dirty="0"/>
              <a:t> — пряме й опосередковане застосування збройної сили </a:t>
            </a:r>
            <a:r>
              <a:rPr lang="uk-UA" dirty="0">
                <a:hlinkClick r:id="rId3" tooltip="Росія"/>
              </a:rPr>
              <a:t>Російською Федерацією</a:t>
            </a:r>
            <a:r>
              <a:rPr lang="uk-UA" dirty="0"/>
              <a:t> проти </a:t>
            </a:r>
            <a:r>
              <a:rPr lang="uk-UA" dirty="0">
                <a:hlinkClick r:id="rId4" tooltip="Державний суверенітет"/>
              </a:rPr>
              <a:t>суверенітету</a:t>
            </a:r>
            <a:r>
              <a:rPr lang="uk-UA" dirty="0"/>
              <a:t> і </a:t>
            </a:r>
            <a:r>
              <a:rPr lang="uk-UA" dirty="0">
                <a:hlinkClick r:id="rId5" tooltip="Територіальна цілісність"/>
              </a:rPr>
              <a:t>територіальної цілісності</a:t>
            </a:r>
            <a:r>
              <a:rPr lang="uk-UA" dirty="0"/>
              <a:t> </a:t>
            </a:r>
            <a:r>
              <a:rPr lang="uk-UA" dirty="0">
                <a:hlinkClick r:id="rId6" tooltip="Україна"/>
              </a:rPr>
              <a:t>України</a:t>
            </a:r>
            <a:r>
              <a:rPr lang="uk-UA" dirty="0"/>
              <a:t>. Відкритими складовими російської збройної агресії проти України, що розпочалася 2014 року, є:</a:t>
            </a:r>
            <a:r>
              <a:rPr lang="uk-UA" baseline="30000" dirty="0">
                <a:hlinkClick r:id="rId2"/>
              </a:rPr>
              <a:t>[1]</a:t>
            </a:r>
            <a:endParaRPr lang="uk-UA" dirty="0"/>
          </a:p>
          <a:p>
            <a:r>
              <a:rPr lang="uk-UA" b="1" dirty="0">
                <a:hlinkClick r:id="rId7" tooltip="Російське збройне вторгнення в Крим (2014)"/>
              </a:rPr>
              <a:t>Російське збройне вторгнення в Крим</a:t>
            </a:r>
            <a:r>
              <a:rPr lang="uk-UA" dirty="0"/>
              <a:t> у лютому-березні 2014 року (з подальшим початком </a:t>
            </a:r>
            <a:r>
              <a:rPr lang="uk-UA" dirty="0">
                <a:hlinkClick r:id="rId8" tooltip="Окупація Криму Росією (з 2014)"/>
              </a:rPr>
              <a:t>тимчасової окупації</a:t>
            </a:r>
            <a:r>
              <a:rPr lang="uk-UA" dirty="0"/>
              <a:t> півострова Росією 20 лютого 2014).</a:t>
            </a:r>
          </a:p>
          <a:p>
            <a:r>
              <a:rPr lang="uk-UA" b="1" dirty="0">
                <a:hlinkClick r:id="rId9" tooltip="Війна на сході України"/>
              </a:rPr>
              <a:t>Війна на сході України</a:t>
            </a:r>
            <a:r>
              <a:rPr lang="uk-UA" b="1" dirty="0"/>
              <a:t> (на </a:t>
            </a:r>
            <a:r>
              <a:rPr lang="uk-UA" b="1" dirty="0">
                <a:hlinkClick r:id="rId10" tooltip="Донбас"/>
              </a:rPr>
              <a:t>Донбасі</a:t>
            </a:r>
            <a:r>
              <a:rPr lang="uk-UA" b="1" dirty="0"/>
              <a:t>)</a:t>
            </a:r>
            <a:r>
              <a:rPr lang="uk-UA" dirty="0"/>
              <a:t> з квітня 2014 року, яка розпочалася зі створення під прикриттям «народних» виступів спецслужбами РФ терористичних так званих </a:t>
            </a:r>
            <a:r>
              <a:rPr lang="uk-UA" dirty="0">
                <a:hlinkClick r:id="rId11" tooltip="ДНР"/>
              </a:rPr>
              <a:t>Донецької</a:t>
            </a:r>
            <a:r>
              <a:rPr lang="uk-UA" dirty="0"/>
              <a:t> і </a:t>
            </a:r>
            <a:r>
              <a:rPr lang="uk-UA" dirty="0">
                <a:hlinkClick r:id="rId12" tooltip="ЛНР"/>
              </a:rPr>
              <a:t>Луганської</a:t>
            </a:r>
            <a:r>
              <a:rPr lang="uk-UA" dirty="0"/>
              <a:t> «народних республік» та до початку </a:t>
            </a:r>
            <a:r>
              <a:rPr lang="uk-UA" dirty="0" err="1"/>
              <a:t>широкомасштабн</a:t>
            </a:r>
            <a:endParaRPr lang="uk-UA" dirty="0"/>
          </a:p>
          <a:p>
            <a:r>
              <a:rPr lang="uk-UA" sz="2000" dirty="0"/>
              <a:t>А 24 лютого 2022 року відбулося повномасштабне вторгнення окупанта в Україну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314028" y="404664"/>
            <a:ext cx="339548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>
                <a:ln/>
                <a:solidFill>
                  <a:schemeClr val="accent3"/>
                </a:solidFill>
                <a:effectLst/>
              </a:rPr>
              <a:t>Вікіпедія</a:t>
            </a:r>
            <a:endParaRPr lang="uk-U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686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осійсько-українське протистояння | росія і Україна | війна в Україні | 2014-2022  | російська агресія | повномаштабне вторгнення в Україну | ДНР та ЛНР |  агресія росії проти України – Городок.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3342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897680" y="404663"/>
            <a:ext cx="79175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російсько-українська війна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9514" y="1812082"/>
            <a:ext cx="747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Перше слово в назві війни визначає нападника</a:t>
            </a:r>
          </a:p>
        </p:txBody>
      </p:sp>
    </p:spTree>
    <p:extLst>
      <p:ext uri="{BB962C8B-B14F-4D97-AF65-F5344CB8AC3E}">
        <p14:creationId xmlns:p14="http://schemas.microsoft.com/office/powerpoint/2010/main" val="3922726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конавча">
  <a:themeElements>
    <a:clrScheme name="Виконавча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конавч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364</TotalTime>
  <Words>570</Words>
  <Application>Microsoft Office PowerPoint</Application>
  <PresentationFormat>Экран (4:3)</PresentationFormat>
  <Paragraphs>51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Courier New</vt:lpstr>
      <vt:lpstr>Palatino Linotype</vt:lpstr>
      <vt:lpstr>Times New Roman</vt:lpstr>
      <vt:lpstr>Виконавча</vt:lpstr>
      <vt:lpstr>Урок звитяги «Все буде Україна»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звитяги</dc:title>
  <dc:creator>olenap</dc:creator>
  <cp:lastModifiedBy>Acer</cp:lastModifiedBy>
  <cp:revision>26</cp:revision>
  <dcterms:created xsi:type="dcterms:W3CDTF">2022-10-17T10:50:07Z</dcterms:created>
  <dcterms:modified xsi:type="dcterms:W3CDTF">2023-07-13T22:39:20Z</dcterms:modified>
</cp:coreProperties>
</file>