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63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957925" y="1130592"/>
            <a:ext cx="6340197" cy="156966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4800" b="1" i="1" dirty="0" err="1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C00000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Морфологічна</a:t>
            </a:r>
            <a:r>
              <a:rPr lang="ru-RU" sz="4800" b="1" i="1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C00000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 норма</a:t>
            </a:r>
          </a:p>
          <a:p>
            <a:pPr algn="ctr"/>
            <a:r>
              <a:rPr lang="ru-RU" sz="4800" b="1" i="1" dirty="0" err="1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C00000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Рід</a:t>
            </a:r>
            <a:r>
              <a:rPr lang="ru-RU" sz="4800" b="1" i="1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C00000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C00000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іменників</a:t>
            </a:r>
            <a:endParaRPr lang="ru-RU" sz="4800" b="1" i="1" dirty="0">
              <a:ln>
                <a:solidFill>
                  <a:schemeClr val="bg1">
                    <a:lumMod val="75000"/>
                  </a:schemeClr>
                </a:solidFill>
              </a:ln>
              <a:solidFill>
                <a:srgbClr val="C00000"/>
              </a:solidFill>
              <a:latin typeface="Arno Pro Smbd SmText" panose="02020702040506020403" pitchFamily="18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29953" y="3106271"/>
            <a:ext cx="1249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10 клас</a:t>
            </a: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Змінювані іменники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8012" y="1410789"/>
            <a:ext cx="8203474" cy="14238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Є іменники </a:t>
            </a:r>
            <a:r>
              <a:rPr lang="uk-UA" b="1" i="1" dirty="0">
                <a:solidFill>
                  <a:schemeClr val="tx1"/>
                </a:solidFill>
              </a:rPr>
              <a:t>чоловічого роду, </a:t>
            </a:r>
            <a:r>
              <a:rPr lang="uk-UA" dirty="0">
                <a:solidFill>
                  <a:schemeClr val="tx1"/>
                </a:solidFill>
              </a:rPr>
              <a:t>що можуть позначати осіб і жіночої статі.</a:t>
            </a:r>
          </a:p>
          <a:p>
            <a:pPr algn="ctr"/>
            <a:r>
              <a:rPr lang="uk-UA" b="1" dirty="0">
                <a:solidFill>
                  <a:srgbClr val="7030A0"/>
                </a:solidFill>
              </a:rPr>
              <a:t>Наприклад</a:t>
            </a:r>
            <a:r>
              <a:rPr lang="uk-UA" dirty="0">
                <a:solidFill>
                  <a:schemeClr val="tx1"/>
                </a:solidFill>
              </a:rPr>
              <a:t>: </a:t>
            </a:r>
            <a:r>
              <a:rPr lang="uk-UA" i="1" dirty="0">
                <a:solidFill>
                  <a:schemeClr val="tx1"/>
                </a:solidFill>
              </a:rPr>
              <a:t>директор, суддя, ректор, педагог, професор, академік.</a:t>
            </a:r>
          </a:p>
        </p:txBody>
      </p:sp>
      <p:sp>
        <p:nvSpPr>
          <p:cNvPr id="5" name="Прямоугольник 4"/>
          <p:cNvSpPr/>
          <p:nvPr/>
        </p:nvSpPr>
        <p:spPr>
          <a:xfrm rot="1433983">
            <a:off x="6476356" y="746650"/>
            <a:ext cx="2484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Увага</a:t>
            </a:r>
            <a:r>
              <a:rPr lang="ru-RU" sz="5400" b="1" cap="none" spc="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!!!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04011" y="2939143"/>
            <a:ext cx="3749040" cy="5747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7030A0"/>
                </a:solidFill>
              </a:rPr>
              <a:t>Порівняймо: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" y="3892732"/>
            <a:ext cx="3892731" cy="23905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Про жінку</a:t>
            </a:r>
          </a:p>
          <a:p>
            <a:pPr algn="ctr"/>
            <a:endParaRPr lang="uk-UA" sz="2400" b="1" dirty="0"/>
          </a:p>
          <a:p>
            <a:pPr algn="ctr"/>
            <a:r>
              <a:rPr lang="uk-UA" sz="2000" i="1" dirty="0"/>
              <a:t>Новий </a:t>
            </a:r>
            <a:r>
              <a:rPr lang="uk-UA" sz="2000" b="1" i="1" dirty="0"/>
              <a:t>суддя</a:t>
            </a:r>
            <a:r>
              <a:rPr lang="uk-UA" sz="2000" i="1" dirty="0"/>
              <a:t> Тарнавськ</a:t>
            </a:r>
            <a:r>
              <a:rPr lang="uk-UA" sz="2000" b="1" i="1" dirty="0"/>
              <a:t>а</a:t>
            </a:r>
            <a:r>
              <a:rPr lang="uk-UA" sz="2000" i="1" dirty="0"/>
              <a:t> пішл</a:t>
            </a:r>
            <a:r>
              <a:rPr lang="uk-UA" sz="2000" b="1" i="1" dirty="0"/>
              <a:t>а</a:t>
            </a:r>
            <a:r>
              <a:rPr lang="uk-UA" sz="2000" i="1" dirty="0"/>
              <a:t> у відпустку.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98274" y="3862252"/>
            <a:ext cx="3892731" cy="239050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Про чоловіка</a:t>
            </a:r>
          </a:p>
          <a:p>
            <a:pPr algn="ctr"/>
            <a:endParaRPr lang="uk-UA" sz="2400" b="1" dirty="0"/>
          </a:p>
          <a:p>
            <a:pPr algn="ctr"/>
            <a:r>
              <a:rPr lang="uk-UA" sz="2000" dirty="0"/>
              <a:t>Новий </a:t>
            </a:r>
            <a:r>
              <a:rPr lang="uk-UA" sz="2000" b="1" dirty="0"/>
              <a:t>суддя</a:t>
            </a:r>
            <a:r>
              <a:rPr lang="uk-UA" sz="2000" dirty="0"/>
              <a:t> Тарнавськ</a:t>
            </a:r>
            <a:r>
              <a:rPr lang="uk-UA" sz="2000" b="1" dirty="0"/>
              <a:t>ий </a:t>
            </a:r>
            <a:r>
              <a:rPr lang="uk-UA" sz="2000" dirty="0"/>
              <a:t>пішо</a:t>
            </a:r>
            <a:r>
              <a:rPr lang="uk-UA" sz="2000" b="1" dirty="0"/>
              <a:t>в</a:t>
            </a:r>
            <a:r>
              <a:rPr lang="uk-UA" sz="2000" dirty="0"/>
              <a:t> у відпустку.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Назви осіб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dirty="0"/>
              <a:t>       В українській мові більшість </a:t>
            </a:r>
            <a:r>
              <a:rPr lang="uk-UA" b="1" dirty="0"/>
              <a:t>назв осіб за професією, посадою, званням, суспільною діяльністю </a:t>
            </a:r>
            <a:r>
              <a:rPr lang="uk-UA" dirty="0"/>
              <a:t>тощо мають паралельні форми чоловічого й жіночого роду.</a:t>
            </a:r>
          </a:p>
          <a:p>
            <a:pPr>
              <a:buNone/>
            </a:pPr>
            <a:r>
              <a:rPr lang="uk-UA" b="1" dirty="0">
                <a:solidFill>
                  <a:srgbClr val="002060"/>
                </a:solidFill>
              </a:rPr>
              <a:t>Наприклад: </a:t>
            </a:r>
          </a:p>
          <a:p>
            <a:pPr>
              <a:buNone/>
            </a:pPr>
            <a:r>
              <a:rPr lang="uk-UA" i="1" dirty="0"/>
              <a:t>    директор – директорка, аптекар – аптекарка, лаборант – лаборантка, поет – поетеса, діяч – діячка.</a:t>
            </a:r>
          </a:p>
          <a:p>
            <a:pPr>
              <a:buNone/>
            </a:pPr>
            <a:r>
              <a:rPr lang="uk-UA" i="1" dirty="0"/>
              <a:t>    Назви осіб за професією </a:t>
            </a:r>
            <a:r>
              <a:rPr lang="uk-UA" b="1" i="1" dirty="0"/>
              <a:t>жіночого</a:t>
            </a:r>
            <a:r>
              <a:rPr lang="uk-UA" i="1" dirty="0"/>
              <a:t> роду називають </a:t>
            </a:r>
            <a:r>
              <a:rPr lang="uk-UA" i="1" dirty="0" err="1">
                <a:solidFill>
                  <a:srgbClr val="FF0000"/>
                </a:solidFill>
              </a:rPr>
              <a:t>фемінітиви</a:t>
            </a:r>
            <a:r>
              <a:rPr lang="uk-UA" i="1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Паралельні форми слів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dirty="0"/>
              <a:t>Зал і зала</a:t>
            </a:r>
          </a:p>
          <a:p>
            <a:r>
              <a:rPr lang="uk-UA" b="1" dirty="0"/>
              <a:t>Птах - птаха</a:t>
            </a:r>
          </a:p>
          <a:p>
            <a:r>
              <a:rPr lang="uk-UA" b="1" dirty="0"/>
              <a:t>Сусід - сусіда</a:t>
            </a:r>
          </a:p>
          <a:p>
            <a:r>
              <a:rPr lang="uk-UA" b="1" dirty="0"/>
              <a:t>Змій – змія</a:t>
            </a:r>
          </a:p>
          <a:p>
            <a:r>
              <a:rPr lang="uk-UA" b="1" dirty="0"/>
              <a:t>Плацкарт – плацкарта</a:t>
            </a:r>
          </a:p>
          <a:p>
            <a:r>
              <a:rPr lang="uk-UA" b="1" dirty="0"/>
              <a:t>Лангуст – лангуста</a:t>
            </a:r>
          </a:p>
          <a:p>
            <a:r>
              <a:rPr lang="uk-UA" b="1" dirty="0"/>
              <a:t>Африкат і африката</a:t>
            </a:r>
          </a:p>
          <a:p>
            <a:r>
              <a:rPr lang="uk-UA" b="1" dirty="0"/>
              <a:t>Мотузок – мотузка</a:t>
            </a:r>
          </a:p>
          <a:p>
            <a:r>
              <a:rPr lang="uk-UA" b="1" dirty="0"/>
              <a:t>Перифраз – перифраза </a:t>
            </a:r>
          </a:p>
          <a:p>
            <a:r>
              <a:rPr lang="uk-UA" b="1" dirty="0"/>
              <a:t>Спазм – спазма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2060"/>
                </a:solidFill>
              </a:rPr>
              <a:t>Підготовка до ЗНО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/>
              <a:t>У якому рядку подано іменники тільки жіночого роду?</a:t>
            </a:r>
            <a:endParaRPr lang="uk-UA" dirty="0"/>
          </a:p>
          <a:p>
            <a:r>
              <a:rPr lang="uk-UA" b="1" dirty="0"/>
              <a:t> </a:t>
            </a:r>
            <a:endParaRPr lang="uk-UA" dirty="0"/>
          </a:p>
          <a:p>
            <a:pPr>
              <a:buNone/>
            </a:pPr>
            <a:endParaRPr lang="uk-UA" dirty="0"/>
          </a:p>
          <a:p>
            <a:pPr fontAlgn="t"/>
            <a:r>
              <a:rPr lang="uk-UA" dirty="0"/>
              <a:t> Соло, рагу, шасі, депо, таксі.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Канікули, Суми, Чернівці, стіл, друг.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Степ, кір, Сибір, біль, шимпанзе.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Місіс, путь, мадам, леді, </a:t>
            </a:r>
            <a:r>
              <a:rPr lang="uk-UA" dirty="0" err="1"/>
              <a:t>Беатріче</a:t>
            </a:r>
            <a:r>
              <a:rPr lang="uk-UA" dirty="0"/>
              <a:t>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Суниця, сорока, поні, білуга, гусінь.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/>
              <a:t>У якому рядку подано іменники тільки жіночого роду? </a:t>
            </a:r>
            <a:endParaRPr lang="uk-UA" dirty="0"/>
          </a:p>
          <a:p>
            <a:endParaRPr lang="uk-UA" dirty="0"/>
          </a:p>
          <a:p>
            <a:pPr fontAlgn="t"/>
            <a:r>
              <a:rPr lang="uk-UA" dirty="0"/>
              <a:t> Україна, Київ, Англія, донька, нора.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Держава, вітрюга, Настуся, Дніпро, Біла Церква.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Доповідь, староста, життя, батьківщина, сім'я.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Дівчисько, глазур, капризуля, </a:t>
            </a:r>
            <a:r>
              <a:rPr lang="uk-UA" dirty="0" err="1"/>
              <a:t>дідуля</a:t>
            </a:r>
            <a:r>
              <a:rPr lang="uk-UA" dirty="0"/>
              <a:t>, горличка.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Наталка, матуся, Сахара, дівчина, Об.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/>
              <a:t>У якому рядку подано іменники тільки жіночого роду? </a:t>
            </a:r>
            <a:endParaRPr lang="uk-UA" dirty="0"/>
          </a:p>
          <a:p>
            <a:r>
              <a:rPr lang="uk-UA" dirty="0"/>
              <a:t> </a:t>
            </a:r>
          </a:p>
          <a:p>
            <a:pPr fontAlgn="t"/>
            <a:r>
              <a:rPr lang="uk-UA" dirty="0"/>
              <a:t> Микола, левада, риба, нечупара, лоша.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Жінка, олія, каша, калина, хата.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Собака, дівча, вежа, сусіда, дорога.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Ім'я, дитя, лілея, стеля, земля.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Кров, старість, в'яз, сіль, заполоч.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/>
              <a:t>Укажіть, у якому рядку всі іменники мають чоловічий рід.</a:t>
            </a:r>
            <a:endParaRPr lang="uk-UA" dirty="0"/>
          </a:p>
          <a:p>
            <a:r>
              <a:rPr lang="uk-UA" b="1" dirty="0"/>
              <a:t> </a:t>
            </a:r>
            <a:endParaRPr lang="uk-UA" dirty="0"/>
          </a:p>
          <a:p>
            <a:pPr fontAlgn="t"/>
            <a:r>
              <a:rPr lang="uk-UA" dirty="0"/>
              <a:t> Суддя, надія, воля, Ілля, гілля.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Лоша, теля, зілля, дівча, пуща.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Дріб, край, кінь, біль, Сибір.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Честь, піч, ніч, шлях, доповідь.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Книга, душа, дорога, староста, голова.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/>
              <a:t>Укажіть, у якому рядку всі іменники мають чоловічий рід. </a:t>
            </a:r>
            <a:endParaRPr lang="uk-UA" dirty="0"/>
          </a:p>
          <a:p>
            <a:pPr fontAlgn="t"/>
            <a:r>
              <a:rPr lang="uk-UA" dirty="0"/>
              <a:t> Лист, край, рояль, шампунь, піч.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Честь, вість, даль, доповідь, річ.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Пень, Микола, дядько, дріб, запит.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Дорога, вогнище, капітан, любов, рахівник.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Ліс, міст, вікно, груша, діжа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/>
              <a:t>Укажіть, у якому рядку всі іменники мають чоловічий рід.</a:t>
            </a:r>
            <a:endParaRPr lang="uk-UA" dirty="0"/>
          </a:p>
          <a:p>
            <a:r>
              <a:rPr lang="uk-UA" dirty="0"/>
              <a:t> </a:t>
            </a:r>
            <a:r>
              <a:rPr lang="uk-UA" b="1" dirty="0"/>
              <a:t> </a:t>
            </a:r>
            <a:endParaRPr lang="uk-UA" dirty="0"/>
          </a:p>
          <a:p>
            <a:pPr fontAlgn="t"/>
            <a:r>
              <a:rPr lang="uk-UA" dirty="0"/>
              <a:t> Шампунь, тюль, нежить, радість, таріль.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Батько, вікно, Петро, весло, ледащо.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Біль, кір, плащ, насип, накип.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Дім, ніж, цвіль, гай, сад.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Дах, дощ, борщ, нехворощ, гараж.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/>
              <a:t>Визначте, у якому рядку всі іменники мають середній рід.</a:t>
            </a:r>
            <a:endParaRPr lang="uk-UA" dirty="0"/>
          </a:p>
          <a:p>
            <a:pPr>
              <a:buNone/>
            </a:pPr>
            <a:endParaRPr lang="uk-UA" dirty="0"/>
          </a:p>
          <a:p>
            <a:pPr fontAlgn="t"/>
            <a:r>
              <a:rPr lang="uk-UA" dirty="0"/>
              <a:t> Життя, вереда, поле, дівча, стаття.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Рілля, президія, сирота, читання, видавництво.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Коріння, змагання, відкриття, сім'я, збіжжя.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Листя, плече, прізвище, дитя, теля.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Багаття, обличчя, віче, вогонь, листя.</a:t>
            </a:r>
          </a:p>
          <a:p>
            <a:pPr fontAlgn="t"/>
            <a:r>
              <a:rPr lang="uk-UA" dirty="0"/>
              <a:t> 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i="1" dirty="0"/>
              <a:t>«Г</a:t>
            </a:r>
            <a:r>
              <a:rPr lang="ru-RU" b="1" i="1" dirty="0" err="1"/>
              <a:t>раматика</a:t>
            </a:r>
            <a:r>
              <a:rPr lang="ru-RU" b="1" i="1" dirty="0"/>
              <a:t> — </a:t>
            </a:r>
            <a:r>
              <a:rPr lang="ru-RU" b="1" i="1" dirty="0" err="1"/>
              <a:t>це</a:t>
            </a:r>
            <a:r>
              <a:rPr lang="ru-RU" b="1" i="1" dirty="0"/>
              <a:t> як </a:t>
            </a:r>
            <a:r>
              <a:rPr lang="ru-RU" b="1" i="1" dirty="0" err="1"/>
              <a:t>особиста</a:t>
            </a:r>
            <a:r>
              <a:rPr lang="ru-RU" b="1" i="1" dirty="0"/>
              <a:t> </a:t>
            </a:r>
            <a:r>
              <a:rPr lang="ru-RU" b="1" i="1" dirty="0" err="1"/>
              <a:t>гігієна</a:t>
            </a:r>
            <a:r>
              <a:rPr lang="ru-RU" b="1" i="1" dirty="0"/>
              <a:t>. </a:t>
            </a:r>
            <a:r>
              <a:rPr lang="ru-RU" b="1" i="1" dirty="0" err="1"/>
              <a:t>Ви</a:t>
            </a:r>
            <a:r>
              <a:rPr lang="ru-RU" b="1" i="1" dirty="0"/>
              <a:t> можете не </a:t>
            </a:r>
            <a:r>
              <a:rPr lang="ru-RU" b="1" i="1" dirty="0" err="1"/>
              <a:t>дбати</a:t>
            </a:r>
            <a:r>
              <a:rPr lang="ru-RU" b="1" i="1" dirty="0"/>
              <a:t> про </a:t>
            </a:r>
            <a:r>
              <a:rPr lang="ru-RU" b="1" i="1" dirty="0" err="1"/>
              <a:t>неї</a:t>
            </a:r>
            <a:r>
              <a:rPr lang="ru-RU" b="1" i="1" dirty="0"/>
              <a:t>, </a:t>
            </a:r>
            <a:r>
              <a:rPr lang="ru-RU" b="1" i="1" dirty="0" err="1"/>
              <a:t>але</a:t>
            </a:r>
            <a:r>
              <a:rPr lang="ru-RU" b="1" i="1" dirty="0"/>
              <a:t> не дивуйтесь, </a:t>
            </a:r>
            <a:r>
              <a:rPr lang="ru-RU" b="1" i="1" dirty="0" err="1"/>
              <a:t>якщо</a:t>
            </a:r>
            <a:r>
              <a:rPr lang="ru-RU" b="1" i="1" dirty="0"/>
              <a:t> люди </a:t>
            </a:r>
            <a:r>
              <a:rPr lang="ru-RU" b="1" i="1" dirty="0" err="1"/>
              <a:t>зроблять</a:t>
            </a:r>
            <a:r>
              <a:rPr lang="ru-RU" b="1" i="1" dirty="0"/>
              <a:t> про вас </a:t>
            </a:r>
            <a:r>
              <a:rPr lang="ru-RU" b="1" i="1" dirty="0" err="1"/>
              <a:t>відповідні</a:t>
            </a:r>
            <a:r>
              <a:rPr lang="ru-RU" b="1" i="1" dirty="0"/>
              <a:t> </a:t>
            </a:r>
            <a:r>
              <a:rPr lang="ru-RU" b="1" i="1" dirty="0" err="1"/>
              <a:t>висновки</a:t>
            </a:r>
            <a:r>
              <a:rPr lang="uk-UA" b="1" i="1" dirty="0"/>
              <a:t>».</a:t>
            </a:r>
            <a:r>
              <a:rPr lang="ru-RU" i="1" dirty="0"/>
              <a:t>(З порталу «</a:t>
            </a:r>
            <a:r>
              <a:rPr lang="ru-RU" i="1" dirty="0" err="1"/>
              <a:t>Мова</a:t>
            </a:r>
            <a:r>
              <a:rPr lang="ru-RU" i="1" dirty="0"/>
              <a:t> — ДНК </a:t>
            </a:r>
            <a:r>
              <a:rPr lang="ru-RU" i="1" dirty="0" err="1"/>
              <a:t>нації</a:t>
            </a:r>
            <a:r>
              <a:rPr lang="ru-RU" i="1" dirty="0"/>
              <a:t>»</a:t>
            </a:r>
            <a:r>
              <a:rPr lang="ru-RU" dirty="0"/>
              <a:t>).</a:t>
            </a:r>
            <a:endParaRPr lang="uk-UA" b="1" dirty="0"/>
          </a:p>
          <a:p>
            <a:r>
              <a:rPr lang="uk-UA" dirty="0"/>
              <a:t>Відомий мовознавець О. Авраменко говорить: «Дбаючи про чистоту своєї мови, ви поважаєте не тільки себе, а й своїх співрозмовників».</a:t>
            </a:r>
            <a:endParaRPr lang="uk-UA" b="1" dirty="0"/>
          </a:p>
          <a:p>
            <a:r>
              <a:rPr lang="uk-UA" dirty="0"/>
              <a:t> </a:t>
            </a:r>
            <a:endParaRPr lang="uk-UA" b="1" dirty="0"/>
          </a:p>
          <a:p>
            <a:pPr lvl="0"/>
            <a:r>
              <a:rPr lang="uk-UA" b="1" dirty="0"/>
              <a:t>Чи погоджуєтеся ви з цими висловлюванням? </a:t>
            </a:r>
          </a:p>
          <a:p>
            <a:r>
              <a:rPr lang="uk-UA" b="1" dirty="0"/>
              <a:t> 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/>
              <a:t>Визначте, у якому рядку всі іменники мають середній рід.</a:t>
            </a:r>
            <a:endParaRPr lang="uk-UA" dirty="0"/>
          </a:p>
          <a:p>
            <a:pPr fontAlgn="t"/>
            <a:r>
              <a:rPr lang="uk-UA" dirty="0"/>
              <a:t> Ягня, плем'я, стаття, обличчя, щастя.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Теля, полум'я, стеля, гілля, квасоля.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Дитятко, каченятко, узбіччя, піддашшя, Поволжя.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Хлопченя, порося, безмежжя, лінія, земля.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Урвище, ручище, межа, око, морозище.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/>
              <a:t>Визначте, у якому рядку всі іменники мають середній рід. </a:t>
            </a:r>
            <a:endParaRPr lang="uk-UA" dirty="0"/>
          </a:p>
          <a:p>
            <a:pPr fontAlgn="t"/>
            <a:r>
              <a:rPr lang="uk-UA" dirty="0"/>
              <a:t> Амплуа, лібрето, скло, пальто, метро.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Лоша, котенятко, діжа, поросятко, полум'я.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</a:t>
            </a:r>
            <a:r>
              <a:rPr lang="uk-UA" dirty="0" err="1"/>
              <a:t>Манту</a:t>
            </a:r>
            <a:r>
              <a:rPr lang="uk-UA" dirty="0"/>
              <a:t>, таксі, шасі, бюро, ножиці.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Черезсмужжя, кашне, перо, піднебесся, земля.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Узлісся, Полісся, Поволжя, суддя, узвишшя.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dirty="0"/>
              <a:t>У якому рядку невідмінювані іменники іншомов­ного походження тільки</a:t>
            </a:r>
            <a:endParaRPr lang="uk-UA" dirty="0"/>
          </a:p>
          <a:p>
            <a:r>
              <a:rPr lang="uk-UA" b="1" dirty="0"/>
              <a:t>чоловічого роду?</a:t>
            </a:r>
            <a:endParaRPr lang="uk-UA" dirty="0"/>
          </a:p>
          <a:p>
            <a:r>
              <a:rPr lang="uk-UA" dirty="0"/>
              <a:t>варіанти відповідей</a:t>
            </a:r>
          </a:p>
          <a:p>
            <a:pPr fontAlgn="t"/>
            <a:r>
              <a:rPr lang="uk-UA" dirty="0"/>
              <a:t> Шимпанзе, фламінго, поні, маестро.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Місіс, леді, Бетті, </a:t>
            </a:r>
            <a:r>
              <a:rPr lang="uk-UA" dirty="0" err="1"/>
              <a:t>фрау</a:t>
            </a:r>
            <a:r>
              <a:rPr lang="uk-UA" dirty="0"/>
              <a:t>, кенгуру.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Бюро, журі, метро, какаду, Сахара.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Кашне, кіно, меню, Онтаріо (озеро), Сочі (місто).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Борнео (острів), Конго (річка), аташе, колібрі, цеце (муха).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У якому рядку іменники мають неоднаковий рід?</a:t>
            </a:r>
            <a:endParaRPr lang="uk-UA" dirty="0"/>
          </a:p>
          <a:p>
            <a:pPr fontAlgn="t"/>
            <a:r>
              <a:rPr lang="uk-UA" dirty="0"/>
              <a:t> Біль, цвіль, туш, кріль, кужіль.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Промінь, степ, Дніпро, абажур, цегляр.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Узбережжя, обличчя, зілля, життя, знання.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Озеро, сонце, полотно, село, зерно.</a:t>
            </a:r>
          </a:p>
          <a:p>
            <a:pPr fontAlgn="t"/>
            <a:r>
              <a:rPr lang="uk-UA" dirty="0"/>
              <a:t> </a:t>
            </a:r>
          </a:p>
          <a:p>
            <a:pPr fontAlgn="t"/>
            <a:r>
              <a:rPr lang="uk-UA" dirty="0"/>
              <a:t> Цікавість, радість, розповідь, нехворощ, вість.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uk-UA" sz="4800" b="1" i="1" dirty="0">
              <a:solidFill>
                <a:srgbClr val="002060"/>
              </a:solidFill>
            </a:endParaRPr>
          </a:p>
          <a:p>
            <a:pPr algn="ctr">
              <a:buNone/>
            </a:pPr>
            <a:endParaRPr lang="uk-UA" sz="4800" b="1" i="1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uk-UA" sz="4800" b="1" i="1" dirty="0">
                <a:solidFill>
                  <a:srgbClr val="002060"/>
                </a:solidFill>
              </a:rPr>
              <a:t>Домашнє завдання</a:t>
            </a:r>
          </a:p>
          <a:p>
            <a:pPr algn="ctr">
              <a:buNone/>
            </a:pPr>
            <a:r>
              <a:rPr lang="uk-UA" sz="4800" b="1" i="1" dirty="0">
                <a:solidFill>
                  <a:srgbClr val="002060"/>
                </a:solidFill>
              </a:rPr>
              <a:t>Вивчити теоретичний матеріал, </a:t>
            </a:r>
            <a:r>
              <a:rPr lang="uk-UA" sz="4800" b="1" i="1" dirty="0" err="1">
                <a:solidFill>
                  <a:srgbClr val="002060"/>
                </a:solidFill>
              </a:rPr>
              <a:t>впр</a:t>
            </a:r>
            <a:r>
              <a:rPr lang="uk-UA" sz="4800" b="1" i="1" dirty="0">
                <a:solidFill>
                  <a:srgbClr val="002060"/>
                </a:solidFill>
              </a:rPr>
              <a:t>. 7, ст.155 (письмово)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9450"/>
            <a:ext cx="8229600" cy="92746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u="sng" dirty="0" err="1"/>
              <a:t>Бліц-опитування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2228"/>
            <a:ext cx="8229600" cy="4654731"/>
          </a:xfrm>
        </p:spPr>
        <p:txBody>
          <a:bodyPr/>
          <a:lstStyle/>
          <a:p>
            <a:pPr lvl="0"/>
            <a:r>
              <a:rPr lang="uk-UA" sz="3200" b="1" i="1" dirty="0"/>
              <a:t>Що вивчає морфологія?</a:t>
            </a:r>
            <a:endParaRPr lang="uk-UA" sz="3200" b="1" dirty="0"/>
          </a:p>
          <a:p>
            <a:pPr lvl="0"/>
            <a:r>
              <a:rPr lang="uk-UA" sz="3200" b="1" i="1" dirty="0"/>
              <a:t>Які частини мови ви знаєте?</a:t>
            </a:r>
            <a:endParaRPr lang="uk-UA" sz="3200" b="1" dirty="0"/>
          </a:p>
          <a:p>
            <a:pPr lvl="0"/>
            <a:r>
              <a:rPr lang="uk-UA" sz="3200" b="1" i="1" dirty="0"/>
              <a:t>Іменник - це…</a:t>
            </a:r>
            <a:endParaRPr lang="uk-UA" sz="3200" b="1" dirty="0"/>
          </a:p>
          <a:p>
            <a:pPr lvl="0"/>
            <a:r>
              <a:rPr lang="uk-UA" sz="3200" b="1" i="1" dirty="0"/>
              <a:t>Які категорії властиві іменнику?</a:t>
            </a:r>
          </a:p>
          <a:p>
            <a:pPr lvl="0">
              <a:buNone/>
            </a:pPr>
            <a:r>
              <a:rPr lang="uk-UA" sz="3200" b="1" i="1" dirty="0"/>
              <a:t>(рід, число, відмінок, відміна)</a:t>
            </a:r>
            <a:endParaRPr lang="uk-UA" sz="3200" b="1" dirty="0"/>
          </a:p>
          <a:p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uk-UA" dirty="0"/>
              <a:t>Морфологічна норма - це загальноприйняті правила вживання граматичних форм слів. Ця норма регулює загальні для всіх частин мови правила творення граматичних форм: </a:t>
            </a:r>
            <a:r>
              <a:rPr lang="uk-UA" b="1" i="1" dirty="0"/>
              <a:t>відмінкових</a:t>
            </a:r>
            <a:r>
              <a:rPr lang="uk-UA" dirty="0"/>
              <a:t> (іменники, прикметники, займенники, числівники); </a:t>
            </a:r>
            <a:r>
              <a:rPr lang="uk-UA" b="1" i="1" dirty="0"/>
              <a:t>особових</a:t>
            </a:r>
            <a:r>
              <a:rPr lang="uk-UA" dirty="0"/>
              <a:t> і </a:t>
            </a:r>
            <a:r>
              <a:rPr lang="uk-UA" b="1" i="1" dirty="0"/>
              <a:t>родових</a:t>
            </a:r>
            <a:r>
              <a:rPr lang="uk-UA" dirty="0"/>
              <a:t> (дієслова); ступенів порівняння (прикметники, прислівники). Наприклад: </a:t>
            </a:r>
            <a:r>
              <a:rPr lang="uk-UA" b="1" i="1" dirty="0"/>
              <a:t>душею, вербою, зі Львова, друже, гарячою, якому-небудь, з ними, сімдесятьох, наполягаємо, більш виразний.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3177"/>
          </a:xfrm>
        </p:spPr>
        <p:txBody>
          <a:bodyPr>
            <a:normAutofit fontScale="90000"/>
          </a:bodyPr>
          <a:lstStyle/>
          <a:p>
            <a:pPr algn="ctr"/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57646"/>
            <a:ext cx="8229600" cy="5399314"/>
          </a:xfrm>
        </p:spPr>
        <p:txBody>
          <a:bodyPr>
            <a:normAutofit lnSpcReduction="10000"/>
          </a:bodyPr>
          <a:lstStyle/>
          <a:p>
            <a:r>
              <a:rPr lang="uk-UA" b="1" i="1" u="sng" dirty="0" err="1"/>
              <a:t>Продовжіть</a:t>
            </a:r>
            <a:r>
              <a:rPr lang="uk-UA" b="1" i="1" u="sng" dirty="0"/>
              <a:t> свій вибір.</a:t>
            </a:r>
            <a:endParaRPr lang="uk-UA" b="1" dirty="0"/>
          </a:p>
          <a:p>
            <a:r>
              <a:rPr lang="uk-UA" i="1" dirty="0"/>
              <a:t>Розгорнути</a:t>
            </a:r>
            <a:r>
              <a:rPr lang="uk-UA" dirty="0"/>
              <a:t> (</a:t>
            </a:r>
            <a:r>
              <a:rPr lang="uk-UA" i="1" dirty="0"/>
              <a:t>відкрити) </a:t>
            </a:r>
            <a:r>
              <a:rPr lang="uk-UA" dirty="0"/>
              <a:t>книжку, </a:t>
            </a:r>
          </a:p>
          <a:p>
            <a:r>
              <a:rPr lang="uk-UA" dirty="0"/>
              <a:t>спало на думку </a:t>
            </a:r>
            <a:r>
              <a:rPr lang="uk-UA" i="1" dirty="0"/>
              <a:t>(прийшло в голову),</a:t>
            </a:r>
            <a:endParaRPr lang="uk-UA" dirty="0"/>
          </a:p>
          <a:p>
            <a:r>
              <a:rPr lang="uk-UA" i="1" dirty="0"/>
              <a:t>цієї миті (в даний момент),</a:t>
            </a:r>
          </a:p>
          <a:p>
            <a:r>
              <a:rPr lang="uk-UA" dirty="0"/>
              <a:t>бути відповідальним </a:t>
            </a:r>
            <a:r>
              <a:rPr lang="uk-UA" i="1" dirty="0"/>
              <a:t>(нести відповідальність),</a:t>
            </a:r>
            <a:endParaRPr lang="uk-UA" dirty="0"/>
          </a:p>
          <a:p>
            <a:r>
              <a:rPr lang="uk-UA" dirty="0"/>
              <a:t>скасувати </a:t>
            </a:r>
            <a:r>
              <a:rPr lang="uk-UA" i="1" dirty="0"/>
              <a:t>(відмінити)</a:t>
            </a:r>
            <a:r>
              <a:rPr lang="uk-UA" dirty="0"/>
              <a:t>  замовлення,</a:t>
            </a:r>
            <a:endParaRPr lang="uk-UA" i="1" dirty="0"/>
          </a:p>
          <a:p>
            <a:r>
              <a:rPr lang="uk-UA" dirty="0"/>
              <a:t>викладати </a:t>
            </a:r>
            <a:r>
              <a:rPr lang="uk-UA" i="1" dirty="0"/>
              <a:t>(</a:t>
            </a:r>
            <a:r>
              <a:rPr lang="uk-UA" i="1" dirty="0" err="1"/>
              <a:t>виложувати</a:t>
            </a:r>
            <a:r>
              <a:rPr lang="uk-UA" i="1" dirty="0"/>
              <a:t>)</a:t>
            </a:r>
            <a:r>
              <a:rPr lang="uk-UA" dirty="0"/>
              <a:t> товар, </a:t>
            </a:r>
          </a:p>
          <a:p>
            <a:r>
              <a:rPr lang="uk-UA" dirty="0"/>
              <a:t>  визначати </a:t>
            </a:r>
            <a:r>
              <a:rPr lang="uk-UA" i="1" dirty="0"/>
              <a:t>(</a:t>
            </a:r>
            <a:r>
              <a:rPr lang="uk-UA" i="1" dirty="0" err="1"/>
              <a:t>оприділяти</a:t>
            </a:r>
            <a:r>
              <a:rPr lang="uk-UA" i="1" dirty="0"/>
              <a:t>)</a:t>
            </a:r>
            <a:r>
              <a:rPr lang="uk-UA" dirty="0"/>
              <a:t>асортимент,</a:t>
            </a:r>
          </a:p>
          <a:p>
            <a:r>
              <a:rPr lang="uk-UA" dirty="0"/>
              <a:t>встановити</a:t>
            </a:r>
            <a:r>
              <a:rPr lang="uk-UA" i="1" dirty="0"/>
              <a:t>(поставити)</a:t>
            </a:r>
            <a:r>
              <a:rPr lang="uk-UA" dirty="0"/>
              <a:t> ваги,</a:t>
            </a:r>
          </a:p>
          <a:p>
            <a:r>
              <a:rPr lang="uk-UA" dirty="0"/>
              <a:t>важільні </a:t>
            </a:r>
            <a:r>
              <a:rPr lang="uk-UA" i="1" dirty="0"/>
              <a:t>(вагові)</a:t>
            </a:r>
            <a:r>
              <a:rPr lang="uk-UA" dirty="0"/>
              <a:t> терези,</a:t>
            </a:r>
          </a:p>
          <a:p>
            <a:r>
              <a:rPr lang="uk-UA" dirty="0"/>
              <a:t>ваговимірювальне </a:t>
            </a:r>
            <a:r>
              <a:rPr lang="uk-UA" i="1" dirty="0"/>
              <a:t>(вагове)</a:t>
            </a:r>
            <a:r>
              <a:rPr lang="uk-UA" dirty="0"/>
              <a:t> обладнання,</a:t>
            </a:r>
          </a:p>
          <a:p>
            <a:r>
              <a:rPr lang="uk-UA" dirty="0"/>
              <a:t>споживчі </a:t>
            </a:r>
            <a:r>
              <a:rPr lang="uk-UA" i="1" dirty="0"/>
              <a:t>(споживацькі)</a:t>
            </a:r>
            <a:r>
              <a:rPr lang="uk-UA" dirty="0"/>
              <a:t>  властивості виробів.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Рід іменників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 algn="ctr">
              <a:buNone/>
            </a:pPr>
            <a:r>
              <a:rPr lang="uk-UA" b="1" u="sng" dirty="0">
                <a:solidFill>
                  <a:srgbClr val="FF0000"/>
                </a:solidFill>
              </a:rPr>
              <a:t>Рід - постійна ознака іменника. </a:t>
            </a:r>
          </a:p>
          <a:p>
            <a:r>
              <a:rPr lang="uk-UA" dirty="0"/>
              <a:t>Наприклад: </a:t>
            </a:r>
          </a:p>
          <a:p>
            <a:r>
              <a:rPr lang="uk-UA" b="1" i="1" dirty="0"/>
              <a:t>жіночий рід: </a:t>
            </a:r>
            <a:r>
              <a:rPr lang="uk-UA" dirty="0"/>
              <a:t>оказія, дивовижа, блакить, забаганка, бувальщина, левада, </a:t>
            </a:r>
            <a:r>
              <a:rPr lang="uk-UA" dirty="0" err="1"/>
              <a:t>мисткиня</a:t>
            </a:r>
            <a:r>
              <a:rPr lang="uk-UA" dirty="0"/>
              <a:t>; </a:t>
            </a:r>
          </a:p>
          <a:p>
            <a:r>
              <a:rPr lang="uk-UA" b="1" i="1" dirty="0"/>
              <a:t>чоловічий:</a:t>
            </a:r>
            <a:r>
              <a:rPr lang="uk-UA" dirty="0"/>
              <a:t>легіт, гонор, леґінь, серпанок, Данило, кетяг, крутіж; </a:t>
            </a:r>
          </a:p>
          <a:p>
            <a:r>
              <a:rPr lang="uk-UA" b="1" i="1" dirty="0"/>
              <a:t>середній:</a:t>
            </a:r>
            <a:r>
              <a:rPr lang="uk-UA" dirty="0"/>
              <a:t>літепло, дозвілля, роздолля, гасло, осоння, поле, видання; </a:t>
            </a:r>
          </a:p>
          <a:p>
            <a:r>
              <a:rPr lang="uk-UA" b="1" i="1" dirty="0"/>
              <a:t>спільний:</a:t>
            </a:r>
            <a:r>
              <a:rPr lang="uk-UA" dirty="0"/>
              <a:t> хлопчисько </a:t>
            </a:r>
            <a:r>
              <a:rPr lang="uk-UA" b="1" i="1" dirty="0"/>
              <a:t>(такий, таке),</a:t>
            </a:r>
            <a:r>
              <a:rPr lang="uk-UA" dirty="0"/>
              <a:t>ледащо</a:t>
            </a:r>
            <a:r>
              <a:rPr lang="uk-UA" b="1" i="1" dirty="0"/>
              <a:t>(така, такий, таке),</a:t>
            </a:r>
            <a:r>
              <a:rPr lang="uk-UA" dirty="0"/>
              <a:t> базікало </a:t>
            </a:r>
            <a:r>
              <a:rPr lang="uk-UA" b="1" i="1" dirty="0"/>
              <a:t>(такий, така, таке),</a:t>
            </a:r>
            <a:r>
              <a:rPr lang="uk-UA" dirty="0"/>
              <a:t> ручище </a:t>
            </a:r>
            <a:r>
              <a:rPr lang="uk-UA" b="1" i="1" dirty="0"/>
              <a:t>(така, таке), </a:t>
            </a:r>
            <a:r>
              <a:rPr lang="uk-UA" dirty="0"/>
              <a:t>морозище </a:t>
            </a:r>
            <a:r>
              <a:rPr lang="uk-UA" b="1" i="1" dirty="0"/>
              <a:t>(такий, таке)</a:t>
            </a:r>
            <a:r>
              <a:rPr lang="uk-UA" dirty="0"/>
              <a:t>.</a:t>
            </a:r>
          </a:p>
          <a:p>
            <a:pPr lvl="0"/>
            <a:r>
              <a:rPr lang="uk-UA" b="1" i="1" dirty="0"/>
              <a:t>В українській мові до чоловічого роду належать слова: нежить, розпач, тунель, Сибір, кір, дріб, пил, степ, ступінь.</a:t>
            </a:r>
          </a:p>
          <a:p>
            <a:pPr lvl="0"/>
            <a:r>
              <a:rPr lang="uk-UA" b="1" i="1" dirty="0"/>
              <a:t>До жіночого роду: антресоль, бандероль, розкіш, ретуш.</a:t>
            </a:r>
          </a:p>
          <a:p>
            <a:r>
              <a:rPr lang="ru-RU" dirty="0"/>
              <a:t> 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Рід незмінюваних іменників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70709" y="1802674"/>
            <a:ext cx="7354388" cy="8752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</a:rPr>
              <a:t>Слова, що називають чоловіків(мосьє) – чоловічого роду;</a:t>
            </a:r>
          </a:p>
          <a:p>
            <a:pPr algn="ctr"/>
            <a:r>
              <a:rPr lang="uk-UA" b="1" dirty="0">
                <a:solidFill>
                  <a:schemeClr val="tx1"/>
                </a:solidFill>
              </a:rPr>
              <a:t>Слова, що називають жінок (місіс, мадам) – жіночого роду.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2696" y="1541421"/>
            <a:ext cx="2312125" cy="3788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Особи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66355" y="3056709"/>
            <a:ext cx="7354388" cy="12409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tx1"/>
              </a:solidFill>
            </a:endParaRPr>
          </a:p>
          <a:p>
            <a:pPr algn="ctr"/>
            <a:r>
              <a:rPr lang="uk-UA" b="1" dirty="0">
                <a:solidFill>
                  <a:schemeClr val="tx1"/>
                </a:solidFill>
              </a:rPr>
              <a:t>Назви тварин переважно належать до чоловічого роду: </a:t>
            </a:r>
          </a:p>
          <a:p>
            <a:pPr algn="ctr"/>
            <a:r>
              <a:rPr lang="uk-UA" b="1" i="1" u="sng" dirty="0">
                <a:solidFill>
                  <a:srgbClr val="C00000"/>
                </a:solidFill>
              </a:rPr>
              <a:t>поні, шимпанзе, колібрі;</a:t>
            </a:r>
          </a:p>
          <a:p>
            <a:pPr algn="ctr"/>
            <a:r>
              <a:rPr lang="uk-UA" b="1" dirty="0">
                <a:solidFill>
                  <a:schemeClr val="tx1"/>
                </a:solidFill>
              </a:rPr>
              <a:t>АЛЕ: </a:t>
            </a:r>
            <a:r>
              <a:rPr lang="uk-UA" b="1" i="1" dirty="0">
                <a:solidFill>
                  <a:srgbClr val="C00000"/>
                </a:solidFill>
              </a:rPr>
              <a:t>кенгуру </a:t>
            </a:r>
            <a:r>
              <a:rPr lang="uk-UA" b="1" dirty="0">
                <a:solidFill>
                  <a:schemeClr val="tx1"/>
                </a:solidFill>
              </a:rPr>
              <a:t>ч. і ж. роду; </a:t>
            </a:r>
            <a:r>
              <a:rPr lang="uk-UA" b="1" i="1" dirty="0">
                <a:solidFill>
                  <a:srgbClr val="C00000"/>
                </a:solidFill>
              </a:rPr>
              <a:t>цеце (муха) </a:t>
            </a:r>
            <a:r>
              <a:rPr lang="uk-UA" b="1" dirty="0">
                <a:solidFill>
                  <a:schemeClr val="tx1"/>
                </a:solidFill>
              </a:rPr>
              <a:t>– </a:t>
            </a:r>
            <a:r>
              <a:rPr lang="uk-UA" b="1" dirty="0" err="1">
                <a:solidFill>
                  <a:schemeClr val="tx1"/>
                </a:solidFill>
              </a:rPr>
              <a:t>ж.р</a:t>
            </a:r>
            <a:r>
              <a:rPr lang="uk-UA" b="1" dirty="0">
                <a:solidFill>
                  <a:schemeClr val="tx1"/>
                </a:solidFill>
              </a:rPr>
              <a:t>.; </a:t>
            </a:r>
            <a:r>
              <a:rPr lang="uk-UA" b="1" i="1" dirty="0">
                <a:solidFill>
                  <a:srgbClr val="C00000"/>
                </a:solidFill>
              </a:rPr>
              <a:t>івасі, </a:t>
            </a:r>
            <a:r>
              <a:rPr lang="uk-UA" b="1" i="1" dirty="0" err="1">
                <a:solidFill>
                  <a:srgbClr val="C00000"/>
                </a:solidFill>
              </a:rPr>
              <a:t>путасу</a:t>
            </a:r>
            <a:r>
              <a:rPr lang="uk-UA" b="1" i="1" dirty="0">
                <a:solidFill>
                  <a:srgbClr val="C00000"/>
                </a:solidFill>
              </a:rPr>
              <a:t> (риба) </a:t>
            </a:r>
            <a:r>
              <a:rPr lang="uk-UA" b="1" dirty="0">
                <a:solidFill>
                  <a:schemeClr val="tx1"/>
                </a:solidFill>
              </a:rPr>
              <a:t>– </a:t>
            </a:r>
            <a:r>
              <a:rPr lang="uk-UA" b="1" dirty="0" err="1">
                <a:solidFill>
                  <a:schemeClr val="tx1"/>
                </a:solidFill>
              </a:rPr>
              <a:t>ж.р</a:t>
            </a:r>
            <a:r>
              <a:rPr lang="uk-UA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0594" y="2830289"/>
            <a:ext cx="2312125" cy="3788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Тварини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53440" y="4802778"/>
            <a:ext cx="7354388" cy="15588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tx1"/>
              </a:solidFill>
            </a:endParaRPr>
          </a:p>
          <a:p>
            <a:pPr algn="ctr"/>
            <a:r>
              <a:rPr lang="uk-UA" b="1" dirty="0">
                <a:solidFill>
                  <a:schemeClr val="tx1"/>
                </a:solidFill>
              </a:rPr>
              <a:t>Назви неістот  належать до середнього роду: </a:t>
            </a:r>
          </a:p>
          <a:p>
            <a:pPr algn="ctr"/>
            <a:r>
              <a:rPr lang="uk-UA" b="1" i="1" u="sng" dirty="0">
                <a:solidFill>
                  <a:srgbClr val="C00000"/>
                </a:solidFill>
              </a:rPr>
              <a:t>рагу, соло, шасі, депо, журі, бароко, </a:t>
            </a:r>
            <a:r>
              <a:rPr lang="uk-UA" b="1" i="1" u="sng" dirty="0" err="1">
                <a:solidFill>
                  <a:srgbClr val="C00000"/>
                </a:solidFill>
              </a:rPr>
              <a:t>капучино</a:t>
            </a:r>
            <a:r>
              <a:rPr lang="uk-UA" b="1" i="1" u="sng" dirty="0">
                <a:solidFill>
                  <a:srgbClr val="C00000"/>
                </a:solidFill>
              </a:rPr>
              <a:t>, </a:t>
            </a:r>
            <a:r>
              <a:rPr lang="uk-UA" b="1" i="1" u="sng" dirty="0" err="1">
                <a:solidFill>
                  <a:srgbClr val="C00000"/>
                </a:solidFill>
              </a:rPr>
              <a:t>еспресо</a:t>
            </a:r>
            <a:r>
              <a:rPr lang="uk-UA" b="1" i="1" u="sng" dirty="0">
                <a:solidFill>
                  <a:srgbClr val="C00000"/>
                </a:solidFill>
              </a:rPr>
              <a:t>;</a:t>
            </a:r>
          </a:p>
          <a:p>
            <a:pPr algn="ctr"/>
            <a:r>
              <a:rPr lang="uk-UA" b="1" dirty="0">
                <a:solidFill>
                  <a:schemeClr val="tx1"/>
                </a:solidFill>
              </a:rPr>
              <a:t>АЛЕ:  </a:t>
            </a:r>
            <a:r>
              <a:rPr lang="uk-UA" b="1" i="1" dirty="0">
                <a:solidFill>
                  <a:srgbClr val="C00000"/>
                </a:solidFill>
              </a:rPr>
              <a:t>торнадо  (вітер) </a:t>
            </a:r>
            <a:r>
              <a:rPr lang="uk-UA" b="1" dirty="0">
                <a:solidFill>
                  <a:schemeClr val="tx1"/>
                </a:solidFill>
              </a:rPr>
              <a:t>ч. р.; </a:t>
            </a:r>
            <a:r>
              <a:rPr lang="uk-UA" b="1" i="1" dirty="0">
                <a:solidFill>
                  <a:srgbClr val="C00000"/>
                </a:solidFill>
              </a:rPr>
              <a:t>авеню(вулиця) </a:t>
            </a:r>
            <a:r>
              <a:rPr lang="uk-UA" b="1" dirty="0">
                <a:solidFill>
                  <a:schemeClr val="tx1"/>
                </a:solidFill>
              </a:rPr>
              <a:t>– </a:t>
            </a:r>
            <a:r>
              <a:rPr lang="uk-UA" b="1" dirty="0" err="1">
                <a:solidFill>
                  <a:schemeClr val="tx1"/>
                </a:solidFill>
              </a:rPr>
              <a:t>ж.р</a:t>
            </a:r>
            <a:r>
              <a:rPr lang="uk-UA" b="1" dirty="0">
                <a:solidFill>
                  <a:schemeClr val="tx1"/>
                </a:solidFill>
              </a:rPr>
              <a:t>.; </a:t>
            </a:r>
            <a:r>
              <a:rPr lang="uk-UA" b="1" i="1" dirty="0">
                <a:solidFill>
                  <a:srgbClr val="C00000"/>
                </a:solidFill>
              </a:rPr>
              <a:t>кольрабі (капуста), салямі (ковбаса), гінді (мова), боржомі (вода) </a:t>
            </a:r>
            <a:r>
              <a:rPr lang="uk-UA" b="1" dirty="0">
                <a:solidFill>
                  <a:schemeClr val="tx1"/>
                </a:solidFill>
              </a:rPr>
              <a:t>– </a:t>
            </a:r>
            <a:r>
              <a:rPr lang="uk-UA" b="1" dirty="0" err="1">
                <a:solidFill>
                  <a:schemeClr val="tx1"/>
                </a:solidFill>
              </a:rPr>
              <a:t>ж.р</a:t>
            </a:r>
            <a:r>
              <a:rPr lang="uk-UA" b="1" dirty="0">
                <a:solidFill>
                  <a:schemeClr val="tx1"/>
                </a:solidFill>
              </a:rPr>
              <a:t>.; </a:t>
            </a:r>
            <a:r>
              <a:rPr lang="uk-UA" b="1" i="1" dirty="0">
                <a:solidFill>
                  <a:srgbClr val="C00000"/>
                </a:solidFill>
              </a:rPr>
              <a:t>хачапурі</a:t>
            </a:r>
            <a:r>
              <a:rPr lang="uk-UA" b="1" dirty="0">
                <a:solidFill>
                  <a:schemeClr val="tx1"/>
                </a:solidFill>
              </a:rPr>
              <a:t>  - с. або </a:t>
            </a:r>
            <a:r>
              <a:rPr lang="uk-UA" b="1" dirty="0" err="1">
                <a:solidFill>
                  <a:schemeClr val="tx1"/>
                </a:solidFill>
              </a:rPr>
              <a:t>ч.р</a:t>
            </a:r>
            <a:r>
              <a:rPr lang="uk-UA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8491" y="4589421"/>
            <a:ext cx="2312125" cy="3788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Неістоти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Рід незмінюваних іменників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70709" y="1802673"/>
            <a:ext cx="7354388" cy="16197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</a:rPr>
              <a:t>Рід географічних назв, </a:t>
            </a:r>
            <a:r>
              <a:rPr lang="uk-UA" b="1" dirty="0" err="1">
                <a:solidFill>
                  <a:schemeClr val="tx1"/>
                </a:solidFill>
              </a:rPr>
              <a:t>назв</a:t>
            </a:r>
            <a:r>
              <a:rPr lang="uk-UA" b="1" dirty="0">
                <a:solidFill>
                  <a:schemeClr val="tx1"/>
                </a:solidFill>
              </a:rPr>
              <a:t> газет, журналів визначаємо за загальною назвою:</a:t>
            </a:r>
          </a:p>
          <a:p>
            <a:pPr algn="ctr"/>
            <a:r>
              <a:rPr lang="uk-UA" b="1" dirty="0">
                <a:solidFill>
                  <a:schemeClr val="tx1"/>
                </a:solidFill>
              </a:rPr>
              <a:t>Туапсе – </a:t>
            </a:r>
            <a:r>
              <a:rPr lang="uk-UA" b="1" dirty="0" err="1">
                <a:solidFill>
                  <a:schemeClr val="tx1"/>
                </a:solidFill>
              </a:rPr>
              <a:t>с.р</a:t>
            </a:r>
            <a:r>
              <a:rPr lang="uk-UA" b="1" dirty="0">
                <a:solidFill>
                  <a:schemeClr val="tx1"/>
                </a:solidFill>
              </a:rPr>
              <a:t>.( бо це місто);</a:t>
            </a:r>
          </a:p>
          <a:p>
            <a:pPr algn="ctr"/>
            <a:r>
              <a:rPr lang="uk-UA" b="1" dirty="0">
                <a:solidFill>
                  <a:schemeClr val="tx1"/>
                </a:solidFill>
              </a:rPr>
              <a:t>Кіліманджаро – </a:t>
            </a:r>
            <a:r>
              <a:rPr lang="uk-UA" b="1" dirty="0" err="1">
                <a:solidFill>
                  <a:schemeClr val="tx1"/>
                </a:solidFill>
              </a:rPr>
              <a:t>ж.р</a:t>
            </a:r>
            <a:r>
              <a:rPr lang="uk-UA" b="1" dirty="0">
                <a:solidFill>
                  <a:schemeClr val="tx1"/>
                </a:solidFill>
              </a:rPr>
              <a:t>. (бо це гора).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2696" y="1541421"/>
            <a:ext cx="2312125" cy="3788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Власні назви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83921" y="3958045"/>
            <a:ext cx="7354388" cy="17504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tx1"/>
              </a:solidFill>
            </a:endParaRPr>
          </a:p>
          <a:p>
            <a:pPr algn="ctr"/>
            <a:r>
              <a:rPr lang="uk-UA" b="1" dirty="0">
                <a:solidFill>
                  <a:schemeClr val="tx1"/>
                </a:solidFill>
              </a:rPr>
              <a:t>Рід абревіатур визначаємо за родом основного  слова. </a:t>
            </a:r>
          </a:p>
          <a:p>
            <a:pPr algn="ctr"/>
            <a:r>
              <a:rPr lang="uk-UA" b="1" i="1" u="sng" dirty="0">
                <a:solidFill>
                  <a:srgbClr val="7030A0"/>
                </a:solidFill>
              </a:rPr>
              <a:t>Наприклад:</a:t>
            </a:r>
            <a:r>
              <a:rPr lang="uk-UA" b="1" i="1" u="sng" dirty="0">
                <a:solidFill>
                  <a:srgbClr val="C00000"/>
                </a:solidFill>
              </a:rPr>
              <a:t>  сучасна АЕС – </a:t>
            </a:r>
            <a:r>
              <a:rPr lang="uk-UA" b="1" i="1" u="sng" dirty="0" err="1">
                <a:solidFill>
                  <a:schemeClr val="tx1"/>
                </a:solidFill>
              </a:rPr>
              <a:t>ж.р</a:t>
            </a:r>
            <a:r>
              <a:rPr lang="uk-UA" b="1" i="1" u="sng" dirty="0">
                <a:solidFill>
                  <a:schemeClr val="tx1"/>
                </a:solidFill>
              </a:rPr>
              <a:t>. </a:t>
            </a:r>
            <a:r>
              <a:rPr lang="uk-UA" b="1" i="1" u="sng" dirty="0">
                <a:solidFill>
                  <a:srgbClr val="C00000"/>
                </a:solidFill>
              </a:rPr>
              <a:t>(атомна електростанція; основне слово – станція).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611" y="3805649"/>
            <a:ext cx="2312125" cy="3788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Абревіатури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1256"/>
            <a:ext cx="8229600" cy="91440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Рід змінюваних </a:t>
            </a:r>
            <a:r>
              <a:rPr lang="uk-UA" b="1" dirty="0" err="1">
                <a:solidFill>
                  <a:srgbClr val="002060"/>
                </a:solidFill>
              </a:rPr>
              <a:t>іменникі</a:t>
            </a:r>
            <a:r>
              <a:rPr lang="uk-UA" b="1" dirty="0">
                <a:solidFill>
                  <a:srgbClr val="002060"/>
                </a:solidFill>
              </a:rPr>
              <a:t> з нульовим закінченням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94114" y="1319350"/>
            <a:ext cx="5381897" cy="65314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i="1" dirty="0"/>
              <a:t>Змінювані іменники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2698" y="2116183"/>
            <a:ext cx="4180113" cy="455893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i="1" u="sng" dirty="0">
                <a:solidFill>
                  <a:srgbClr val="FF0000"/>
                </a:solidFill>
              </a:rPr>
              <a:t>Чоловічий рід</a:t>
            </a:r>
          </a:p>
          <a:p>
            <a:r>
              <a:rPr lang="uk-UA" sz="2000" b="1" u="sng" dirty="0"/>
              <a:t>Б</a:t>
            </a:r>
            <a:r>
              <a:rPr lang="ru-RU" sz="2000" b="1" u="sng" dirty="0" err="1"/>
              <a:t>іль</a:t>
            </a:r>
            <a:r>
              <a:rPr lang="ru-RU" sz="2000" b="1" u="sng" dirty="0"/>
              <a:t> </a:t>
            </a:r>
            <a:r>
              <a:rPr lang="uk-UA" sz="2000" b="1" i="1" dirty="0"/>
              <a:t>(головний)</a:t>
            </a:r>
            <a:br>
              <a:rPr lang="ru-RU" sz="2000" b="1" dirty="0"/>
            </a:br>
            <a:r>
              <a:rPr lang="ru-RU" sz="2000" b="1" dirty="0" err="1"/>
              <a:t>висип</a:t>
            </a:r>
            <a:br>
              <a:rPr lang="ru-RU" sz="2000" b="1" dirty="0"/>
            </a:br>
            <a:r>
              <a:rPr lang="ru-RU" sz="2000" b="1" dirty="0" err="1"/>
              <a:t>дріб</a:t>
            </a:r>
            <a:r>
              <a:rPr lang="ru-RU" sz="2000" b="1" dirty="0"/>
              <a:t> (</a:t>
            </a:r>
            <a:r>
              <a:rPr lang="ru-RU" sz="2000" b="1" i="1" dirty="0" err="1"/>
              <a:t>десятковий</a:t>
            </a:r>
            <a:r>
              <a:rPr lang="ru-RU" sz="2000" b="1" i="1" dirty="0"/>
              <a:t>, </a:t>
            </a:r>
            <a:r>
              <a:rPr lang="ru-RU" sz="2000" b="1" i="1" dirty="0" err="1"/>
              <a:t>барабанний</a:t>
            </a:r>
            <a:r>
              <a:rPr lang="ru-RU" sz="2000" b="1" dirty="0"/>
              <a:t>)</a:t>
            </a:r>
            <a:br>
              <a:rPr lang="ru-RU" sz="2000" b="1" dirty="0"/>
            </a:br>
            <a:r>
              <a:rPr lang="ru-RU" sz="2000" b="1" dirty="0" err="1"/>
              <a:t>кір</a:t>
            </a:r>
            <a:br>
              <a:rPr lang="ru-RU" sz="2000" b="1" dirty="0"/>
            </a:br>
            <a:r>
              <a:rPr lang="ru-RU" sz="2000" b="1" u="sng" dirty="0"/>
              <a:t>нежить</a:t>
            </a:r>
            <a:br>
              <a:rPr lang="ru-RU" sz="2000" b="1" dirty="0"/>
            </a:br>
            <a:r>
              <a:rPr lang="uk-UA" sz="2000" b="1" dirty="0"/>
              <a:t>пил</a:t>
            </a:r>
            <a:br>
              <a:rPr lang="uk-UA" sz="2000" b="1" dirty="0"/>
            </a:br>
            <a:r>
              <a:rPr lang="uk-UA" sz="2000" b="1" dirty="0"/>
              <a:t>продаж</a:t>
            </a:r>
            <a:br>
              <a:rPr lang="uk-UA" sz="2000" b="1" dirty="0"/>
            </a:br>
            <a:r>
              <a:rPr lang="uk-UA" sz="2000" b="1" dirty="0"/>
              <a:t>Сибір</a:t>
            </a:r>
            <a:br>
              <a:rPr lang="uk-UA" sz="2000" b="1" dirty="0"/>
            </a:br>
            <a:r>
              <a:rPr lang="uk-UA" sz="2000" b="1" dirty="0"/>
              <a:t>степ, степінь і ступінь</a:t>
            </a:r>
            <a:br>
              <a:rPr lang="uk-UA" sz="2000" b="1" dirty="0"/>
            </a:br>
            <a:r>
              <a:rPr lang="uk-UA" sz="2000" b="1" dirty="0"/>
              <a:t>шампунь</a:t>
            </a:r>
          </a:p>
          <a:p>
            <a:r>
              <a:rPr lang="uk-UA" sz="2000" b="1" u="sng" dirty="0"/>
              <a:t>Тюль</a:t>
            </a:r>
          </a:p>
          <a:p>
            <a:r>
              <a:rPr lang="uk-UA" sz="2000" b="1" dirty="0"/>
              <a:t>Полин</a:t>
            </a:r>
          </a:p>
          <a:p>
            <a:r>
              <a:rPr lang="uk-UA" sz="2000" b="1" dirty="0"/>
              <a:t>Кахель, ванілін</a:t>
            </a:r>
          </a:p>
          <a:p>
            <a:endParaRPr lang="uk-UA" sz="20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28756" y="2111829"/>
            <a:ext cx="4180113" cy="456329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800" b="1" i="1" u="sng" dirty="0">
              <a:solidFill>
                <a:srgbClr val="FF0000"/>
              </a:solidFill>
            </a:endParaRPr>
          </a:p>
          <a:p>
            <a:pPr algn="ctr"/>
            <a:endParaRPr lang="uk-UA" sz="2800" b="1" i="1" u="sng" dirty="0">
              <a:solidFill>
                <a:srgbClr val="FF0000"/>
              </a:solidFill>
            </a:endParaRPr>
          </a:p>
          <a:p>
            <a:pPr algn="ctr"/>
            <a:r>
              <a:rPr lang="uk-UA" sz="2800" b="1" i="1" u="sng" dirty="0">
                <a:solidFill>
                  <a:srgbClr val="FF0000"/>
                </a:solidFill>
              </a:rPr>
              <a:t>Жіночий рід</a:t>
            </a:r>
          </a:p>
          <a:p>
            <a:r>
              <a:rPr lang="uk-UA" sz="2000" b="1" dirty="0"/>
              <a:t>Ваніль </a:t>
            </a:r>
            <a:r>
              <a:rPr lang="uk-UA" sz="2000" b="1" i="1" dirty="0"/>
              <a:t>(запашна)</a:t>
            </a:r>
            <a:br>
              <a:rPr lang="uk-UA" sz="2000" b="1" i="1" dirty="0"/>
            </a:br>
            <a:r>
              <a:rPr lang="uk-UA" sz="2000" b="1" dirty="0"/>
              <a:t>жовч</a:t>
            </a:r>
            <a:br>
              <a:rPr lang="uk-UA" sz="2000" b="1" dirty="0"/>
            </a:br>
            <a:r>
              <a:rPr lang="uk-UA" sz="2000" b="1" u="sng" dirty="0"/>
              <a:t>мігрень</a:t>
            </a:r>
            <a:br>
              <a:rPr lang="uk-UA" sz="2000" b="1" dirty="0"/>
            </a:br>
            <a:r>
              <a:rPr lang="uk-UA" sz="2000" b="1" dirty="0"/>
              <a:t>папороть</a:t>
            </a:r>
            <a:br>
              <a:rPr lang="uk-UA" sz="2000" b="1" dirty="0"/>
            </a:br>
            <a:r>
              <a:rPr lang="uk-UA" sz="2000" b="1" u="sng" dirty="0"/>
              <a:t>путь</a:t>
            </a:r>
            <a:br>
              <a:rPr lang="uk-UA" sz="2000" b="1" dirty="0"/>
            </a:br>
            <a:r>
              <a:rPr lang="uk-UA" sz="2000" b="1" dirty="0"/>
              <a:t>розкіш</a:t>
            </a:r>
            <a:br>
              <a:rPr lang="uk-UA" sz="2000" b="1" dirty="0"/>
            </a:br>
            <a:r>
              <a:rPr lang="uk-UA" sz="2000" b="1" dirty="0"/>
              <a:t>суміш</a:t>
            </a:r>
            <a:br>
              <a:rPr lang="uk-UA" sz="2000" b="1" dirty="0"/>
            </a:br>
            <a:r>
              <a:rPr lang="uk-UA" sz="2000" b="1" dirty="0"/>
              <a:t>туш (</a:t>
            </a:r>
            <a:r>
              <a:rPr lang="uk-UA" sz="2000" b="1" i="1" dirty="0"/>
              <a:t>фарба</a:t>
            </a:r>
            <a:r>
              <a:rPr lang="uk-UA" sz="2000" b="1" dirty="0"/>
              <a:t>)</a:t>
            </a:r>
            <a:br>
              <a:rPr lang="uk-UA" sz="2000" b="1" dirty="0"/>
            </a:br>
            <a:r>
              <a:rPr lang="uk-UA" sz="2000" b="1" dirty="0"/>
              <a:t>фланель (</a:t>
            </a:r>
            <a:r>
              <a:rPr lang="uk-UA" sz="2000" b="1" i="1" dirty="0"/>
              <a:t>тканина</a:t>
            </a:r>
            <a:r>
              <a:rPr lang="uk-UA" sz="2000" b="1" dirty="0"/>
              <a:t>)</a:t>
            </a:r>
            <a:br>
              <a:rPr lang="uk-UA" sz="2000" b="1" dirty="0"/>
            </a:br>
            <a:r>
              <a:rPr lang="uk-UA" sz="2000" b="1" dirty="0"/>
              <a:t>бязь</a:t>
            </a:r>
          </a:p>
          <a:p>
            <a:r>
              <a:rPr lang="uk-UA" sz="2000" b="1" dirty="0"/>
              <a:t>емаль</a:t>
            </a:r>
          </a:p>
          <a:p>
            <a:r>
              <a:rPr lang="uk-UA" sz="2000" b="1" dirty="0"/>
              <a:t>Вісь</a:t>
            </a:r>
          </a:p>
          <a:p>
            <a:r>
              <a:rPr lang="uk-UA" sz="2000" b="1" dirty="0"/>
              <a:t>гуаш</a:t>
            </a:r>
          </a:p>
          <a:p>
            <a:endParaRPr lang="uk-UA" sz="2000" b="1" dirty="0"/>
          </a:p>
          <a:p>
            <a:endParaRPr lang="uk-UA" sz="2000" b="1" dirty="0"/>
          </a:p>
          <a:p>
            <a:endParaRPr lang="uk-UA" sz="2000" b="1" dirty="0"/>
          </a:p>
        </p:txBody>
      </p:sp>
      <p:sp>
        <p:nvSpPr>
          <p:cNvPr id="5" name="Прямоугольник 4"/>
          <p:cNvSpPr/>
          <p:nvPr/>
        </p:nvSpPr>
        <p:spPr>
          <a:xfrm rot="19902756">
            <a:off x="-223126" y="1192087"/>
            <a:ext cx="361451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Запам’ятай</a:t>
            </a:r>
            <a:r>
              <a:rPr lang="ru-RU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!!!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290</TotalTime>
  <Words>1626</Words>
  <Application>Microsoft Office PowerPoint</Application>
  <PresentationFormat>Экран (4:3)</PresentationFormat>
  <Paragraphs>228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 Unicode MS</vt:lpstr>
      <vt:lpstr>Arno Pro Smbd SmText</vt:lpstr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Презентация PowerPoint</vt:lpstr>
      <vt:lpstr>Презентация PowerPoint</vt:lpstr>
      <vt:lpstr>Бліц-опитування </vt:lpstr>
      <vt:lpstr>Презентация PowerPoint</vt:lpstr>
      <vt:lpstr>Презентация PowerPoint</vt:lpstr>
      <vt:lpstr>Рід іменників</vt:lpstr>
      <vt:lpstr>Рід незмінюваних іменників </vt:lpstr>
      <vt:lpstr>Рід незмінюваних іменників </vt:lpstr>
      <vt:lpstr>Рід змінюваних іменникі з нульовим закінченням</vt:lpstr>
      <vt:lpstr>Змінювані іменники</vt:lpstr>
      <vt:lpstr>Назви осіб</vt:lpstr>
      <vt:lpstr>Паралельні форми слів</vt:lpstr>
      <vt:lpstr>Підготовка до ЗНО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Sergey Naidysh</cp:lastModifiedBy>
  <cp:revision>35</cp:revision>
  <dcterms:created xsi:type="dcterms:W3CDTF">2013-11-19T05:52:05Z</dcterms:created>
  <dcterms:modified xsi:type="dcterms:W3CDTF">2023-07-23T10:18:45Z</dcterms:modified>
</cp:coreProperties>
</file>