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formativeasua.blogspot.com/2018/12/3-2-1_18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D3A313-1A6E-4C08-9218-969A30CDF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594884"/>
            <a:ext cx="8915399" cy="3182497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навчальних цілей, узгодження критеріїв разом із учнями. Методи зворотного зв’язку</a:t>
            </a:r>
            <a:endParaRPr lang="uk-UA" sz="4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72B035-7651-453A-AC35-88FBE3291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 тренер Грицай Н.М.</a:t>
            </a:r>
          </a:p>
        </p:txBody>
      </p:sp>
    </p:spTree>
    <p:extLst>
      <p:ext uri="{BB962C8B-B14F-4D97-AF65-F5344CB8AC3E}">
        <p14:creationId xmlns:p14="http://schemas.microsoft.com/office/powerpoint/2010/main" val="80130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FAB40-A3CF-4360-8DE0-8BE7D33F8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Техніки надавання зворотного зв’язку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CA45E4-770B-42A2-B200-5F7E50A50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Бутерброд.</a:t>
            </a:r>
            <a:endParaRPr lang="uk-UA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Починаєм з хорошого. Людина відкривається, слухає, сприймає інформацію. Наприклад «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презентації чітко розкрита тема…. Прослідковуються певні етапи…”</a:t>
            </a:r>
            <a:endParaRPr lang="uk-UA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Корисні поради.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Наступний момент – це дельта… наприклад,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«наступного разу необхідно звернути увагу на критерії розроблення презентації, а саме на … і презентація буде ідеальною»</a:t>
            </a:r>
            <a:endParaRPr lang="uk-UA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Позитив.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Цей плюс - це мотивація до наступної дії та розвитку…</a:t>
            </a:r>
            <a:endParaRPr lang="uk-UA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 трьома частинами має бути баланс. Не може бути 1 щось хороше, 10 що вдалося найгірше 1 найкраще. </a:t>
            </a:r>
            <a:endParaRPr lang="uk-UA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516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9B2BA-A707-4D82-85CA-A9B79D12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Техніки надавання зворотного зв’язку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80AC0-3DF8-457A-87D5-168FE7049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Дві зірки й побажання</a:t>
            </a:r>
            <a:endParaRPr lang="uk-UA" sz="32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Застосовується для оцінювання творчих робіт учнів (творів, есе). Учитель пропонує перевірити роботу однокласника, однокласниці. Коли учні коментують роботи один одного, вони не виставляють оцінки, а вказують на два позитивні моменти – «дві зірки» – і на один момент, який потребує доопрацювання – «побажання».</a:t>
            </a:r>
            <a:endParaRPr lang="uk-UA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498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C220C8-3C4F-4819-B694-2310F512E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ЗВОРОТНІЙ ЗВ’ЯЗОК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0926C-907E-4D4D-9245-2BCADCCCF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3600" b="1" dirty="0">
                <a:solidFill>
                  <a:srgbClr val="FF0000"/>
                </a:solidFill>
              </a:rPr>
              <a:t>Загальне обговорення</a:t>
            </a:r>
          </a:p>
          <a:p>
            <a:pPr marL="0" indent="0">
              <a:buNone/>
            </a:pPr>
            <a:r>
              <a:rPr lang="uk-UA" sz="3600" b="1" dirty="0">
                <a:solidFill>
                  <a:schemeClr val="tx1"/>
                </a:solidFill>
              </a:rPr>
              <a:t>-Як ви себе почували?</a:t>
            </a:r>
          </a:p>
          <a:p>
            <a:pPr marL="0" indent="0">
              <a:buNone/>
            </a:pPr>
            <a:r>
              <a:rPr lang="uk-UA" sz="3600" b="1" dirty="0">
                <a:solidFill>
                  <a:schemeClr val="tx1"/>
                </a:solidFill>
              </a:rPr>
              <a:t>-У чому вам допомагали критерії?</a:t>
            </a:r>
          </a:p>
          <a:p>
            <a:pPr marL="0" indent="0">
              <a:buNone/>
            </a:pPr>
            <a:r>
              <a:rPr lang="uk-UA" sz="3600" b="1" dirty="0">
                <a:solidFill>
                  <a:schemeClr val="tx1"/>
                </a:solidFill>
              </a:rPr>
              <a:t>( намалювати, поставити оцінку, надати зворотній зв’язок)?</a:t>
            </a:r>
          </a:p>
          <a:p>
            <a:pPr marL="0" indent="0">
              <a:buNone/>
            </a:pPr>
            <a:r>
              <a:rPr lang="uk-UA" sz="3600" b="1" dirty="0">
                <a:solidFill>
                  <a:schemeClr val="tx1"/>
                </a:solidFill>
              </a:rPr>
              <a:t>-Як ви почувалися, надаючи і отримуючи зворотній зв’язок?</a:t>
            </a:r>
          </a:p>
          <a:p>
            <a:pPr>
              <a:buFontTx/>
              <a:buChar char="-"/>
            </a:pPr>
            <a:endParaRPr lang="uk-UA" sz="3600" b="1" dirty="0">
              <a:solidFill>
                <a:schemeClr val="tx1"/>
              </a:solidFill>
            </a:endParaRPr>
          </a:p>
          <a:p>
            <a:endParaRPr lang="uk-UA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30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611650-4C36-4377-9322-60F15E2F3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Мета тренінгу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B1A91A-31D4-44D4-9E05-8929056A3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uk-UA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оказати важливість критеріїв у формувальному оцінюванні й освітньому процесі загалом</a:t>
            </a:r>
            <a:endParaRPr lang="uk-U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47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A2311-55F3-46DD-9FA3-8CF3C94B3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Завдання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99761A-51FA-4658-A368-A8767051F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О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працювати визначення спільно з учнями об’єктивних і зрозумілих для учнів навчальних цілей.</a:t>
            </a:r>
            <a:endParaRPr lang="uk-UA" sz="2800" dirty="0">
              <a:solidFill>
                <a:schemeClr val="tx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О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працювати визначення спільно з учнями критеріїв оцінювання виду роботи, виду діяльності.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панувати надання педагогом ефективного зворотного зв’язку.</a:t>
            </a:r>
            <a:endParaRPr kumimoji="0" lang="uk-UA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lvl="0" indent="0" algn="just">
              <a:lnSpc>
                <a:spcPct val="115000"/>
              </a:lnSpc>
              <a:buSzPts val="1000"/>
              <a:buNone/>
            </a:pPr>
            <a:endParaRPr lang="uk-UA" sz="1600" dirty="0">
              <a:solidFill>
                <a:schemeClr val="tx1"/>
              </a:solidFill>
              <a:effectLst/>
              <a:latin typeface="Noto Sans Symbols"/>
              <a:ea typeface="Noto Sans Symbols"/>
              <a:cs typeface="Noto Sans Symbols"/>
            </a:endParaRPr>
          </a:p>
        </p:txBody>
      </p:sp>
    </p:spTree>
    <p:extLst>
      <p:ext uri="{BB962C8B-B14F-4D97-AF65-F5344CB8AC3E}">
        <p14:creationId xmlns:p14="http://schemas.microsoft.com/office/powerpoint/2010/main" val="3200664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9E3DF-ABE7-4758-A5E5-93371219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Вміння ставити запитання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FB0715-C085-459B-8DA8-A9FB98B8C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080437"/>
            <a:ext cx="8915400" cy="3777622"/>
          </a:xfrm>
        </p:spPr>
        <p:txBody>
          <a:bodyPr/>
          <a:lstStyle/>
          <a:p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Поставити по колу по одному  відкритому запитанню стосовно формувального оцінювання.</a:t>
            </a:r>
          </a:p>
          <a:p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 одне запитання від пари або трійки учасників тренінгу.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06660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4DCD7-F776-4A86-AA49-2D8FCE161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Елементи формувального оцінювання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23AD49-8480-42B1-B1F2-C0B64471A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101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0" i="0" u="none" strike="noStrike" dirty="0">
                <a:solidFill>
                  <a:srgbClr val="01010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ироблення зрозумілих учням цілей на певний період навчання;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101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="0" i="0" u="none" strike="noStrike" dirty="0">
                <a:solidFill>
                  <a:srgbClr val="01010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адання й отримання учнями конструктивного зворотного зв’язку щодо їхніх навчальних досягнень відповідно до визначених цілей;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101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0" i="0" u="none" strike="noStrike">
                <a:solidFill>
                  <a:srgbClr val="01010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оригування </a:t>
            </a:r>
            <a:r>
              <a:rPr lang="ru-RU" sz="2400" b="0" i="0" u="none" strike="noStrike" dirty="0">
                <a:solidFill>
                  <a:srgbClr val="01010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вчителем навчального процесу відповідно до результатів і навчального поступу учнів.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6174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1E3E16-B7DA-4C08-8B89-7D9227EC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 формувального оцінювання для учнів – усвідомлення ними відповідей на три важливі запитання:</a:t>
            </a:r>
            <a:b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141414"/>
                </a:solidFill>
                <a:effectLst/>
                <a:uLnTx/>
                <a:uFillTx/>
                <a:latin typeface="ProximaNova"/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B9B0A2-6216-4DF6-9141-D424FD11B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uk-UA" sz="2800" dirty="0">
                <a:solidFill>
                  <a:srgbClr val="0101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uk-UA" sz="2800" b="0" i="0" u="none" strike="noStrike" dirty="0">
                <a:solidFill>
                  <a:srgbClr val="01010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 моя ціль у вивченні цього предмета або курсу на цьому етапі навчання – які саме знання й уміння я маю опанувати і для чого, як саме вони будуть оцінюватися в підсумку?</a:t>
            </a:r>
          </a:p>
          <a:p>
            <a:pPr algn="l">
              <a:buFont typeface="+mj-lt"/>
              <a:buAutoNum type="arabicPeriod"/>
            </a:pPr>
            <a:r>
              <a:rPr lang="uk-UA" sz="2800" dirty="0">
                <a:solidFill>
                  <a:srgbClr val="0101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800" b="0" i="0" u="none" strike="noStrike" dirty="0">
                <a:solidFill>
                  <a:srgbClr val="01010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 я зараз на шляху досягнення цієї цілі – що саме мені вдається добре, а над чим потрібно попрацювати?</a:t>
            </a:r>
          </a:p>
          <a:p>
            <a:pPr algn="l">
              <a:buFont typeface="+mj-lt"/>
              <a:buAutoNum type="arabicPeriod"/>
            </a:pPr>
            <a:r>
              <a:rPr lang="uk-UA" sz="2800" dirty="0">
                <a:solidFill>
                  <a:srgbClr val="0101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uk-UA" sz="2800" b="0" i="0" u="none" strike="noStrike" dirty="0">
                <a:solidFill>
                  <a:srgbClr val="01010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 в мене наступне завдання на цьому шляху?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7585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B10B7-1630-49CB-BE01-38989EEA9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оцінювання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F8DD26-8F6A-4914-9891-B4C64F397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uk-UA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 ви використовуєте критерії для оцінювання у своїй педагогічній діяльності? </a:t>
            </a:r>
            <a:endParaRPr lang="uk-UA" sz="32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Скільки критеріїв ви використовуєте для оцінювання певного виду роботи? Яка кількість критеріїв, на вашу думку, є оптимальною? </a:t>
            </a:r>
            <a:endParaRPr lang="uk-UA" sz="32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про критерії оцінювання дізнаються учні? </a:t>
            </a:r>
            <a:endParaRPr lang="uk-UA" sz="32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4743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967CD6-C3FA-416B-80C7-C22B31E22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Перевтілення у художників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EF8367-59AE-4B0D-9199-671D20690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uk-UA" dirty="0"/>
          </a:p>
          <a:p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для виконання завдання :</a:t>
            </a:r>
          </a:p>
          <a:p>
            <a:pPr marL="0" indent="0">
              <a:buNone/>
            </a:pP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 Лівою рукою намалювати</a:t>
            </a:r>
          </a:p>
          <a:p>
            <a:pPr marL="0" indent="0">
              <a:buNone/>
            </a:pPr>
            <a:r>
              <a:rPr lang="uk-UA" dirty="0"/>
              <a:t>         </a:t>
            </a:r>
            <a:r>
              <a:rPr lang="uk-UA" sz="3200" b="1" dirty="0">
                <a:solidFill>
                  <a:srgbClr val="00B050"/>
                </a:solidFill>
              </a:rPr>
              <a:t>Будинок із трьома вікнами і балконом.</a:t>
            </a:r>
          </a:p>
          <a:p>
            <a:pPr marL="0" indent="0">
              <a:buNone/>
            </a:pPr>
            <a:r>
              <a:rPr lang="uk-UA" sz="3200" b="1" dirty="0">
                <a:solidFill>
                  <a:srgbClr val="00B050"/>
                </a:solidFill>
              </a:rPr>
              <a:t>     Вазоном із квіткою на підвіконні.</a:t>
            </a:r>
          </a:p>
          <a:p>
            <a:pPr marL="0" indent="0">
              <a:buNone/>
            </a:pPr>
            <a:r>
              <a:rPr lang="uk-UA" sz="3200" b="1" dirty="0">
                <a:solidFill>
                  <a:srgbClr val="00B050"/>
                </a:solidFill>
              </a:rPr>
              <a:t>     Погоду надворі.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sz="2800" b="1" dirty="0">
                <a:solidFill>
                  <a:srgbClr val="FF0000"/>
                </a:solidFill>
              </a:rPr>
              <a:t>2 хв на виконання завдання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7572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B1E5A-07BE-462A-A5B1-8B71C29B3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 надавання зворотного зв’язку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0B90C7-53CE-4CC8-8D53-C7B40A27F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3600" b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3-2-1</a:t>
            </a:r>
            <a:endParaRPr lang="uk-UA" sz="3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надання зворотного зв’язку учням один одному на виконану за критеріями роботу  запропонувати їм:</a:t>
            </a:r>
            <a:br>
              <a:rPr lang="uk-U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знайти 3 позитивні моменти в роботі ;</a:t>
            </a:r>
            <a:b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поставити 2 уточнюючих запитання;</a:t>
            </a:r>
            <a:b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запропонувати 1 спосіб покращення роботи</a:t>
            </a:r>
            <a:endParaRPr lang="uk-UA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365147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527</Words>
  <Application>Microsoft Office PowerPoint</Application>
  <PresentationFormat>Широкоэкранный</PresentationFormat>
  <Paragraphs>50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Century Gothic</vt:lpstr>
      <vt:lpstr>Noto Sans Symbols</vt:lpstr>
      <vt:lpstr>ProximaNova</vt:lpstr>
      <vt:lpstr>Times New Roman</vt:lpstr>
      <vt:lpstr>Wingdings 3</vt:lpstr>
      <vt:lpstr>Легкий дым</vt:lpstr>
      <vt:lpstr>Визначення навчальних цілей, узгодження критеріїв разом із учнями. Методи зворотного зв’язку</vt:lpstr>
      <vt:lpstr>Мета тренінгу</vt:lpstr>
      <vt:lpstr>Завдання </vt:lpstr>
      <vt:lpstr>Вміння ставити запитання</vt:lpstr>
      <vt:lpstr>Елементи формувального оцінювання</vt:lpstr>
      <vt:lpstr>Результат формувального оцінювання для учнів – усвідомлення ними відповідей на три важливі запитання: </vt:lpstr>
      <vt:lpstr>Критерії оцінювання</vt:lpstr>
      <vt:lpstr>Перевтілення у художників</vt:lpstr>
      <vt:lpstr>Техніки надавання зворотного зв’язку</vt:lpstr>
      <vt:lpstr>Техніки надавання зворотного зв’язку</vt:lpstr>
      <vt:lpstr>Техніки надавання зворотного зв’язку</vt:lpstr>
      <vt:lpstr>ЗВОРОТНІЙ ЗВ’ЯЗОК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Визначення навчальних цілей, узгодження критеріїв разом із учнями. Методи зворотного зв’язку</dc:title>
  <dc:creator>User</dc:creator>
  <cp:lastModifiedBy>User</cp:lastModifiedBy>
  <cp:revision>1</cp:revision>
  <dcterms:created xsi:type="dcterms:W3CDTF">2021-10-17T09:53:04Z</dcterms:created>
  <dcterms:modified xsi:type="dcterms:W3CDTF">2021-10-17T10:29:52Z</dcterms:modified>
</cp:coreProperties>
</file>