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331" r:id="rId3"/>
    <p:sldId id="285" r:id="rId4"/>
    <p:sldId id="289" r:id="rId5"/>
    <p:sldId id="286" r:id="rId6"/>
    <p:sldId id="287" r:id="rId7"/>
    <p:sldId id="288" r:id="rId8"/>
    <p:sldId id="295" r:id="rId9"/>
    <p:sldId id="291" r:id="rId10"/>
    <p:sldId id="292" r:id="rId11"/>
    <p:sldId id="293" r:id="rId12"/>
    <p:sldId id="296" r:id="rId13"/>
    <p:sldId id="297" r:id="rId14"/>
    <p:sldId id="277" r:id="rId15"/>
    <p:sldId id="298" r:id="rId16"/>
    <p:sldId id="278" r:id="rId17"/>
    <p:sldId id="302" r:id="rId18"/>
    <p:sldId id="305" r:id="rId19"/>
    <p:sldId id="456" r:id="rId20"/>
    <p:sldId id="457" r:id="rId21"/>
    <p:sldId id="458" r:id="rId22"/>
    <p:sldId id="459" r:id="rId23"/>
    <p:sldId id="455" r:id="rId24"/>
    <p:sldId id="454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2F3242"/>
    <a:srgbClr val="722651"/>
    <a:srgbClr val="DED231"/>
    <a:srgbClr val="C31D58"/>
    <a:srgbClr val="295FFF"/>
    <a:srgbClr val="27C268"/>
    <a:srgbClr val="FF3131"/>
    <a:srgbClr val="1694E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2" autoAdjust="0"/>
    <p:restoredTop sz="94434" autoAdjust="0"/>
  </p:normalViewPr>
  <p:slideViewPr>
    <p:cSldViewPr snapToGrid="0">
      <p:cViewPr varScale="1">
        <p:scale>
          <a:sx n="56" d="100"/>
          <a:sy n="56" d="100"/>
        </p:scale>
        <p:origin x="6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73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05.03.2023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05.03.2023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05.03.2023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11996" y="843161"/>
            <a:ext cx="1903596" cy="156966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№72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285916"/>
            <a:ext cx="2402230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Я </a:t>
            </a:r>
            <a:r>
              <a:rPr lang="ru-RU" sz="2000" b="1" dirty="0" err="1">
                <a:solidFill>
                  <a:schemeClr val="bg1"/>
                </a:solidFill>
              </a:rPr>
              <a:t>досліджую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світ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526" y="123231"/>
            <a:ext cx="1966561" cy="2783914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1322"/>
          <a:stretch/>
        </p:blipFill>
        <p:spPr>
          <a:xfrm>
            <a:off x="4787443" y="285916"/>
            <a:ext cx="2391434" cy="2101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310" y="545529"/>
            <a:ext cx="1924837" cy="2164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252336" y="3092824"/>
            <a:ext cx="78530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>
                <a:solidFill>
                  <a:srgbClr val="2F3242"/>
                </a:solidFill>
              </a:rPr>
              <a:t>Що ти знаєш про українських винахідників? </a:t>
            </a:r>
            <a:endParaRPr lang="ru-RU" sz="7200" b="1" dirty="0">
              <a:solidFill>
                <a:srgbClr val="2F3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06856" y="182043"/>
            <a:ext cx="8732066" cy="485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Винаходи Ігоря Сікорського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39" y="3326130"/>
            <a:ext cx="4497577" cy="3259644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90" y="3226674"/>
            <a:ext cx="4681673" cy="335910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71" y="807755"/>
            <a:ext cx="5132460" cy="264932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684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29967" y="109976"/>
            <a:ext cx="8732066" cy="485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Найкращий вертоліт Сікорського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47" y="3192037"/>
            <a:ext cx="6213305" cy="355598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8052" y="704708"/>
            <a:ext cx="11835894" cy="230224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І не </a:t>
            </a:r>
            <a:r>
              <a:rPr lang="ru-RU" sz="3600" b="1" dirty="0" err="1"/>
              <a:t>тільки</a:t>
            </a:r>
            <a:r>
              <a:rPr lang="ru-RU" sz="3600" b="1" dirty="0"/>
              <a:t> «</a:t>
            </a:r>
            <a:r>
              <a:rPr lang="ru-RU" sz="3600" b="1" dirty="0" err="1"/>
              <a:t>свій</a:t>
            </a:r>
            <a:r>
              <a:rPr lang="ru-RU" sz="3600" b="1" dirty="0"/>
              <a:t> </a:t>
            </a:r>
            <a:r>
              <a:rPr lang="ru-RU" sz="3600" b="1" dirty="0" err="1"/>
              <a:t>кращий</a:t>
            </a:r>
            <a:r>
              <a:rPr lang="ru-RU" sz="3600" b="1" dirty="0"/>
              <a:t>», але і </a:t>
            </a:r>
            <a:r>
              <a:rPr lang="ru-RU" sz="3600" b="1" dirty="0" err="1"/>
              <a:t>кращий</a:t>
            </a:r>
            <a:r>
              <a:rPr lang="ru-RU" sz="3600" b="1" dirty="0"/>
              <a:t> </a:t>
            </a:r>
            <a:r>
              <a:rPr lang="ru-RU" sz="3600" b="1" dirty="0" err="1"/>
              <a:t>вертоліт</a:t>
            </a:r>
            <a:r>
              <a:rPr lang="ru-RU" sz="3600" b="1" dirty="0"/>
              <a:t> </a:t>
            </a:r>
            <a:r>
              <a:rPr lang="ru-RU" sz="3600" b="1" dirty="0" err="1"/>
              <a:t>світу</a:t>
            </a:r>
            <a:r>
              <a:rPr lang="ru-RU" sz="3600" b="1" dirty="0"/>
              <a:t> </a:t>
            </a:r>
            <a:r>
              <a:rPr lang="ru-RU" sz="3600" b="1" dirty="0" err="1"/>
              <a:t>першого</a:t>
            </a:r>
            <a:r>
              <a:rPr lang="ru-RU" sz="3600" b="1" dirty="0"/>
              <a:t> </a:t>
            </a:r>
            <a:r>
              <a:rPr lang="ru-RU" sz="3600" b="1" dirty="0" err="1"/>
              <a:t>покоління</a:t>
            </a:r>
            <a:r>
              <a:rPr lang="ru-RU" sz="3600" b="1" dirty="0"/>
              <a:t>. </a:t>
            </a:r>
            <a:r>
              <a:rPr lang="ru-RU" sz="3600" b="1" dirty="0" err="1"/>
              <a:t>Він</a:t>
            </a:r>
            <a:r>
              <a:rPr lang="ru-RU" sz="3600" b="1" dirty="0"/>
              <a:t> </a:t>
            </a:r>
            <a:r>
              <a:rPr lang="ru-RU" sz="3600" b="1" dirty="0" err="1"/>
              <a:t>піднявся</a:t>
            </a:r>
            <a:r>
              <a:rPr lang="ru-RU" sz="3600" b="1" dirty="0"/>
              <a:t> в </a:t>
            </a:r>
            <a:r>
              <a:rPr lang="ru-RU" sz="3600" b="1" dirty="0" err="1"/>
              <a:t>повітря</a:t>
            </a:r>
            <a:r>
              <a:rPr lang="ru-RU" sz="3600" b="1" dirty="0"/>
              <a:t> в 1954 </a:t>
            </a:r>
            <a:r>
              <a:rPr lang="ru-RU" sz="3600" b="1" dirty="0" err="1"/>
              <a:t>році</a:t>
            </a:r>
            <a:r>
              <a:rPr lang="ru-RU" sz="3600" b="1" dirty="0"/>
              <a:t>. </a:t>
            </a:r>
          </a:p>
          <a:p>
            <a:pPr algn="ctr"/>
            <a:r>
              <a:rPr lang="ru-RU" sz="3600" b="1" dirty="0"/>
              <a:t>На </a:t>
            </a:r>
            <a:r>
              <a:rPr lang="ru-RU" sz="3600" b="1" dirty="0" err="1"/>
              <a:t>спецзамовлення</a:t>
            </a:r>
            <a:r>
              <a:rPr lang="ru-RU" sz="3600" b="1" dirty="0"/>
              <a:t> </a:t>
            </a:r>
            <a:r>
              <a:rPr lang="ru-RU" sz="3600" b="1" dirty="0" err="1"/>
              <a:t>був</a:t>
            </a:r>
            <a:r>
              <a:rPr lang="ru-RU" sz="3600" b="1" dirty="0"/>
              <a:t> </a:t>
            </a:r>
            <a:r>
              <a:rPr lang="ru-RU" sz="3600" b="1" dirty="0" err="1"/>
              <a:t>побудований</a:t>
            </a:r>
            <a:r>
              <a:rPr lang="ru-RU" sz="3600" b="1" dirty="0"/>
              <a:t> </a:t>
            </a:r>
            <a:r>
              <a:rPr lang="ru-RU" sz="3600" b="1" dirty="0" err="1"/>
              <a:t>вертоліт</a:t>
            </a:r>
            <a:r>
              <a:rPr lang="ru-RU" sz="3600" b="1" dirty="0"/>
              <a:t> і для президента США.</a:t>
            </a:r>
          </a:p>
        </p:txBody>
      </p:sp>
    </p:spTree>
    <p:extLst>
      <p:ext uri="{BB962C8B-B14F-4D97-AF65-F5344CB8AC3E}">
        <p14:creationId xmlns:p14="http://schemas.microsoft.com/office/powerpoint/2010/main" val="172403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28337" y="134998"/>
            <a:ext cx="6135326" cy="485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Микола </a:t>
            </a:r>
            <a:r>
              <a:rPr lang="uk-UA" sz="3600" b="1" dirty="0" err="1">
                <a:solidFill>
                  <a:schemeClr val="bg1"/>
                </a:solidFill>
              </a:rPr>
              <a:t>Бенардос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2804" y="1326110"/>
            <a:ext cx="7858206" cy="241550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/>
              <a:t>Мико́ла</a:t>
            </a:r>
            <a:r>
              <a:rPr lang="ru-RU" sz="3600" b="1" dirty="0"/>
              <a:t> </a:t>
            </a:r>
            <a:r>
              <a:rPr lang="ru-RU" sz="3600" b="1" dirty="0" err="1"/>
              <a:t>Микола́йович</a:t>
            </a:r>
            <a:r>
              <a:rPr lang="ru-RU" sz="3600" b="1" dirty="0"/>
              <a:t> </a:t>
            </a:r>
            <a:r>
              <a:rPr lang="ru-RU" sz="3600" b="1" dirty="0" err="1"/>
              <a:t>Бена́рдос</a:t>
            </a:r>
            <a:r>
              <a:rPr lang="ru-RU" sz="3600" dirty="0"/>
              <a:t> — </a:t>
            </a:r>
            <a:r>
              <a:rPr lang="ru-RU" sz="3600" b="1" dirty="0" err="1"/>
              <a:t>український</a:t>
            </a:r>
            <a:r>
              <a:rPr lang="ru-RU" sz="3600" b="1" dirty="0"/>
              <a:t> </a:t>
            </a:r>
            <a:r>
              <a:rPr lang="ru-RU" sz="3600" b="1" dirty="0" err="1"/>
              <a:t>винахідник</a:t>
            </a:r>
            <a:r>
              <a:rPr lang="ru-RU" sz="3600" b="1" dirty="0"/>
              <a:t> </a:t>
            </a:r>
            <a:r>
              <a:rPr lang="ru-RU" sz="3600" b="1" dirty="0" err="1"/>
              <a:t>грецького</a:t>
            </a:r>
            <a:r>
              <a:rPr lang="ru-RU" sz="3600" b="1" dirty="0"/>
              <a:t> </a:t>
            </a:r>
            <a:r>
              <a:rPr lang="ru-RU" sz="3600" b="1" dirty="0" err="1"/>
              <a:t>походження</a:t>
            </a:r>
            <a:r>
              <a:rPr lang="ru-RU" sz="3600" b="1" dirty="0"/>
              <a:t>, </a:t>
            </a:r>
            <a:r>
              <a:rPr lang="ru-RU" sz="3600" b="1" dirty="0" err="1"/>
              <a:t>творець</a:t>
            </a:r>
            <a:r>
              <a:rPr lang="ru-RU" sz="3600" b="1" dirty="0"/>
              <a:t> дугового </a:t>
            </a:r>
            <a:r>
              <a:rPr lang="ru-RU" sz="3600" b="1" dirty="0" err="1"/>
              <a:t>електрозварювання</a:t>
            </a:r>
            <a:r>
              <a:rPr lang="ru-RU" sz="3600" b="1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49" y="1196732"/>
            <a:ext cx="3595419" cy="508976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395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94063" y="240439"/>
            <a:ext cx="8732066" cy="485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Винаходи Миколи </a:t>
            </a:r>
            <a:r>
              <a:rPr lang="uk-UA" sz="3200" b="1" dirty="0" err="1">
                <a:solidFill>
                  <a:schemeClr val="bg1"/>
                </a:solidFill>
              </a:rPr>
              <a:t>Бенардоса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" b="100000" l="0" r="99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916" y="1460838"/>
            <a:ext cx="2271928" cy="21185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4" r="4176" b="36946"/>
          <a:stretch/>
        </p:blipFill>
        <p:spPr>
          <a:xfrm>
            <a:off x="3333891" y="994737"/>
            <a:ext cx="2845267" cy="18435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2096" r="9553" b="11620"/>
          <a:stretch/>
        </p:blipFill>
        <p:spPr>
          <a:xfrm>
            <a:off x="416696" y="2171190"/>
            <a:ext cx="2748788" cy="30898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6" b="9295"/>
          <a:stretch/>
        </p:blipFill>
        <p:spPr>
          <a:xfrm>
            <a:off x="6684558" y="3643360"/>
            <a:ext cx="1614613" cy="23439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3077" y="5464095"/>
            <a:ext cx="3193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2F3242"/>
                </a:solidFill>
              </a:rPr>
              <a:t>Пральна машинка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2651" y="6035279"/>
            <a:ext cx="2318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2F3242"/>
                </a:solidFill>
              </a:rPr>
              <a:t>Фритюрниця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36078" y="3331594"/>
            <a:ext cx="2424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2F3242"/>
                </a:solidFill>
              </a:rPr>
              <a:t>Кондиціонер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98040" y="3716104"/>
            <a:ext cx="3193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2F3242"/>
                </a:solidFill>
              </a:rPr>
              <a:t>Парова каструля</a:t>
            </a:r>
            <a:endParaRPr lang="ru-RU" sz="2800" b="1" dirty="0">
              <a:solidFill>
                <a:srgbClr val="2F3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2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72940" y="159987"/>
            <a:ext cx="5343962" cy="485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Фізкультхвилинка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" name="Дитяча руханка, фізкультхвилинка _Corn Dance_">
            <a:hlinkClick r:id="" action="ppaction://media"/>
            <a:extLst>
              <a:ext uri="{FF2B5EF4-FFF2-40B4-BE49-F238E27FC236}">
                <a16:creationId xmlns:a16="http://schemas.microsoft.com/office/drawing/2014/main" id="{11A9D66F-4402-4B1D-8B92-B52203C6A1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1624" y="687248"/>
            <a:ext cx="10685805" cy="6010765"/>
          </a:xfrm>
          <a:prstGeom prst="rect">
            <a:avLst/>
          </a:prstGeom>
        </p:spPr>
      </p:pic>
      <p:pic>
        <p:nvPicPr>
          <p:cNvPr id="9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A4558F82-2CA6-47FD-9E10-01920D8A4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242502" y="220852"/>
            <a:ext cx="2363440" cy="151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90" y="2539475"/>
            <a:ext cx="1859019" cy="40675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90418" y="134998"/>
            <a:ext cx="5011164" cy="485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Для роздумів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62990" y="994059"/>
            <a:ext cx="10233212" cy="12906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 </a:t>
            </a:r>
            <a:r>
              <a:rPr lang="ru-RU" sz="4400" b="1" dirty="0" err="1"/>
              <a:t>Які</a:t>
            </a:r>
            <a:r>
              <a:rPr lang="ru-RU" sz="4400" b="1" dirty="0"/>
              <a:t> </a:t>
            </a:r>
            <a:r>
              <a:rPr lang="ru-RU" sz="4400" b="1" dirty="0" err="1"/>
              <a:t>риси</a:t>
            </a:r>
            <a:r>
              <a:rPr lang="ru-RU" sz="4400" b="1" dirty="0"/>
              <a:t> характеру, на твою думку, </a:t>
            </a:r>
            <a:r>
              <a:rPr lang="ru-RU" sz="4400" b="1" dirty="0" err="1"/>
              <a:t>притаманні</a:t>
            </a:r>
            <a:r>
              <a:rPr lang="ru-RU" sz="4400" b="1" dirty="0"/>
              <a:t> </a:t>
            </a:r>
            <a:r>
              <a:rPr lang="ru-RU" sz="4400" b="1" dirty="0" err="1"/>
              <a:t>справжнім</a:t>
            </a:r>
            <a:r>
              <a:rPr lang="ru-RU" sz="4400" b="1" dirty="0"/>
              <a:t> </a:t>
            </a:r>
            <a:r>
              <a:rPr lang="ru-RU" sz="4400" b="1" dirty="0" err="1"/>
              <a:t>винахідникам</a:t>
            </a:r>
            <a:r>
              <a:rPr lang="ru-RU" sz="4400" b="1" dirty="0"/>
              <a:t>?</a:t>
            </a:r>
            <a:endParaRPr lang="ru-RU" sz="4000" b="1" dirty="0"/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4678" y="5589431"/>
            <a:ext cx="1186025" cy="1268569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4678" y="4197657"/>
            <a:ext cx="1196950" cy="12906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" name="Блок-схема: альтернативний процес 1">
            <a:extLst>
              <a:ext uri="{FF2B5EF4-FFF2-40B4-BE49-F238E27FC236}">
                <a16:creationId xmlns:a16="http://schemas.microsoft.com/office/drawing/2014/main" id="{23CDC3E9-F831-449A-9E30-00A96E046BA9}"/>
              </a:ext>
            </a:extLst>
          </p:cNvPr>
          <p:cNvSpPr/>
          <p:nvPr/>
        </p:nvSpPr>
        <p:spPr>
          <a:xfrm>
            <a:off x="1609500" y="2948940"/>
            <a:ext cx="3179670" cy="708660"/>
          </a:xfrm>
          <a:prstGeom prst="flowChartAlternate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працелюбність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1" name="Блок-схема: альтернативний процес 10">
            <a:extLst>
              <a:ext uri="{FF2B5EF4-FFF2-40B4-BE49-F238E27FC236}">
                <a16:creationId xmlns:a16="http://schemas.microsoft.com/office/drawing/2014/main" id="{6F23E46A-63E6-48D4-B3D6-E46C2FB4D283}"/>
              </a:ext>
            </a:extLst>
          </p:cNvPr>
          <p:cNvSpPr/>
          <p:nvPr/>
        </p:nvSpPr>
        <p:spPr>
          <a:xfrm>
            <a:off x="7545480" y="2948940"/>
            <a:ext cx="3179670" cy="708660"/>
          </a:xfrm>
          <a:prstGeom prst="flowChartAlternate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наполегливість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2" name="Блок-схема: альтернативний процес 11">
            <a:extLst>
              <a:ext uri="{FF2B5EF4-FFF2-40B4-BE49-F238E27FC236}">
                <a16:creationId xmlns:a16="http://schemas.microsoft.com/office/drawing/2014/main" id="{10299A6D-A1EA-4940-871C-2B66FA485AC3}"/>
              </a:ext>
            </a:extLst>
          </p:cNvPr>
          <p:cNvSpPr/>
          <p:nvPr/>
        </p:nvSpPr>
        <p:spPr>
          <a:xfrm>
            <a:off x="1578948" y="4141779"/>
            <a:ext cx="3461740" cy="708660"/>
          </a:xfrm>
          <a:prstGeom prst="flowChartAlternate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відповідальність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3" name="Блок-схема: альтернативний процес 12">
            <a:extLst>
              <a:ext uri="{FF2B5EF4-FFF2-40B4-BE49-F238E27FC236}">
                <a16:creationId xmlns:a16="http://schemas.microsoft.com/office/drawing/2014/main" id="{2D32FDFB-22AE-47DA-B3F3-F0371417354F}"/>
              </a:ext>
            </a:extLst>
          </p:cNvPr>
          <p:cNvSpPr/>
          <p:nvPr/>
        </p:nvSpPr>
        <p:spPr>
          <a:xfrm>
            <a:off x="7151311" y="4134331"/>
            <a:ext cx="3179670" cy="708660"/>
          </a:xfrm>
          <a:prstGeom prst="flowChartAlternate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креативність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4" name="Блок-схема: альтернативний процес 13">
            <a:extLst>
              <a:ext uri="{FF2B5EF4-FFF2-40B4-BE49-F238E27FC236}">
                <a16:creationId xmlns:a16="http://schemas.microsoft.com/office/drawing/2014/main" id="{AAA63480-F2D3-4828-9E2E-346748BE79BD}"/>
              </a:ext>
            </a:extLst>
          </p:cNvPr>
          <p:cNvSpPr/>
          <p:nvPr/>
        </p:nvSpPr>
        <p:spPr>
          <a:xfrm>
            <a:off x="2337442" y="5155281"/>
            <a:ext cx="2640388" cy="708660"/>
          </a:xfrm>
          <a:prstGeom prst="flowChartAlternate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рішучість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5" name="Блок-схема: альтернативний процес 14">
            <a:extLst>
              <a:ext uri="{FF2B5EF4-FFF2-40B4-BE49-F238E27FC236}">
                <a16:creationId xmlns:a16="http://schemas.microsoft.com/office/drawing/2014/main" id="{8265E930-2A4C-4B72-BF2F-F7F49D10A4AB}"/>
              </a:ext>
            </a:extLst>
          </p:cNvPr>
          <p:cNvSpPr/>
          <p:nvPr/>
        </p:nvSpPr>
        <p:spPr>
          <a:xfrm>
            <a:off x="6899779" y="5155281"/>
            <a:ext cx="3179670" cy="708660"/>
          </a:xfrm>
          <a:prstGeom prst="flowChartAlternate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впевненість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96490" y="134998"/>
            <a:ext cx="5599020" cy="485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Сергій Корольов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31" y="1164761"/>
            <a:ext cx="3934054" cy="524247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56315" y="902970"/>
            <a:ext cx="6865398" cy="31837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 </a:t>
            </a:r>
            <a:r>
              <a:rPr lang="ru-RU" sz="3600" b="1" dirty="0" err="1"/>
              <a:t>Український</a:t>
            </a:r>
            <a:r>
              <a:rPr lang="ru-RU" sz="3600" b="1" dirty="0"/>
              <a:t> </a:t>
            </a:r>
            <a:r>
              <a:rPr lang="ru-RU" sz="3600" b="1" dirty="0" err="1"/>
              <a:t>радянський</a:t>
            </a:r>
            <a:r>
              <a:rPr lang="ru-RU" sz="3600" b="1" dirty="0"/>
              <a:t> </a:t>
            </a:r>
            <a:r>
              <a:rPr lang="ru-RU" sz="3600" b="1" dirty="0" err="1"/>
              <a:t>вчений</a:t>
            </a:r>
            <a:r>
              <a:rPr lang="ru-RU" sz="3600" b="1" dirty="0"/>
              <a:t> у </a:t>
            </a:r>
            <a:r>
              <a:rPr lang="ru-RU" sz="3600" b="1" dirty="0" err="1"/>
              <a:t>галузі</a:t>
            </a:r>
            <a:r>
              <a:rPr lang="ru-RU" sz="3600" b="1" dirty="0"/>
              <a:t> </a:t>
            </a:r>
            <a:r>
              <a:rPr lang="ru-RU" sz="3600" b="1" dirty="0" err="1"/>
              <a:t>ракетобудування</a:t>
            </a:r>
            <a:r>
              <a:rPr lang="ru-RU" sz="3600" b="1" dirty="0"/>
              <a:t> та космонавтики, конструктор. </a:t>
            </a:r>
            <a:r>
              <a:rPr lang="ru-RU" sz="3600" b="1" dirty="0" err="1"/>
              <a:t>Вважається</a:t>
            </a:r>
            <a:r>
              <a:rPr lang="ru-RU" sz="3600" b="1" dirty="0"/>
              <a:t> основоположником </a:t>
            </a:r>
            <a:r>
              <a:rPr lang="ru-RU" sz="3600" b="1" dirty="0" err="1"/>
              <a:t>практичної</a:t>
            </a:r>
            <a:r>
              <a:rPr lang="ru-RU" sz="3600" b="1" dirty="0"/>
              <a:t> космонавтики.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1309043" y="5589431"/>
            <a:ext cx="1186025" cy="1268569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0" y="5567331"/>
            <a:ext cx="1196950" cy="12906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5344" y="159919"/>
            <a:ext cx="7001312" cy="485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Винаходи</a:t>
            </a:r>
            <a:r>
              <a:rPr lang="ru-RU" sz="3200" b="1" dirty="0"/>
              <a:t>, </a:t>
            </a:r>
            <a:r>
              <a:rPr lang="ru-RU" sz="3200" b="1" dirty="0" err="1"/>
              <a:t>які</a:t>
            </a:r>
            <a:r>
              <a:rPr lang="ru-RU" sz="3200" b="1" dirty="0"/>
              <a:t> придумали </a:t>
            </a:r>
            <a:r>
              <a:rPr lang="ru-RU" sz="3200" b="1" dirty="0" err="1"/>
              <a:t>діти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A74AED-65E6-418C-998C-A71F7E5C9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90" y="2942414"/>
            <a:ext cx="5301820" cy="3723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BFB064F9-9FC7-4295-A384-0A01BF3AAA3A}"/>
              </a:ext>
            </a:extLst>
          </p:cNvPr>
          <p:cNvSpPr/>
          <p:nvPr/>
        </p:nvSpPr>
        <p:spPr>
          <a:xfrm>
            <a:off x="297007" y="807755"/>
            <a:ext cx="11288053" cy="197259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12-річний Максим </a:t>
            </a:r>
            <a:r>
              <a:rPr lang="ru-RU" sz="3200" b="1" dirty="0" err="1"/>
              <a:t>Лема</a:t>
            </a:r>
            <a:r>
              <a:rPr lang="ru-RU" sz="3200" b="1" dirty="0"/>
              <a:t> </a:t>
            </a:r>
            <a:r>
              <a:rPr lang="ru-RU" sz="3200" b="1" dirty="0" err="1"/>
              <a:t>зі</a:t>
            </a:r>
            <a:r>
              <a:rPr lang="ru-RU" sz="3200" b="1" dirty="0"/>
              <a:t> Львова створив робота, </a:t>
            </a:r>
            <a:r>
              <a:rPr lang="ru-RU" sz="3200" b="1" dirty="0" err="1"/>
              <a:t>що</a:t>
            </a:r>
            <a:r>
              <a:rPr lang="ru-RU" sz="3200" b="1" dirty="0"/>
              <a:t> </a:t>
            </a:r>
            <a:r>
              <a:rPr lang="ru-RU" sz="3200" b="1" dirty="0" err="1"/>
              <a:t>виконує</a:t>
            </a:r>
            <a:r>
              <a:rPr lang="ru-RU" sz="3200" b="1" dirty="0"/>
              <a:t> </a:t>
            </a:r>
            <a:r>
              <a:rPr lang="ru-RU" sz="3200" b="1" dirty="0" err="1"/>
              <a:t>функції</a:t>
            </a:r>
            <a:r>
              <a:rPr lang="ru-RU" sz="3200" b="1" dirty="0"/>
              <a:t> </a:t>
            </a:r>
            <a:r>
              <a:rPr lang="ru-RU" sz="3200" b="1" dirty="0" err="1"/>
              <a:t>інженерів</a:t>
            </a:r>
            <a:r>
              <a:rPr lang="ru-RU" sz="3200" b="1" dirty="0"/>
              <a:t> БТІ. Робот </a:t>
            </a:r>
            <a:r>
              <a:rPr lang="ru-RU" sz="3200" b="1" dirty="0" err="1"/>
              <a:t>сканує</a:t>
            </a:r>
            <a:r>
              <a:rPr lang="ru-RU" sz="3200" b="1" dirty="0"/>
              <a:t> </a:t>
            </a:r>
            <a:r>
              <a:rPr lang="ru-RU" sz="3200" b="1" dirty="0" err="1"/>
              <a:t>приміщення</a:t>
            </a:r>
            <a:r>
              <a:rPr lang="ru-RU" sz="3200" b="1" dirty="0"/>
              <a:t>, </a:t>
            </a:r>
            <a:r>
              <a:rPr lang="ru-RU" sz="3200" b="1" dirty="0" err="1"/>
              <a:t>заміряє</a:t>
            </a:r>
            <a:r>
              <a:rPr lang="ru-RU" sz="3200" b="1" dirty="0"/>
              <a:t> </a:t>
            </a:r>
            <a:r>
              <a:rPr lang="ru-RU" sz="3200" b="1" dirty="0" err="1"/>
              <a:t>площу</a:t>
            </a:r>
            <a:r>
              <a:rPr lang="ru-RU" sz="3200" b="1" dirty="0"/>
              <a:t> та за </a:t>
            </a:r>
            <a:r>
              <a:rPr lang="ru-RU" sz="3200" b="1" dirty="0" err="1"/>
              <a:t>допомогою</a:t>
            </a:r>
            <a:r>
              <a:rPr lang="ru-RU" sz="3200" b="1" dirty="0"/>
              <a:t> </a:t>
            </a:r>
            <a:r>
              <a:rPr lang="ru-RU" sz="3200" b="1" dirty="0" err="1"/>
              <a:t>радіосигналу</a:t>
            </a:r>
            <a:r>
              <a:rPr lang="ru-RU" sz="3200" b="1" dirty="0"/>
              <a:t> </a:t>
            </a:r>
            <a:r>
              <a:rPr lang="ru-RU" sz="3200" b="1" dirty="0" err="1"/>
              <a:t>передає</a:t>
            </a:r>
            <a:r>
              <a:rPr lang="ru-RU" sz="3200" b="1" dirty="0"/>
              <a:t> </a:t>
            </a:r>
            <a:r>
              <a:rPr lang="ru-RU" sz="3200" b="1" dirty="0" err="1"/>
              <a:t>дані</a:t>
            </a:r>
            <a:r>
              <a:rPr lang="ru-RU" sz="3200" b="1" dirty="0"/>
              <a:t> на </a:t>
            </a:r>
            <a:r>
              <a:rPr lang="ru-RU" sz="3200" b="1" dirty="0" err="1"/>
              <a:t>комп’ютер</a:t>
            </a:r>
            <a:r>
              <a:rPr lang="ru-RU" sz="3200" b="1" dirty="0"/>
              <a:t>.</a:t>
            </a:r>
            <a:endParaRPr lang="ru-RU" sz="19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0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18204" y="0"/>
            <a:ext cx="6955592" cy="485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Винаходи</a:t>
            </a:r>
            <a:r>
              <a:rPr lang="ru-RU" sz="3200" b="1" dirty="0"/>
              <a:t>, </a:t>
            </a:r>
            <a:r>
              <a:rPr lang="ru-RU" sz="3200" b="1" dirty="0" err="1"/>
              <a:t>які</a:t>
            </a:r>
            <a:r>
              <a:rPr lang="ru-RU" sz="3200" b="1" dirty="0"/>
              <a:t> придумали </a:t>
            </a:r>
            <a:r>
              <a:rPr lang="ru-RU" sz="3200" b="1" dirty="0" err="1"/>
              <a:t>діти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FFAAEF-6FB5-4D9E-ACD2-CF0ECABB4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12" t="2260" r="6388"/>
          <a:stretch/>
        </p:blipFill>
        <p:spPr>
          <a:xfrm>
            <a:off x="407670" y="854869"/>
            <a:ext cx="5314950" cy="5148262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sp>
        <p:nvSpPr>
          <p:cNvPr id="9" name="Блок-схема: альтернативний процес 8">
            <a:extLst>
              <a:ext uri="{FF2B5EF4-FFF2-40B4-BE49-F238E27FC236}">
                <a16:creationId xmlns:a16="http://schemas.microsoft.com/office/drawing/2014/main" id="{5B7FD0BF-1065-4B4C-93C4-1B429BEE7115}"/>
              </a:ext>
            </a:extLst>
          </p:cNvPr>
          <p:cNvSpPr/>
          <p:nvPr/>
        </p:nvSpPr>
        <p:spPr>
          <a:xfrm>
            <a:off x="5977890" y="807755"/>
            <a:ext cx="5806440" cy="5798785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err="1">
                <a:solidFill>
                  <a:srgbClr val="FFFF00"/>
                </a:solidFill>
              </a:rPr>
              <a:t>Даніл</a:t>
            </a:r>
            <a:r>
              <a:rPr lang="ru-RU" sz="2800" u="sng" dirty="0">
                <a:solidFill>
                  <a:srgbClr val="FFFF00"/>
                </a:solidFill>
              </a:rPr>
              <a:t> </a:t>
            </a:r>
            <a:r>
              <a:rPr lang="ru-RU" sz="2800" u="sng" dirty="0" err="1">
                <a:solidFill>
                  <a:srgbClr val="FFFF00"/>
                </a:solidFill>
              </a:rPr>
              <a:t>Арабаджи</a:t>
            </a:r>
            <a:r>
              <a:rPr lang="ru-RU" sz="2800" dirty="0"/>
              <a:t>, </a:t>
            </a:r>
            <a:r>
              <a:rPr lang="ru-RU" sz="2800" dirty="0" err="1"/>
              <a:t>учень</a:t>
            </a:r>
            <a:r>
              <a:rPr lang="ru-RU" sz="2800" dirty="0"/>
              <a:t> </a:t>
            </a:r>
            <a:r>
              <a:rPr lang="ru-RU" sz="2800" dirty="0" err="1"/>
              <a:t>Запорізького</a:t>
            </a:r>
            <a:r>
              <a:rPr lang="ru-RU" sz="2800" dirty="0"/>
              <a:t> </a:t>
            </a:r>
            <a:r>
              <a:rPr lang="ru-RU" sz="2800" dirty="0" err="1"/>
              <a:t>ліцею</a:t>
            </a:r>
            <a:r>
              <a:rPr lang="ru-RU" sz="2800" dirty="0"/>
              <a:t> "Логос", представив на </a:t>
            </a:r>
            <a:r>
              <a:rPr lang="ru-RU" sz="2800" dirty="0" err="1"/>
              <a:t>конкурсі</a:t>
            </a:r>
            <a:r>
              <a:rPr lang="ru-RU" sz="2800" dirty="0"/>
              <a:t> </a:t>
            </a:r>
          </a:p>
          <a:p>
            <a:pPr algn="ctr"/>
            <a:r>
              <a:rPr lang="ru-RU" sz="2800" dirty="0"/>
              <a:t> </a:t>
            </a:r>
            <a:r>
              <a:rPr lang="ru-RU" sz="2800" dirty="0" err="1"/>
              <a:t>лазерний</a:t>
            </a:r>
            <a:r>
              <a:rPr lang="ru-RU" sz="2800" dirty="0"/>
              <a:t> 3D-сканер для </a:t>
            </a:r>
            <a:r>
              <a:rPr lang="ru-RU" sz="2800" dirty="0" err="1"/>
              <a:t>архітекторів</a:t>
            </a:r>
            <a:r>
              <a:rPr lang="ru-RU" sz="2800" dirty="0"/>
              <a:t> та </a:t>
            </a:r>
            <a:r>
              <a:rPr lang="ru-RU" sz="2800" dirty="0" err="1"/>
              <a:t>будівельників</a:t>
            </a:r>
            <a:r>
              <a:rPr lang="ru-RU" sz="2800" dirty="0"/>
              <a:t>. </a:t>
            </a:r>
          </a:p>
          <a:p>
            <a:pPr algn="ctr"/>
            <a:r>
              <a:rPr lang="ru-RU" sz="2800" dirty="0" err="1"/>
              <a:t>Лазерний</a:t>
            </a:r>
            <a:r>
              <a:rPr lang="ru-RU" sz="2800" dirty="0"/>
              <a:t> </a:t>
            </a:r>
            <a:r>
              <a:rPr lang="ru-RU" sz="2800" dirty="0" err="1"/>
              <a:t>далекомір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обертається</a:t>
            </a:r>
            <a:r>
              <a:rPr lang="ru-RU" sz="2800" dirty="0"/>
              <a:t> й </a:t>
            </a:r>
            <a:r>
              <a:rPr lang="ru-RU" sz="2800" dirty="0" err="1"/>
              <a:t>обчислює</a:t>
            </a:r>
            <a:r>
              <a:rPr lang="ru-RU" sz="2800" dirty="0"/>
              <a:t> </a:t>
            </a:r>
            <a:r>
              <a:rPr lang="ru-RU" sz="2800" dirty="0" err="1"/>
              <a:t>координати</a:t>
            </a:r>
            <a:r>
              <a:rPr lang="ru-RU" sz="2800" dirty="0"/>
              <a:t> </a:t>
            </a:r>
            <a:r>
              <a:rPr lang="ru-RU" sz="2800" dirty="0" err="1"/>
              <a:t>кожної</a:t>
            </a:r>
            <a:r>
              <a:rPr lang="ru-RU" sz="2800" dirty="0"/>
              <a:t> точки в </a:t>
            </a:r>
            <a:r>
              <a:rPr lang="ru-RU" sz="2800" dirty="0" err="1"/>
              <a:t>кімнаті</a:t>
            </a:r>
            <a:r>
              <a:rPr lang="ru-RU" sz="2800" dirty="0"/>
              <a:t> </a:t>
            </a:r>
            <a:r>
              <a:rPr lang="ru-RU" sz="2800" dirty="0" err="1"/>
              <a:t>чи</a:t>
            </a:r>
            <a:r>
              <a:rPr lang="ru-RU" sz="2800" dirty="0"/>
              <a:t> на </a:t>
            </a:r>
            <a:r>
              <a:rPr lang="ru-RU" sz="2800" dirty="0" err="1"/>
              <a:t>об'єкті</a:t>
            </a:r>
            <a:r>
              <a:rPr lang="ru-RU" sz="2800" dirty="0"/>
              <a:t>. </a:t>
            </a:r>
            <a:r>
              <a:rPr lang="ru-RU" sz="2800" dirty="0" err="1"/>
              <a:t>Потім</a:t>
            </a:r>
            <a:r>
              <a:rPr lang="ru-RU" sz="2800" dirty="0"/>
              <a:t> </a:t>
            </a:r>
            <a:r>
              <a:rPr lang="ru-RU" sz="2800" dirty="0" err="1"/>
              <a:t>ці</a:t>
            </a:r>
            <a:r>
              <a:rPr lang="ru-RU" sz="2800" dirty="0"/>
              <a:t> </a:t>
            </a:r>
            <a:r>
              <a:rPr lang="ru-RU" sz="2800" dirty="0" err="1"/>
              <a:t>дані</a:t>
            </a:r>
            <a:r>
              <a:rPr lang="ru-RU" sz="2800" dirty="0"/>
              <a:t> </a:t>
            </a:r>
            <a:r>
              <a:rPr lang="ru-RU" sz="2800" dirty="0" err="1"/>
              <a:t>переносяться</a:t>
            </a:r>
            <a:r>
              <a:rPr lang="ru-RU" sz="2800" dirty="0"/>
              <a:t> на </a:t>
            </a:r>
            <a:r>
              <a:rPr lang="ru-RU" sz="2800" dirty="0" err="1"/>
              <a:t>комп'ютер</a:t>
            </a:r>
            <a:r>
              <a:rPr lang="ru-RU" sz="2800" dirty="0"/>
              <a:t>, де </a:t>
            </a:r>
            <a:r>
              <a:rPr lang="ru-RU" sz="2800" dirty="0" err="1"/>
              <a:t>створюється</a:t>
            </a:r>
            <a:r>
              <a:rPr lang="ru-RU" sz="2800" dirty="0"/>
              <a:t> </a:t>
            </a:r>
            <a:r>
              <a:rPr lang="ru-RU" sz="2800" dirty="0" err="1"/>
              <a:t>віртуальна</a:t>
            </a:r>
            <a:r>
              <a:rPr lang="ru-RU" sz="2800" dirty="0"/>
              <a:t> модель </a:t>
            </a:r>
            <a:r>
              <a:rPr lang="ru-RU" sz="2800" dirty="0" err="1"/>
              <a:t>або</a:t>
            </a:r>
            <a:r>
              <a:rPr lang="ru-RU" sz="2800" dirty="0"/>
              <a:t> ж </a:t>
            </a:r>
            <a:r>
              <a:rPr lang="ru-RU" sz="2800" dirty="0" err="1"/>
              <a:t>її</a:t>
            </a:r>
            <a:r>
              <a:rPr lang="ru-RU" sz="2800" dirty="0"/>
              <a:t> скан. </a:t>
            </a:r>
          </a:p>
        </p:txBody>
      </p:sp>
    </p:spTree>
    <p:extLst>
      <p:ext uri="{BB962C8B-B14F-4D97-AF65-F5344CB8AC3E}">
        <p14:creationId xmlns:p14="http://schemas.microsoft.com/office/powerpoint/2010/main" val="222433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4CE2A14-1E14-4004-86F1-0BD316652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05.03.2023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C61BD7-ED9F-481E-9588-8DDAFD1C6E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84" r="16972"/>
          <a:stretch/>
        </p:blipFill>
        <p:spPr>
          <a:xfrm>
            <a:off x="388620" y="1238505"/>
            <a:ext cx="5196840" cy="4961082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3E77796-B871-4911-976A-C7E6CF51EE63}"/>
              </a:ext>
            </a:extLst>
          </p:cNvPr>
          <p:cNvSpPr/>
          <p:nvPr/>
        </p:nvSpPr>
        <p:spPr>
          <a:xfrm>
            <a:off x="2698214" y="202883"/>
            <a:ext cx="6955592" cy="485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Винаходи</a:t>
            </a:r>
            <a:r>
              <a:rPr lang="ru-RU" sz="3200" b="1" dirty="0"/>
              <a:t>, </a:t>
            </a:r>
            <a:r>
              <a:rPr lang="ru-RU" sz="3200" b="1" dirty="0" err="1"/>
              <a:t>які</a:t>
            </a:r>
            <a:r>
              <a:rPr lang="ru-RU" sz="3200" b="1" dirty="0"/>
              <a:t> придумали </a:t>
            </a:r>
            <a:r>
              <a:rPr lang="ru-RU" sz="3200" b="1" dirty="0" err="1"/>
              <a:t>діти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6" name="Блок-схема: альтернативний процес 5">
            <a:extLst>
              <a:ext uri="{FF2B5EF4-FFF2-40B4-BE49-F238E27FC236}">
                <a16:creationId xmlns:a16="http://schemas.microsoft.com/office/drawing/2014/main" id="{28A9F069-9026-4626-B369-9B43F7824986}"/>
              </a:ext>
            </a:extLst>
          </p:cNvPr>
          <p:cNvSpPr/>
          <p:nvPr/>
        </p:nvSpPr>
        <p:spPr>
          <a:xfrm>
            <a:off x="6096000" y="1238505"/>
            <a:ext cx="5566410" cy="4194810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17-річний </a:t>
            </a:r>
            <a:r>
              <a:rPr lang="ru-RU" sz="2800" b="1" dirty="0" err="1">
                <a:solidFill>
                  <a:srgbClr val="FFFF00"/>
                </a:solidFill>
              </a:rPr>
              <a:t>Ігор</a:t>
            </a:r>
            <a:r>
              <a:rPr lang="ru-RU" sz="2800" b="1" dirty="0">
                <a:solidFill>
                  <a:srgbClr val="FFFF00"/>
                </a:solidFill>
              </a:rPr>
              <a:t> Клименко</a:t>
            </a:r>
          </a:p>
          <a:p>
            <a:pPr algn="ctr"/>
            <a:r>
              <a:rPr lang="ru-RU" sz="2800" b="1" dirty="0"/>
              <a:t> </a:t>
            </a:r>
            <a:r>
              <a:rPr lang="ru-RU" sz="2800" b="1" dirty="0" err="1"/>
              <a:t>розробив</a:t>
            </a:r>
            <a:endParaRPr lang="ru-RU" sz="2800" b="1" dirty="0"/>
          </a:p>
          <a:p>
            <a:pPr algn="ctr"/>
            <a:r>
              <a:rPr lang="ru-RU" sz="2800" b="1" dirty="0"/>
              <a:t> робота-</a:t>
            </a:r>
            <a:r>
              <a:rPr lang="ru-RU" sz="2800" b="1" dirty="0" err="1"/>
              <a:t>розмінувальника</a:t>
            </a:r>
            <a:r>
              <a:rPr lang="ru-RU" sz="2800" b="1" dirty="0"/>
              <a:t> </a:t>
            </a:r>
          </a:p>
          <a:p>
            <a:pPr algn="ctr"/>
            <a:r>
              <a:rPr lang="ru-RU" sz="2800" b="1" dirty="0"/>
              <a:t>й став у 2022 </a:t>
            </a:r>
            <a:r>
              <a:rPr lang="ru-RU" sz="2800" b="1" dirty="0" err="1"/>
              <a:t>році</a:t>
            </a:r>
            <a:r>
              <a:rPr lang="ru-RU" sz="2800" b="1" dirty="0"/>
              <a:t> </a:t>
            </a:r>
            <a:r>
              <a:rPr lang="ru-RU" sz="2800" b="1" dirty="0" err="1"/>
              <a:t>фіналістом</a:t>
            </a:r>
            <a:r>
              <a:rPr lang="ru-RU" sz="2800" b="1" dirty="0"/>
              <a:t> </a:t>
            </a:r>
            <a:r>
              <a:rPr lang="en-US" sz="2800" b="1" dirty="0"/>
              <a:t>Global Student Prize. </a:t>
            </a:r>
            <a:endParaRPr lang="uk-UA" sz="2800" b="1" dirty="0"/>
          </a:p>
          <a:p>
            <a:pPr algn="ctr"/>
            <a:r>
              <a:rPr lang="ru-RU" sz="2800" b="1" dirty="0" err="1"/>
              <a:t>Цією</a:t>
            </a:r>
            <a:r>
              <a:rPr lang="ru-RU" sz="2800" b="1" dirty="0"/>
              <a:t> </a:t>
            </a:r>
            <a:r>
              <a:rPr lang="ru-RU" sz="2800" b="1" dirty="0" err="1"/>
              <a:t>премією</a:t>
            </a:r>
            <a:r>
              <a:rPr lang="ru-RU" sz="2800" b="1" dirty="0"/>
              <a:t> </a:t>
            </a:r>
            <a:r>
              <a:rPr lang="ru-RU" sz="2800" b="1" dirty="0" err="1"/>
              <a:t>нагороджують</a:t>
            </a:r>
            <a:r>
              <a:rPr lang="ru-RU" sz="2800" b="1" dirty="0"/>
              <a:t> </a:t>
            </a:r>
            <a:r>
              <a:rPr lang="ru-RU" sz="2800" b="1" dirty="0" err="1"/>
              <a:t>найкращих</a:t>
            </a:r>
            <a:r>
              <a:rPr lang="ru-RU" sz="2800" b="1" dirty="0"/>
              <a:t> </a:t>
            </a:r>
            <a:r>
              <a:rPr lang="ru-RU" sz="2800" b="1" dirty="0" err="1"/>
              <a:t>студентів</a:t>
            </a:r>
            <a:r>
              <a:rPr lang="ru-RU" sz="2800" b="1" dirty="0"/>
              <a:t> </a:t>
            </a:r>
            <a:r>
              <a:rPr lang="ru-RU" sz="2800" b="1" dirty="0" err="1"/>
              <a:t>світу</a:t>
            </a:r>
            <a:r>
              <a:rPr lang="ru-RU" sz="2800" b="1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763348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B4D3212-AC7C-48B5-9F6D-12ABDD6D2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637" y="483332"/>
            <a:ext cx="7324725" cy="6374668"/>
          </a:xfrm>
          <a:prstGeom prst="rect">
            <a:avLst/>
          </a:prstGeom>
        </p:spPr>
      </p:pic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85DCFAB-D3D7-4B07-B0D1-F45E97CEF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05.03.2023</a:t>
            </a:fld>
            <a:endParaRPr lang="ru-RU"/>
          </a:p>
        </p:txBody>
      </p:sp>
      <p:sp>
        <p:nvSpPr>
          <p:cNvPr id="4" name="Блок-схема: альтернативний процес 3">
            <a:extLst>
              <a:ext uri="{FF2B5EF4-FFF2-40B4-BE49-F238E27FC236}">
                <a16:creationId xmlns:a16="http://schemas.microsoft.com/office/drawing/2014/main" id="{BEF7BDB6-0D9D-4C85-A62B-66D6B7B64F8A}"/>
              </a:ext>
            </a:extLst>
          </p:cNvPr>
          <p:cNvSpPr/>
          <p:nvPr/>
        </p:nvSpPr>
        <p:spPr>
          <a:xfrm>
            <a:off x="2472659" y="29922"/>
            <a:ext cx="7285703" cy="453410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Визначення стану погоди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346F2-4346-4D28-B891-DBCD6195E458}"/>
              </a:ext>
            </a:extLst>
          </p:cNvPr>
          <p:cNvSpPr txBox="1"/>
          <p:nvPr/>
        </p:nvSpPr>
        <p:spPr>
          <a:xfrm>
            <a:off x="4834819" y="153786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/>
              <a:t>1</a:t>
            </a:r>
            <a:endParaRPr lang="ru-RU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1FA92-352F-4803-A287-EDAE9E8A93E8}"/>
              </a:ext>
            </a:extLst>
          </p:cNvPr>
          <p:cNvSpPr txBox="1"/>
          <p:nvPr/>
        </p:nvSpPr>
        <p:spPr>
          <a:xfrm>
            <a:off x="4680038" y="2633979"/>
            <a:ext cx="598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/>
              <a:t>+3</a:t>
            </a:r>
            <a:endParaRPr lang="ru-RU" sz="32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D398BF-4170-4FAA-8E35-9DF6DB6A6861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4752703" y="3626784"/>
            <a:ext cx="475172" cy="4542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8CF420-B879-4D36-B5E6-D01831FB320C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-1105451" y="2877192"/>
            <a:ext cx="475172" cy="4542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246D86-20A2-4A1A-86D0-CCA1683D3A3C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-1123741" y="2133245"/>
            <a:ext cx="475172" cy="4600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C59E31-1B09-492D-B163-2C415258E70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-871309" y="3996230"/>
            <a:ext cx="460087" cy="4600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0CA381-F193-4B92-9627-8ADB01F68E10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-871309" y="4563951"/>
            <a:ext cx="445481" cy="460087"/>
          </a:xfrm>
          <a:prstGeom prst="rect">
            <a:avLst/>
          </a:prstGeom>
        </p:spPr>
      </p:pic>
      <p:cxnSp>
        <p:nvCxnSpPr>
          <p:cNvPr id="13" name="Пряма зі стрілкою 12">
            <a:extLst>
              <a:ext uri="{FF2B5EF4-FFF2-40B4-BE49-F238E27FC236}">
                <a16:creationId xmlns:a16="http://schemas.microsoft.com/office/drawing/2014/main" id="{6A79E31C-8FD6-40B5-AE77-DC05ECEF709C}"/>
              </a:ext>
            </a:extLst>
          </p:cNvPr>
          <p:cNvCxnSpPr>
            <a:cxnSpLocks/>
          </p:cNvCxnSpPr>
          <p:nvPr/>
        </p:nvCxnSpPr>
        <p:spPr>
          <a:xfrm>
            <a:off x="4834819" y="5563632"/>
            <a:ext cx="443460" cy="0"/>
          </a:xfrm>
          <a:prstGeom prst="straightConnector1">
            <a:avLst/>
          </a:prstGeom>
          <a:ln w="762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6320E11-B4F9-401A-B266-8DABAA276DD4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-868823" y="5218463"/>
            <a:ext cx="477087" cy="21978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E829286-1A0B-4439-8408-63CD93E5B9A9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4767788" y="4471349"/>
            <a:ext cx="460087" cy="4600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E0E54F-2635-46C2-B6C0-AA603BFD18FC}"/>
              </a:ext>
            </a:extLst>
          </p:cNvPr>
          <p:cNvSpPr txBox="1"/>
          <p:nvPr/>
        </p:nvSpPr>
        <p:spPr>
          <a:xfrm>
            <a:off x="5454252" y="153786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/>
              <a:t>2</a:t>
            </a:r>
            <a:endParaRPr lang="ru-RU" sz="3200" b="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578AF1D-E6B4-4B78-9BF6-9E384980D27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5401423" y="3627049"/>
            <a:ext cx="381285" cy="3691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13F4F3-F1F2-40BB-B63F-51654AD5D707}"/>
              </a:ext>
            </a:extLst>
          </p:cNvPr>
          <p:cNvSpPr txBox="1"/>
          <p:nvPr/>
        </p:nvSpPr>
        <p:spPr>
          <a:xfrm>
            <a:off x="5278279" y="2662218"/>
            <a:ext cx="598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/>
              <a:t>+3</a:t>
            </a:r>
            <a:endParaRPr lang="ru-RU" sz="3200" b="1" dirty="0"/>
          </a:p>
        </p:txBody>
      </p:sp>
      <p:cxnSp>
        <p:nvCxnSpPr>
          <p:cNvPr id="18" name="Пряма зі стрілкою 17">
            <a:extLst>
              <a:ext uri="{FF2B5EF4-FFF2-40B4-BE49-F238E27FC236}">
                <a16:creationId xmlns:a16="http://schemas.microsoft.com/office/drawing/2014/main" id="{8DAE4D7F-C28E-44E9-A1B8-4C45C4C27208}"/>
              </a:ext>
            </a:extLst>
          </p:cNvPr>
          <p:cNvCxnSpPr>
            <a:cxnSpLocks/>
          </p:cNvCxnSpPr>
          <p:nvPr/>
        </p:nvCxnSpPr>
        <p:spPr>
          <a:xfrm>
            <a:off x="5454252" y="5564664"/>
            <a:ext cx="443460" cy="0"/>
          </a:xfrm>
          <a:prstGeom prst="straightConnector1">
            <a:avLst/>
          </a:prstGeom>
          <a:ln w="762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749ACAF-F246-415C-944B-29F03E99CE27}"/>
              </a:ext>
            </a:extLst>
          </p:cNvPr>
          <p:cNvSpPr txBox="1"/>
          <p:nvPr/>
        </p:nvSpPr>
        <p:spPr>
          <a:xfrm>
            <a:off x="6073685" y="154847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/>
              <a:t>7</a:t>
            </a:r>
            <a:endParaRPr lang="ru-RU" sz="3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E948A8-B398-4DC2-91DC-F9689601A2FA}"/>
              </a:ext>
            </a:extLst>
          </p:cNvPr>
          <p:cNvSpPr txBox="1"/>
          <p:nvPr/>
        </p:nvSpPr>
        <p:spPr>
          <a:xfrm>
            <a:off x="5971092" y="2415996"/>
            <a:ext cx="5982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/>
              <a:t>+1</a:t>
            </a:r>
          </a:p>
          <a:p>
            <a:r>
              <a:rPr lang="uk-UA" sz="3200" b="1" dirty="0"/>
              <a:t>+7</a:t>
            </a:r>
            <a:endParaRPr lang="ru-RU" sz="3200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2322260-00AA-425D-B309-3D537F5E4C9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6053084" y="3605800"/>
            <a:ext cx="475172" cy="4542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7485051-7571-4358-809F-46CCF1D6862F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6053084" y="4471348"/>
            <a:ext cx="445481" cy="460087"/>
          </a:xfrm>
          <a:prstGeom prst="rect">
            <a:avLst/>
          </a:prstGeom>
        </p:spPr>
      </p:pic>
      <p:cxnSp>
        <p:nvCxnSpPr>
          <p:cNvPr id="23" name="Пряма зі стрілкою 22">
            <a:extLst>
              <a:ext uri="{FF2B5EF4-FFF2-40B4-BE49-F238E27FC236}">
                <a16:creationId xmlns:a16="http://schemas.microsoft.com/office/drawing/2014/main" id="{537F6E47-2F91-4B95-A0BA-7668217B4C3A}"/>
              </a:ext>
            </a:extLst>
          </p:cNvPr>
          <p:cNvCxnSpPr>
            <a:cxnSpLocks/>
          </p:cNvCxnSpPr>
          <p:nvPr/>
        </p:nvCxnSpPr>
        <p:spPr>
          <a:xfrm>
            <a:off x="6068940" y="5563632"/>
            <a:ext cx="443460" cy="0"/>
          </a:xfrm>
          <a:prstGeom prst="straightConnector1">
            <a:avLst/>
          </a:prstGeom>
          <a:ln w="762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96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EF0614-EA03-473D-968B-DB604A6CE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05.03.2023</a:t>
            </a:fld>
            <a:endParaRPr lang="ru-RU"/>
          </a:p>
        </p:txBody>
      </p:sp>
      <p:sp>
        <p:nvSpPr>
          <p:cNvPr id="3" name="Блок-схема: альтернативний процес 2">
            <a:extLst>
              <a:ext uri="{FF2B5EF4-FFF2-40B4-BE49-F238E27FC236}">
                <a16:creationId xmlns:a16="http://schemas.microsoft.com/office/drawing/2014/main" id="{53EFA331-ACBE-4E10-828E-E54A4A4579FE}"/>
              </a:ext>
            </a:extLst>
          </p:cNvPr>
          <p:cNvSpPr/>
          <p:nvPr/>
        </p:nvSpPr>
        <p:spPr>
          <a:xfrm>
            <a:off x="5840730" y="1440180"/>
            <a:ext cx="5977890" cy="4663440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Школяр з </a:t>
            </a:r>
            <a:r>
              <a:rPr lang="ru-RU" sz="2800" b="1" dirty="0" err="1"/>
              <a:t>івано-франківська</a:t>
            </a:r>
            <a:r>
              <a:rPr lang="ru-RU" sz="2800" b="1" dirty="0"/>
              <a:t> </a:t>
            </a:r>
          </a:p>
          <a:p>
            <a:pPr algn="ctr"/>
            <a:r>
              <a:rPr lang="ru-RU" sz="2800" b="1" dirty="0" err="1">
                <a:solidFill>
                  <a:srgbClr val="FFFF00"/>
                </a:solidFill>
              </a:rPr>
              <a:t>Юрій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Тумир</a:t>
            </a:r>
            <a:r>
              <a:rPr lang="ru-RU" sz="2800" b="1" dirty="0"/>
              <a:t>. </a:t>
            </a:r>
          </a:p>
          <a:p>
            <a:pPr algn="ctr"/>
            <a:r>
              <a:rPr lang="ru-RU" sz="2800" b="1" dirty="0" err="1"/>
              <a:t>Він</a:t>
            </a:r>
            <a:r>
              <a:rPr lang="ru-RU" sz="2800" b="1" dirty="0"/>
              <a:t> </a:t>
            </a:r>
            <a:r>
              <a:rPr lang="ru-RU" sz="2800" b="1" dirty="0" err="1"/>
              <a:t>розробив</a:t>
            </a:r>
            <a:r>
              <a:rPr lang="ru-RU" sz="2800" b="1" dirty="0"/>
              <a:t> дрон-</a:t>
            </a:r>
            <a:r>
              <a:rPr lang="ru-RU" sz="2800" b="1" dirty="0" err="1"/>
              <a:t>міношукач</a:t>
            </a:r>
            <a:r>
              <a:rPr lang="ru-RU" sz="2800" b="1" dirty="0"/>
              <a:t> для </a:t>
            </a:r>
            <a:r>
              <a:rPr lang="ru-RU" sz="2800" b="1" dirty="0" err="1"/>
              <a:t>військових</a:t>
            </a:r>
            <a:r>
              <a:rPr lang="ru-RU" sz="2800" b="1" dirty="0"/>
              <a:t>. </a:t>
            </a:r>
          </a:p>
          <a:p>
            <a:pPr algn="ctr"/>
            <a:r>
              <a:rPr lang="ru-RU" sz="2800" b="1" dirty="0" err="1"/>
              <a:t>Свій</a:t>
            </a:r>
            <a:r>
              <a:rPr lang="ru-RU" sz="2800" b="1" dirty="0"/>
              <a:t> </a:t>
            </a:r>
            <a:r>
              <a:rPr lang="ru-RU" sz="2800" b="1" dirty="0" err="1"/>
              <a:t>проєкт</a:t>
            </a:r>
            <a:r>
              <a:rPr lang="ru-RU" sz="2800" b="1" dirty="0"/>
              <a:t> школяр </a:t>
            </a:r>
            <a:r>
              <a:rPr lang="ru-RU" sz="2800" b="1" dirty="0" err="1"/>
              <a:t>презентував</a:t>
            </a:r>
            <a:r>
              <a:rPr lang="ru-RU" sz="2800" b="1" dirty="0"/>
              <a:t> на </a:t>
            </a:r>
            <a:r>
              <a:rPr lang="ru-RU" sz="2800" b="1" dirty="0" err="1"/>
              <a:t>щорічному</a:t>
            </a:r>
            <a:r>
              <a:rPr lang="ru-RU" sz="2800" b="1" dirty="0"/>
              <a:t> </a:t>
            </a:r>
            <a:r>
              <a:rPr lang="ru-RU" sz="2800" b="1" dirty="0" err="1"/>
              <a:t>всеукраїнському</a:t>
            </a:r>
            <a:r>
              <a:rPr lang="ru-RU" sz="2800" b="1" dirty="0"/>
              <a:t> </a:t>
            </a:r>
            <a:r>
              <a:rPr lang="ru-RU" sz="2800" b="1" dirty="0" err="1"/>
              <a:t>фестивалі</a:t>
            </a:r>
            <a:r>
              <a:rPr lang="ru-RU" sz="2800" b="1" dirty="0"/>
              <a:t> </a:t>
            </a:r>
            <a:r>
              <a:rPr lang="en-US" sz="2800" b="1" dirty="0"/>
              <a:t>steam-fest, </a:t>
            </a:r>
            <a:r>
              <a:rPr lang="ru-RU" sz="2800" b="1" dirty="0" err="1"/>
              <a:t>що</a:t>
            </a:r>
            <a:r>
              <a:rPr lang="ru-RU" sz="2800" b="1" dirty="0"/>
              <a:t> проходив в </a:t>
            </a:r>
            <a:r>
              <a:rPr lang="ru-RU" sz="2800" b="1" dirty="0" err="1"/>
              <a:t>івано-франківську</a:t>
            </a:r>
            <a:r>
              <a:rPr lang="ru-RU" sz="2800" b="1" dirty="0"/>
              <a:t> у </a:t>
            </a:r>
            <a:r>
              <a:rPr lang="ru-RU" sz="2800" b="1" dirty="0" err="1"/>
              <a:t>жовтні</a:t>
            </a:r>
            <a:r>
              <a:rPr lang="ru-RU" sz="2800" b="1" dirty="0"/>
              <a:t> 2022 року.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2AAED5-8FA3-42CD-A799-A730D115B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2" y="1485900"/>
            <a:ext cx="5154739" cy="466344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BE5EE6-CA89-4484-BBB2-975674D35289}"/>
              </a:ext>
            </a:extLst>
          </p:cNvPr>
          <p:cNvSpPr/>
          <p:nvPr/>
        </p:nvSpPr>
        <p:spPr>
          <a:xfrm>
            <a:off x="2698214" y="202883"/>
            <a:ext cx="6955592" cy="485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Винаходи</a:t>
            </a:r>
            <a:r>
              <a:rPr lang="ru-RU" sz="3200" b="1" dirty="0"/>
              <a:t>, </a:t>
            </a:r>
            <a:r>
              <a:rPr lang="ru-RU" sz="3200" b="1" dirty="0" err="1"/>
              <a:t>які</a:t>
            </a:r>
            <a:r>
              <a:rPr lang="ru-RU" sz="3200" b="1" dirty="0"/>
              <a:t> придумали </a:t>
            </a:r>
            <a:r>
              <a:rPr lang="ru-RU" sz="3200" b="1" dirty="0" err="1"/>
              <a:t>діти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36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C57630A-A956-4428-9667-A6E6E74A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05.03.2023</a:t>
            </a:fld>
            <a:endParaRPr lang="ru-RU"/>
          </a:p>
        </p:txBody>
      </p:sp>
      <p:sp>
        <p:nvSpPr>
          <p:cNvPr id="3" name="Блок-схема: альтернативний процес 2">
            <a:extLst>
              <a:ext uri="{FF2B5EF4-FFF2-40B4-BE49-F238E27FC236}">
                <a16:creationId xmlns:a16="http://schemas.microsoft.com/office/drawing/2014/main" id="{C557A034-20EF-423B-9F57-A50477A2D9B5}"/>
              </a:ext>
            </a:extLst>
          </p:cNvPr>
          <p:cNvSpPr/>
          <p:nvPr/>
        </p:nvSpPr>
        <p:spPr>
          <a:xfrm>
            <a:off x="6435090" y="1257935"/>
            <a:ext cx="5303520" cy="5098415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15-річний </a:t>
            </a:r>
            <a:r>
              <a:rPr lang="ru-RU" sz="2800" b="1" dirty="0">
                <a:solidFill>
                  <a:srgbClr val="FFFF00"/>
                </a:solidFill>
              </a:rPr>
              <a:t>Захар </a:t>
            </a:r>
            <a:r>
              <a:rPr lang="ru-RU" sz="2800" b="1" dirty="0" err="1">
                <a:solidFill>
                  <a:srgbClr val="FFFF00"/>
                </a:solidFill>
              </a:rPr>
              <a:t>Щурко</a:t>
            </a:r>
            <a:r>
              <a:rPr lang="ru-RU" sz="2800" b="1" dirty="0"/>
              <a:t> </a:t>
            </a:r>
          </a:p>
          <a:p>
            <a:pPr algn="ctr"/>
            <a:r>
              <a:rPr lang="ru-RU" sz="2800" b="1" dirty="0" err="1"/>
              <a:t>розробив</a:t>
            </a:r>
            <a:r>
              <a:rPr lang="ru-RU" sz="2800" b="1" dirty="0"/>
              <a:t> </a:t>
            </a:r>
            <a:r>
              <a:rPr lang="ru-RU" sz="2800" b="1" dirty="0" err="1"/>
              <a:t>портативну</a:t>
            </a:r>
            <a:r>
              <a:rPr lang="ru-RU" sz="2800" b="1" dirty="0"/>
              <a:t> </a:t>
            </a:r>
            <a:r>
              <a:rPr lang="ru-RU" sz="2800" b="1" dirty="0" err="1"/>
              <a:t>зарядну</a:t>
            </a:r>
            <a:r>
              <a:rPr lang="ru-RU" sz="2800" b="1" dirty="0"/>
              <a:t> </a:t>
            </a:r>
            <a:r>
              <a:rPr lang="ru-RU" sz="2800" b="1" dirty="0" err="1"/>
              <a:t>станцію</a:t>
            </a:r>
            <a:r>
              <a:rPr lang="ru-RU" sz="2800" b="1" dirty="0"/>
              <a:t> для </a:t>
            </a:r>
            <a:r>
              <a:rPr lang="ru-RU" sz="2800" b="1" dirty="0" err="1"/>
              <a:t>військових</a:t>
            </a:r>
            <a:r>
              <a:rPr lang="ru-RU" sz="2800" b="1" dirty="0"/>
              <a:t>. </a:t>
            </a:r>
          </a:p>
          <a:p>
            <a:pPr algn="ctr"/>
            <a:r>
              <a:rPr lang="ru-RU" sz="2800" b="1" dirty="0" err="1"/>
              <a:t>Павербанком</a:t>
            </a:r>
            <a:r>
              <a:rPr lang="ru-RU" sz="2800" b="1" dirty="0"/>
              <a:t> юного </a:t>
            </a:r>
            <a:r>
              <a:rPr lang="ru-RU" sz="2800" b="1" dirty="0" err="1"/>
              <a:t>винахідника</a:t>
            </a:r>
            <a:r>
              <a:rPr lang="ru-RU" sz="2800" b="1" dirty="0"/>
              <a:t> </a:t>
            </a:r>
            <a:r>
              <a:rPr lang="ru-RU" sz="2800" b="1" dirty="0" err="1"/>
              <a:t>можна</a:t>
            </a:r>
            <a:r>
              <a:rPr lang="ru-RU" sz="2800" b="1" dirty="0"/>
              <a:t> </a:t>
            </a:r>
            <a:r>
              <a:rPr lang="ru-RU" sz="2800" b="1" dirty="0" err="1"/>
              <a:t>зарядити</a:t>
            </a:r>
            <a:r>
              <a:rPr lang="ru-RU" sz="2800" b="1" dirty="0"/>
              <a:t> з десяток </a:t>
            </a:r>
            <a:r>
              <a:rPr lang="ru-RU" sz="2800" b="1" dirty="0" err="1"/>
              <a:t>мобільних</a:t>
            </a:r>
            <a:r>
              <a:rPr lang="ru-RU" sz="2800" b="1" dirty="0"/>
              <a:t> </a:t>
            </a:r>
            <a:r>
              <a:rPr lang="ru-RU" sz="2800" b="1" dirty="0" err="1"/>
              <a:t>телефонів</a:t>
            </a:r>
            <a:r>
              <a:rPr lang="ru-RU" sz="2800" b="1" dirty="0"/>
              <a:t>. </a:t>
            </a:r>
          </a:p>
          <a:p>
            <a:pPr algn="ctr"/>
            <a:r>
              <a:rPr lang="ru-RU" sz="2800" b="1" dirty="0" err="1"/>
              <a:t>Також</a:t>
            </a:r>
            <a:r>
              <a:rPr lang="ru-RU" sz="2800" b="1" dirty="0"/>
              <a:t> </a:t>
            </a:r>
            <a:r>
              <a:rPr lang="ru-RU" sz="2800" b="1" dirty="0" err="1"/>
              <a:t>він</a:t>
            </a:r>
            <a:r>
              <a:rPr lang="ru-RU" sz="2800" b="1" dirty="0"/>
              <a:t> </a:t>
            </a:r>
            <a:r>
              <a:rPr lang="ru-RU" sz="2800" b="1" dirty="0" err="1"/>
              <a:t>підходить</a:t>
            </a:r>
            <a:r>
              <a:rPr lang="ru-RU" sz="2800" b="1" dirty="0"/>
              <a:t> для зарядки </a:t>
            </a:r>
            <a:r>
              <a:rPr lang="ru-RU" sz="2800" b="1" dirty="0" err="1"/>
              <a:t>рацій</a:t>
            </a:r>
            <a:r>
              <a:rPr lang="ru-RU" sz="2800" b="1" dirty="0"/>
              <a:t>, </a:t>
            </a:r>
            <a:r>
              <a:rPr lang="ru-RU" sz="2800" b="1" dirty="0" err="1"/>
              <a:t>дронів</a:t>
            </a:r>
            <a:r>
              <a:rPr lang="ru-RU" sz="2800" b="1" dirty="0"/>
              <a:t> та </a:t>
            </a:r>
            <a:r>
              <a:rPr lang="ru-RU" sz="2800" b="1" dirty="0" err="1"/>
              <a:t>навіть</a:t>
            </a:r>
            <a:r>
              <a:rPr lang="ru-RU" sz="2800" b="1" dirty="0"/>
              <a:t> </a:t>
            </a:r>
            <a:r>
              <a:rPr lang="en-US" sz="2800" b="1" dirty="0" err="1"/>
              <a:t>Starlink</a:t>
            </a:r>
            <a:r>
              <a:rPr lang="en-US" sz="2800" b="1" dirty="0"/>
              <a:t>. </a:t>
            </a:r>
            <a:endParaRPr lang="ru-RU" sz="28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1B82D1-2D4A-4789-A987-746D53F69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62" r="46281"/>
          <a:stretch/>
        </p:blipFill>
        <p:spPr>
          <a:xfrm>
            <a:off x="925829" y="1404523"/>
            <a:ext cx="3756661" cy="5134389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6F3EB3CB-8C81-4216-B433-B61455012EB1}"/>
              </a:ext>
            </a:extLst>
          </p:cNvPr>
          <p:cNvSpPr/>
          <p:nvPr/>
        </p:nvSpPr>
        <p:spPr>
          <a:xfrm>
            <a:off x="2698214" y="202883"/>
            <a:ext cx="6955592" cy="485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Винаходи</a:t>
            </a:r>
            <a:r>
              <a:rPr lang="ru-RU" sz="3200" b="1" dirty="0"/>
              <a:t>, </a:t>
            </a:r>
            <a:r>
              <a:rPr lang="ru-RU" sz="3200" b="1" dirty="0" err="1"/>
              <a:t>які</a:t>
            </a:r>
            <a:r>
              <a:rPr lang="ru-RU" sz="3200" b="1" dirty="0"/>
              <a:t> придумали </a:t>
            </a:r>
            <a:r>
              <a:rPr lang="ru-RU" sz="3200" b="1" dirty="0" err="1"/>
              <a:t>діти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28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07094E-A0ED-4DBA-8FEF-BB16153EA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05.03.2023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DC77E3-C2E1-4D56-A4DD-C2C4B22D4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77" r="13477"/>
          <a:stretch/>
        </p:blipFill>
        <p:spPr>
          <a:xfrm>
            <a:off x="392430" y="1200573"/>
            <a:ext cx="3962400" cy="4939242"/>
          </a:xfrm>
          <a:prstGeom prst="rect">
            <a:avLst/>
          </a:prstGeom>
        </p:spPr>
      </p:pic>
      <p:sp>
        <p:nvSpPr>
          <p:cNvPr id="4" name="Блок-схема: альтернативний процес 3">
            <a:extLst>
              <a:ext uri="{FF2B5EF4-FFF2-40B4-BE49-F238E27FC236}">
                <a16:creationId xmlns:a16="http://schemas.microsoft.com/office/drawing/2014/main" id="{C05679DB-FFA2-4744-9C1D-2B90C542D50B}"/>
              </a:ext>
            </a:extLst>
          </p:cNvPr>
          <p:cNvSpPr/>
          <p:nvPr/>
        </p:nvSpPr>
        <p:spPr>
          <a:xfrm>
            <a:off x="5360670" y="1543050"/>
            <a:ext cx="5737860" cy="4286250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rgbClr val="FFFF00"/>
                </a:solidFill>
              </a:rPr>
              <a:t>Любов</a:t>
            </a:r>
            <a:r>
              <a:rPr lang="ru-RU" sz="2800" b="1" dirty="0">
                <a:solidFill>
                  <a:srgbClr val="FFFF00"/>
                </a:solidFill>
              </a:rPr>
              <a:t> Слесаренко</a:t>
            </a:r>
            <a:r>
              <a:rPr lang="ru-RU" sz="2800" b="1" dirty="0"/>
              <a:t> у 2022 </a:t>
            </a:r>
            <a:r>
              <a:rPr lang="ru-RU" sz="2800" b="1" dirty="0" err="1"/>
              <a:t>році</a:t>
            </a:r>
            <a:r>
              <a:rPr lang="ru-RU" sz="2800" b="1" dirty="0"/>
              <a:t> </a:t>
            </a:r>
          </a:p>
          <a:p>
            <a:pPr algn="ctr"/>
            <a:r>
              <a:rPr lang="ru-RU" sz="2800" b="1" dirty="0"/>
              <a:t>на </a:t>
            </a:r>
            <a:r>
              <a:rPr lang="ru-RU" sz="2800" b="1" dirty="0" err="1"/>
              <a:t>національній</a:t>
            </a:r>
            <a:r>
              <a:rPr lang="ru-RU" sz="2800" b="1" dirty="0"/>
              <a:t> </a:t>
            </a:r>
            <a:r>
              <a:rPr lang="ru-RU" sz="2800" b="1" dirty="0" err="1"/>
              <a:t>Олімпіаді</a:t>
            </a:r>
            <a:r>
              <a:rPr lang="ru-RU" sz="2800" b="1" dirty="0"/>
              <a:t> </a:t>
            </a:r>
            <a:r>
              <a:rPr lang="ru-RU" sz="2800" b="1" dirty="0" err="1"/>
              <a:t>геніїв</a:t>
            </a:r>
            <a:r>
              <a:rPr lang="ru-RU" sz="2800" b="1" dirty="0"/>
              <a:t> </a:t>
            </a:r>
            <a:r>
              <a:rPr lang="ru-RU" sz="2800" b="1" dirty="0" err="1"/>
              <a:t>презентувала</a:t>
            </a:r>
            <a:r>
              <a:rPr lang="ru-RU" sz="2800" b="1" dirty="0"/>
              <a:t> </a:t>
            </a:r>
            <a:r>
              <a:rPr lang="ru-RU" sz="2800" b="1" dirty="0" err="1"/>
              <a:t>проєкт</a:t>
            </a:r>
            <a:r>
              <a:rPr lang="ru-RU" sz="2800" b="1" dirty="0"/>
              <a:t> "</a:t>
            </a:r>
            <a:r>
              <a:rPr lang="ru-RU" sz="2800" b="1" dirty="0" err="1"/>
              <a:t>Опріснення</a:t>
            </a:r>
            <a:r>
              <a:rPr lang="ru-RU" sz="2800" b="1" dirty="0"/>
              <a:t> та </a:t>
            </a:r>
            <a:r>
              <a:rPr lang="ru-RU" sz="2800" b="1" dirty="0" err="1"/>
              <a:t>очищення</a:t>
            </a:r>
            <a:r>
              <a:rPr lang="ru-RU" sz="2800" b="1" dirty="0"/>
              <a:t> води за </a:t>
            </a:r>
            <a:r>
              <a:rPr lang="ru-RU" sz="2800" b="1" dirty="0" err="1"/>
              <a:t>допомогою</a:t>
            </a:r>
            <a:r>
              <a:rPr lang="ru-RU" sz="2800" b="1" dirty="0"/>
              <a:t> </a:t>
            </a:r>
            <a:r>
              <a:rPr lang="ru-RU" sz="2800" b="1" dirty="0" err="1"/>
              <a:t>багатоступеневого</a:t>
            </a:r>
            <a:r>
              <a:rPr lang="ru-RU" sz="2800" b="1" dirty="0"/>
              <a:t> </a:t>
            </a:r>
            <a:r>
              <a:rPr lang="ru-RU" sz="2800" b="1" dirty="0" err="1"/>
              <a:t>гідрогелевого</a:t>
            </a:r>
            <a:r>
              <a:rPr lang="ru-RU" sz="2800" b="1" dirty="0"/>
              <a:t> пристрою на </a:t>
            </a:r>
            <a:r>
              <a:rPr lang="ru-RU" sz="2800" b="1" dirty="0" err="1"/>
              <a:t>сонячній</a:t>
            </a:r>
            <a:r>
              <a:rPr lang="ru-RU" sz="2800" b="1" dirty="0"/>
              <a:t> </a:t>
            </a:r>
            <a:r>
              <a:rPr lang="ru-RU" sz="2800" b="1" dirty="0" err="1"/>
              <a:t>енергії</a:t>
            </a:r>
            <a:r>
              <a:rPr lang="ru-RU" sz="2800" b="1" dirty="0"/>
              <a:t>".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4F63BC8-51D3-4DA3-BD4E-F4E10FF72740}"/>
              </a:ext>
            </a:extLst>
          </p:cNvPr>
          <p:cNvSpPr/>
          <p:nvPr/>
        </p:nvSpPr>
        <p:spPr>
          <a:xfrm>
            <a:off x="2698214" y="202883"/>
            <a:ext cx="6955592" cy="485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Винаходи</a:t>
            </a:r>
            <a:r>
              <a:rPr lang="ru-RU" sz="3200" b="1" dirty="0"/>
              <a:t>, </a:t>
            </a:r>
            <a:r>
              <a:rPr lang="ru-RU" sz="3200" b="1" dirty="0" err="1"/>
              <a:t>які</a:t>
            </a:r>
            <a:r>
              <a:rPr lang="ru-RU" sz="3200" b="1" dirty="0"/>
              <a:t> придумали </a:t>
            </a:r>
            <a:r>
              <a:rPr lang="ru-RU" sz="3200" b="1" dirty="0" err="1"/>
              <a:t>діти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18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5E5BCF3-BDE0-4C17-AFD0-C8D361E3C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05.03.2023</a:t>
            </a:fld>
            <a:endParaRPr lang="ru-RU"/>
          </a:p>
        </p:txBody>
      </p:sp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24F517F7-6F57-4A0E-B57F-92BF23E3A28A}"/>
              </a:ext>
            </a:extLst>
          </p:cNvPr>
          <p:cNvSpPr/>
          <p:nvPr/>
        </p:nvSpPr>
        <p:spPr>
          <a:xfrm>
            <a:off x="2628900" y="239600"/>
            <a:ext cx="6669842" cy="485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Домашнє</a:t>
            </a:r>
            <a:r>
              <a:rPr lang="ru-RU" sz="3200" b="1" dirty="0"/>
              <a:t> </a:t>
            </a:r>
            <a:r>
              <a:rPr lang="ru-RU" sz="3200" b="1" dirty="0" err="1"/>
              <a:t>завдання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4" name="Блок-схема: альтернативний процес 3">
            <a:extLst>
              <a:ext uri="{FF2B5EF4-FFF2-40B4-BE49-F238E27FC236}">
                <a16:creationId xmlns:a16="http://schemas.microsoft.com/office/drawing/2014/main" id="{0CF4D122-CD24-4934-BF8E-A118BD509B2B}"/>
              </a:ext>
            </a:extLst>
          </p:cNvPr>
          <p:cNvSpPr/>
          <p:nvPr/>
        </p:nvSpPr>
        <p:spPr>
          <a:xfrm>
            <a:off x="1859019" y="1129132"/>
            <a:ext cx="8618220" cy="2606040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ЯДС</a:t>
            </a:r>
          </a:p>
          <a:p>
            <a:pPr algn="ctr"/>
            <a:r>
              <a:rPr lang="uk-UA" sz="5400" b="1" dirty="0">
                <a:solidFill>
                  <a:schemeClr val="bg1"/>
                </a:solidFill>
              </a:rPr>
              <a:t>с. 97 прочитати текст, відповісти на питання.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3D66C1-3D39-451C-8C84-2F71983CE3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" y="2471316"/>
            <a:ext cx="1859019" cy="406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52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369" y="5176007"/>
            <a:ext cx="2124262" cy="1522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10458" y="2519351"/>
            <a:ext cx="2124262" cy="1502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8913" y="2573665"/>
            <a:ext cx="2124262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369" y="2519351"/>
            <a:ext cx="2124262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7"/>
            <a:ext cx="2124262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8913" y="5185577"/>
            <a:ext cx="2124262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F6C8355B-DE56-497F-966E-230AE1892956}"/>
              </a:ext>
            </a:extLst>
          </p:cNvPr>
          <p:cNvGrpSpPr/>
          <p:nvPr/>
        </p:nvGrpSpPr>
        <p:grpSpPr>
          <a:xfrm>
            <a:off x="551010" y="1453212"/>
            <a:ext cx="2124262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A422E68-C715-41C5-BD9F-D4C4EE7F7FFA}"/>
                </a:ext>
              </a:extLst>
            </p:cNvPr>
            <p:cNvSpPr txBox="1"/>
            <p:nvPr/>
          </p:nvSpPr>
          <p:spPr>
            <a:xfrm>
              <a:off x="1290277" y="1605593"/>
              <a:ext cx="14299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800" b="1" dirty="0"/>
                <a:t>Сьогодні </a:t>
              </a:r>
            </a:p>
            <a:p>
              <a:pPr algn="ctr"/>
              <a:r>
                <a:rPr lang="uk-UA" sz="1800" b="1" dirty="0"/>
                <a:t>на уроці </a:t>
              </a:r>
            </a:p>
            <a:p>
              <a:pPr algn="ctr"/>
              <a:r>
                <a:rPr lang="uk-UA" sz="1800" b="1" dirty="0"/>
                <a:t>я навчився/</a:t>
              </a:r>
            </a:p>
            <a:p>
              <a:pPr algn="ctr"/>
              <a:r>
                <a:rPr lang="uk-UA" sz="1800" b="1" dirty="0"/>
                <a:t>навчилася…</a:t>
              </a:r>
              <a:endParaRPr lang="ru-RU" sz="1800" b="1" dirty="0"/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59C71607-5FF6-495D-87B1-4E26A8726C1B}"/>
              </a:ext>
            </a:extLst>
          </p:cNvPr>
          <p:cNvGrpSpPr/>
          <p:nvPr/>
        </p:nvGrpSpPr>
        <p:grpSpPr>
          <a:xfrm>
            <a:off x="2678913" y="1462782"/>
            <a:ext cx="2124262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F7A4D3-CAF4-43F6-9D4A-86A306BE94A3}"/>
                </a:ext>
              </a:extLst>
            </p:cNvPr>
            <p:cNvSpPr txBox="1"/>
            <p:nvPr/>
          </p:nvSpPr>
          <p:spPr>
            <a:xfrm>
              <a:off x="4967129" y="1605593"/>
              <a:ext cx="146621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На уроці</a:t>
              </a:r>
            </a:p>
            <a:p>
              <a:r>
                <a:rPr lang="uk-UA" dirty="0"/>
                <a:t>я</a:t>
              </a:r>
              <a:r>
                <a:rPr lang="en-US" dirty="0"/>
                <a:t> </a:t>
              </a:r>
              <a:r>
                <a:rPr lang="uk-UA" dirty="0"/>
                <a:t>запам’ятав/</a:t>
              </a:r>
            </a:p>
            <a:p>
              <a:r>
                <a:rPr lang="uk-UA" dirty="0"/>
                <a:t>запам’ятала…</a:t>
              </a:r>
              <a:endParaRPr lang="ru-RU" dirty="0"/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90B76003-0E5E-4C40-B2BC-15396009528E}"/>
              </a:ext>
            </a:extLst>
          </p:cNvPr>
          <p:cNvGrpSpPr/>
          <p:nvPr/>
        </p:nvGrpSpPr>
        <p:grpSpPr>
          <a:xfrm>
            <a:off x="4814099" y="1434070"/>
            <a:ext cx="2124262" cy="2588211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AA5B367-759C-4656-8406-C6FEB2C4ADA9}"/>
                </a:ext>
              </a:extLst>
            </p:cNvPr>
            <p:cNvSpPr txBox="1"/>
            <p:nvPr/>
          </p:nvSpPr>
          <p:spPr>
            <a:xfrm>
              <a:off x="9075988" y="1605593"/>
              <a:ext cx="14299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Найкраще </a:t>
              </a:r>
            </a:p>
            <a:p>
              <a:r>
                <a:rPr lang="uk-UA" dirty="0"/>
                <a:t>мені вдалося…</a:t>
              </a:r>
              <a:endParaRPr lang="ru-RU" dirty="0"/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1FAC3E24-8DED-4D03-963B-9E8A528F0BEE}"/>
              </a:ext>
            </a:extLst>
          </p:cNvPr>
          <p:cNvGrpSpPr/>
          <p:nvPr/>
        </p:nvGrpSpPr>
        <p:grpSpPr>
          <a:xfrm>
            <a:off x="547369" y="4110680"/>
            <a:ext cx="2124262" cy="2588211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C6D81AE-5CFB-4C25-A3D2-05B1D10F4D90}"/>
                </a:ext>
              </a:extLst>
            </p:cNvPr>
            <p:cNvSpPr txBox="1"/>
            <p:nvPr/>
          </p:nvSpPr>
          <p:spPr>
            <a:xfrm>
              <a:off x="1338894" y="4310292"/>
              <a:ext cx="15003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Найбільше</a:t>
              </a:r>
            </a:p>
            <a:p>
              <a:r>
                <a:rPr lang="uk-UA" dirty="0"/>
                <a:t> мені сподобалося…</a:t>
              </a:r>
              <a:endParaRPr lang="ru-RU" dirty="0"/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A4E2C8E9-B043-48B3-A66A-E17BEC8EA6A3}"/>
              </a:ext>
            </a:extLst>
          </p:cNvPr>
          <p:cNvGrpSpPr/>
          <p:nvPr/>
        </p:nvGrpSpPr>
        <p:grpSpPr>
          <a:xfrm>
            <a:off x="2678913" y="4114874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8854B14-A831-4207-9DA7-F8B11852112C}"/>
                </a:ext>
              </a:extLst>
            </p:cNvPr>
            <p:cNvSpPr txBox="1"/>
            <p:nvPr/>
          </p:nvSpPr>
          <p:spPr>
            <a:xfrm>
              <a:off x="4967129" y="4310292"/>
              <a:ext cx="14299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Урок </a:t>
              </a:r>
            </a:p>
            <a:p>
              <a:r>
                <a:rPr lang="uk-UA" dirty="0"/>
                <a:t>завершую з настроєм…</a:t>
              </a:r>
              <a:endParaRPr lang="ru-RU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01C56E89-3617-49DC-9DD7-F78EF09F9185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E42A582-EBEF-45E5-89DE-6246D26FEEBC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Труднощі виникали…</a:t>
              </a:r>
              <a:endParaRPr lang="ru-RU" dirty="0"/>
            </a:p>
          </p:txBody>
        </p:sp>
      </p:grp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05.03.2023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055763" y="1820312"/>
            <a:ext cx="5069999" cy="4979958"/>
          </a:xfrm>
          <a:prstGeom prst="rect">
            <a:avLst/>
          </a:prstGeom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:a16="http://schemas.microsoft.com/office/drawing/2014/main" id="{3CA92863-B7FF-496A-BA1F-CAC1B6F06959}"/>
              </a:ext>
            </a:extLst>
          </p:cNvPr>
          <p:cNvSpPr/>
          <p:nvPr/>
        </p:nvSpPr>
        <p:spPr>
          <a:xfrm>
            <a:off x="6934720" y="1097280"/>
            <a:ext cx="4359125" cy="923330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Обери лист, який ти хочеш відкрити</a:t>
            </a:r>
          </a:p>
          <a:p>
            <a:pPr algn="ctr"/>
            <a:r>
              <a:rPr lang="uk-UA" sz="1400" i="1">
                <a:solidFill>
                  <a:schemeClr val="accent6">
                    <a:lumMod val="50000"/>
                  </a:schemeClr>
                </a:solidFill>
              </a:rPr>
              <a:t>(щоби відкрити лист, </a:t>
            </a:r>
            <a:r>
              <a:rPr lang="uk-UA" sz="1400" i="1" dirty="0">
                <a:solidFill>
                  <a:schemeClr val="accent6">
                    <a:lumMod val="50000"/>
                  </a:schemeClr>
                </a:solidFill>
              </a:rPr>
              <a:t>натисніть на нього)</a:t>
            </a:r>
          </a:p>
        </p:txBody>
      </p:sp>
    </p:spTree>
    <p:extLst>
      <p:ext uri="{BB962C8B-B14F-4D97-AF65-F5344CB8AC3E}">
        <p14:creationId xmlns:p14="http://schemas.microsoft.com/office/powerpoint/2010/main" val="5363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9435" y="243095"/>
            <a:ext cx="11166689" cy="485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Розглянь винаходи людей. Розкажи, чим вони корисні людям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42645F-4332-439F-9F26-0EA5C9F194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9304" r="24957" b="8012"/>
          <a:stretch/>
        </p:blipFill>
        <p:spPr>
          <a:xfrm>
            <a:off x="789435" y="1339541"/>
            <a:ext cx="1534275" cy="2399468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9661AB-CF76-4222-A58B-E3C6FDF55A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08"/>
          <a:stretch/>
        </p:blipFill>
        <p:spPr>
          <a:xfrm>
            <a:off x="3111454" y="1343479"/>
            <a:ext cx="3713575" cy="2406827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6FDCC0-AE8F-46E0-80E9-D59DF06C37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" r="4136" b="10338"/>
          <a:stretch/>
        </p:blipFill>
        <p:spPr>
          <a:xfrm>
            <a:off x="7344280" y="1339541"/>
            <a:ext cx="1855695" cy="2413323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FD380F0-578A-4CE5-A5B3-425517BC69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2"/>
          <a:stretch/>
        </p:blipFill>
        <p:spPr>
          <a:xfrm>
            <a:off x="9934792" y="1293062"/>
            <a:ext cx="1626152" cy="2288329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301C854-FD65-40E3-88C3-1B87EF37D6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"/>
          <a:stretch/>
        </p:blipFill>
        <p:spPr>
          <a:xfrm>
            <a:off x="720207" y="4226744"/>
            <a:ext cx="1857375" cy="2349703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0E716C-61E1-4EF5-B63B-2905FED59D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2"/>
          <a:stretch/>
        </p:blipFill>
        <p:spPr>
          <a:xfrm>
            <a:off x="2941422" y="4099048"/>
            <a:ext cx="3289457" cy="2472146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55D1B2D-E701-4358-A0E5-DE8742B929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9013305" y="4257958"/>
            <a:ext cx="2485732" cy="2210993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0B9EC26-3914-4738-84A6-083E9DD81D9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47" t="-9152" r="-15356" b="-2660"/>
          <a:stretch/>
        </p:blipFill>
        <p:spPr>
          <a:xfrm>
            <a:off x="6594718" y="4093768"/>
            <a:ext cx="2069221" cy="24721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0239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17252" y="231252"/>
            <a:ext cx="8732066" cy="485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Слово вчителя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7398" y="1384258"/>
            <a:ext cx="7232776" cy="348309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/>
              <a:t>Україна подарувала світові вчених чоловіків і жінок, які своїми відкриттями просували науку й техніку вперед.</a:t>
            </a:r>
            <a:endParaRPr lang="ru-RU" sz="4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" b="7860"/>
          <a:stretch/>
        </p:blipFill>
        <p:spPr>
          <a:xfrm>
            <a:off x="8033375" y="1472251"/>
            <a:ext cx="3415943" cy="491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0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26168" y="139801"/>
            <a:ext cx="6739663" cy="485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Микола Амосов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2377" y="1456402"/>
            <a:ext cx="6865398" cy="47764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/>
              <a:t>Хірург-кардіолог</a:t>
            </a:r>
            <a:r>
              <a:rPr lang="ru-RU" sz="4000" b="1" dirty="0"/>
              <a:t>, один </a:t>
            </a:r>
            <a:r>
              <a:rPr lang="ru-RU" sz="4000" b="1" dirty="0" err="1"/>
              <a:t>із</a:t>
            </a:r>
            <a:r>
              <a:rPr lang="ru-RU" sz="4000" b="1" dirty="0"/>
              <a:t> </a:t>
            </a:r>
            <a:r>
              <a:rPr lang="ru-RU" sz="4000" b="1" dirty="0" err="1"/>
              <a:t>основоположників</a:t>
            </a:r>
            <a:r>
              <a:rPr lang="ru-RU" sz="4000" b="1" dirty="0"/>
              <a:t> </a:t>
            </a:r>
            <a:r>
              <a:rPr lang="ru-RU" sz="4000" b="1" dirty="0" err="1"/>
              <a:t>легеневої</a:t>
            </a:r>
            <a:r>
              <a:rPr lang="ru-RU" sz="4000" b="1" dirty="0"/>
              <a:t> й </a:t>
            </a:r>
            <a:r>
              <a:rPr lang="ru-RU" sz="4000" b="1" dirty="0" err="1"/>
              <a:t>серцевої</a:t>
            </a:r>
            <a:r>
              <a:rPr lang="ru-RU" sz="4000" b="1" dirty="0"/>
              <a:t> </a:t>
            </a:r>
            <a:r>
              <a:rPr lang="ru-RU" sz="4000" b="1" dirty="0" err="1"/>
              <a:t>хірургії</a:t>
            </a:r>
            <a:r>
              <a:rPr lang="ru-RU" sz="4000" b="1" dirty="0"/>
              <a:t> в </a:t>
            </a:r>
            <a:r>
              <a:rPr lang="ru-RU" sz="4000" b="1" dirty="0" err="1"/>
              <a:t>Україні</a:t>
            </a:r>
            <a:r>
              <a:rPr lang="ru-RU" sz="4000" b="1" dirty="0"/>
              <a:t> та СРСР, </a:t>
            </a:r>
            <a:r>
              <a:rPr lang="ru-RU" sz="4000" b="1" dirty="0" err="1"/>
              <a:t>біокібернетик</a:t>
            </a:r>
            <a:r>
              <a:rPr lang="ru-RU" sz="4000" b="1" dirty="0"/>
              <a:t>. </a:t>
            </a:r>
            <a:r>
              <a:rPr lang="ru-RU" sz="4000" b="1" dirty="0" err="1"/>
              <a:t>Засновник</a:t>
            </a:r>
            <a:r>
              <a:rPr lang="ru-RU" sz="4000" b="1" dirty="0"/>
              <a:t> і </a:t>
            </a:r>
            <a:r>
              <a:rPr lang="ru-RU" sz="4000" b="1" dirty="0" err="1"/>
              <a:t>керівник</a:t>
            </a:r>
            <a:r>
              <a:rPr lang="ru-RU" sz="4000" b="1" dirty="0"/>
              <a:t> </a:t>
            </a:r>
            <a:r>
              <a:rPr lang="ru-RU" sz="4000" b="1" dirty="0" err="1"/>
              <a:t>Інституту</a:t>
            </a:r>
            <a:r>
              <a:rPr lang="ru-RU" sz="4000" b="1" dirty="0"/>
              <a:t> </a:t>
            </a:r>
            <a:r>
              <a:rPr lang="ru-RU" sz="4000" b="1" dirty="0" err="1"/>
              <a:t>серцево-судинної</a:t>
            </a:r>
            <a:r>
              <a:rPr lang="ru-RU" sz="4000" b="1" dirty="0"/>
              <a:t> </a:t>
            </a:r>
            <a:r>
              <a:rPr lang="ru-RU" sz="4000" b="1" dirty="0" err="1"/>
              <a:t>хірургії</a:t>
            </a:r>
            <a:r>
              <a:rPr lang="ru-RU" sz="4000" b="1" dirty="0"/>
              <a:t> в </a:t>
            </a:r>
            <a:r>
              <a:rPr lang="ru-RU" sz="4000" b="1" dirty="0" err="1"/>
              <a:t>Києві</a:t>
            </a:r>
            <a:r>
              <a:rPr lang="ru-RU" sz="4000" b="1" dirty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127" y="1456402"/>
            <a:ext cx="4429125" cy="4981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endParaRPr lang="ru-RU" sz="4000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97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47664" y="134998"/>
            <a:ext cx="6322016" cy="485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Микола Амосов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9100" y="1245548"/>
            <a:ext cx="7021393" cy="461016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Сконструював</a:t>
            </a:r>
            <a:r>
              <a:rPr lang="ru-RU" sz="3200" b="1" dirty="0"/>
              <a:t> </a:t>
            </a:r>
            <a:r>
              <a:rPr lang="ru-RU" sz="3200" b="1" dirty="0" err="1"/>
              <a:t>кілька</a:t>
            </a:r>
            <a:r>
              <a:rPr lang="ru-RU" sz="3200" b="1" dirty="0"/>
              <a:t> </a:t>
            </a:r>
            <a:r>
              <a:rPr lang="ru-RU" sz="3200" b="1" dirty="0" err="1"/>
              <a:t>унікальних</a:t>
            </a:r>
            <a:r>
              <a:rPr lang="ru-RU" sz="3200" b="1" dirty="0"/>
              <a:t> </a:t>
            </a:r>
            <a:r>
              <a:rPr lang="ru-RU" sz="3200" b="1" dirty="0" err="1"/>
              <a:t>медичних</a:t>
            </a:r>
            <a:r>
              <a:rPr lang="ru-RU" sz="3200" b="1" dirty="0"/>
              <a:t> </a:t>
            </a:r>
            <a:r>
              <a:rPr lang="ru-RU" sz="3200" b="1" dirty="0" err="1"/>
              <a:t>приладів</a:t>
            </a:r>
            <a:r>
              <a:rPr lang="ru-RU" sz="3200" b="1" dirty="0"/>
              <a:t>. </a:t>
            </a:r>
            <a:r>
              <a:rPr lang="ru-RU" sz="3200" b="1" dirty="0" err="1"/>
              <a:t>Уперше</a:t>
            </a:r>
            <a:r>
              <a:rPr lang="ru-RU" sz="3200" b="1" dirty="0"/>
              <a:t> в </a:t>
            </a:r>
            <a:r>
              <a:rPr lang="ru-RU" sz="3200" b="1" dirty="0" err="1"/>
              <a:t>світі</a:t>
            </a:r>
            <a:r>
              <a:rPr lang="ru-RU" sz="3200" b="1" dirty="0"/>
              <a:t> </a:t>
            </a:r>
            <a:r>
              <a:rPr lang="ru-RU" sz="3200" b="1" dirty="0" err="1"/>
              <a:t>запровадив</a:t>
            </a:r>
            <a:r>
              <a:rPr lang="ru-RU" sz="3200" b="1" dirty="0"/>
              <a:t> </a:t>
            </a:r>
            <a:r>
              <a:rPr lang="ru-RU" sz="3200" b="1" dirty="0" err="1"/>
              <a:t>протитромбічні</a:t>
            </a:r>
            <a:r>
              <a:rPr lang="ru-RU" sz="3200" b="1" dirty="0"/>
              <a:t> </a:t>
            </a:r>
            <a:r>
              <a:rPr lang="ru-RU" sz="3200" b="1" dirty="0" err="1"/>
              <a:t>протези</a:t>
            </a:r>
            <a:r>
              <a:rPr lang="ru-RU" sz="3200" b="1" dirty="0"/>
              <a:t> </a:t>
            </a:r>
            <a:r>
              <a:rPr lang="ru-RU" sz="3200" b="1" dirty="0" err="1"/>
              <a:t>серцевих</a:t>
            </a:r>
            <a:r>
              <a:rPr lang="ru-RU" sz="3200" b="1" dirty="0"/>
              <a:t> </a:t>
            </a:r>
            <a:r>
              <a:rPr lang="ru-RU" sz="3200" b="1" dirty="0" err="1"/>
              <a:t>клапанів</a:t>
            </a:r>
            <a:r>
              <a:rPr lang="ru-RU" sz="3200" b="1" dirty="0"/>
              <a:t>, </a:t>
            </a:r>
            <a:r>
              <a:rPr lang="ru-RU" sz="3200" b="1" dirty="0" err="1"/>
              <a:t>розробив</a:t>
            </a:r>
            <a:r>
              <a:rPr lang="ru-RU" sz="3200" b="1" dirty="0"/>
              <a:t> </a:t>
            </a:r>
            <a:r>
              <a:rPr lang="ru-RU" sz="3200" b="1" dirty="0" err="1"/>
              <a:t>апарати</a:t>
            </a:r>
            <a:r>
              <a:rPr lang="ru-RU" sz="3200" b="1" dirty="0"/>
              <a:t> штучного </a:t>
            </a:r>
            <a:r>
              <a:rPr lang="ru-RU" sz="3200" b="1" dirty="0" err="1"/>
              <a:t>кровообігу</a:t>
            </a:r>
            <a:r>
              <a:rPr lang="ru-RU" sz="3200" b="1" dirty="0"/>
              <a:t>, </a:t>
            </a:r>
            <a:r>
              <a:rPr lang="ru-RU" sz="3200" b="1" dirty="0" err="1"/>
              <a:t>вперше</a:t>
            </a:r>
            <a:r>
              <a:rPr lang="ru-RU" sz="3200" b="1" dirty="0"/>
              <a:t> в СРСР </a:t>
            </a:r>
            <a:r>
              <a:rPr lang="ru-RU" sz="3200" b="1" dirty="0" err="1"/>
              <a:t>виконав</a:t>
            </a:r>
            <a:r>
              <a:rPr lang="ru-RU" sz="3200" b="1" dirty="0"/>
              <a:t> </a:t>
            </a:r>
            <a:r>
              <a:rPr lang="ru-RU" sz="3200" b="1" dirty="0" err="1"/>
              <a:t>протезування</a:t>
            </a:r>
            <a:r>
              <a:rPr lang="ru-RU" sz="3200" b="1" dirty="0"/>
              <a:t> </a:t>
            </a:r>
            <a:r>
              <a:rPr lang="ru-RU" sz="3200" b="1" dirty="0" err="1"/>
              <a:t>мітрального</a:t>
            </a:r>
            <a:r>
              <a:rPr lang="ru-RU" sz="3200" b="1" dirty="0"/>
              <a:t> клапана.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735" y="1152095"/>
            <a:ext cx="4038165" cy="2775723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endParaRPr lang="ru-RU" sz="4000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97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9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19727" y="262557"/>
            <a:ext cx="6752546" cy="485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Цікаві факти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0609" y="891867"/>
            <a:ext cx="11310781" cy="266982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Це</a:t>
            </a:r>
            <a:r>
              <a:rPr lang="ru-RU" sz="2800" b="1" dirty="0"/>
              <a:t> </a:t>
            </a:r>
            <a:r>
              <a:rPr lang="ru-RU" sz="2800" b="1" dirty="0" err="1"/>
              <a:t>людина-епоха</a:t>
            </a:r>
            <a:r>
              <a:rPr lang="ru-RU" sz="2800" b="1" dirty="0"/>
              <a:t>, </a:t>
            </a:r>
            <a:r>
              <a:rPr lang="ru-RU" sz="2800" b="1" dirty="0" err="1"/>
              <a:t>видатний</a:t>
            </a:r>
            <a:r>
              <a:rPr lang="ru-RU" sz="2800" b="1" dirty="0"/>
              <a:t> </a:t>
            </a:r>
            <a:r>
              <a:rPr lang="ru-RU" sz="2800" b="1" dirty="0" err="1"/>
              <a:t>хірург</a:t>
            </a:r>
            <a:r>
              <a:rPr lang="ru-RU" sz="2800" b="1" dirty="0"/>
              <a:t>, </a:t>
            </a:r>
            <a:r>
              <a:rPr lang="ru-RU" sz="2800" b="1" dirty="0" err="1"/>
              <a:t>завдяки</a:t>
            </a:r>
            <a:r>
              <a:rPr lang="ru-RU" sz="2800" b="1" dirty="0"/>
              <a:t> </a:t>
            </a:r>
            <a:r>
              <a:rPr lang="ru-RU" sz="2800" b="1" dirty="0" err="1"/>
              <a:t>якому</a:t>
            </a:r>
            <a:r>
              <a:rPr lang="ru-RU" sz="2800" b="1" dirty="0"/>
              <a:t> </a:t>
            </a:r>
            <a:r>
              <a:rPr lang="ru-RU" sz="2800" b="1" dirty="0" err="1"/>
              <a:t>було</a:t>
            </a:r>
            <a:r>
              <a:rPr lang="ru-RU" sz="2800" b="1" dirty="0"/>
              <a:t> </a:t>
            </a:r>
            <a:r>
              <a:rPr lang="ru-RU" sz="2800" b="1" dirty="0" err="1"/>
              <a:t>врятовано</a:t>
            </a:r>
            <a:r>
              <a:rPr lang="ru-RU" sz="2800" b="1" dirty="0"/>
              <a:t> </a:t>
            </a:r>
            <a:r>
              <a:rPr lang="ru-RU" sz="2800" b="1" dirty="0" err="1"/>
              <a:t>тисячі</a:t>
            </a:r>
            <a:r>
              <a:rPr lang="ru-RU" sz="2800" b="1" dirty="0"/>
              <a:t> </a:t>
            </a:r>
            <a:r>
              <a:rPr lang="ru-RU" sz="2800" b="1" dirty="0" err="1"/>
              <a:t>людських</a:t>
            </a:r>
            <a:r>
              <a:rPr lang="ru-RU" sz="2800" b="1" dirty="0"/>
              <a:t> </a:t>
            </a:r>
            <a:r>
              <a:rPr lang="ru-RU" sz="2800" b="1" dirty="0" err="1"/>
              <a:t>життів</a:t>
            </a:r>
            <a:r>
              <a:rPr lang="ru-RU" sz="2800" b="1" dirty="0"/>
              <a:t>. </a:t>
            </a:r>
            <a:r>
              <a:rPr lang="ru-RU" sz="2800" b="1" dirty="0" err="1"/>
              <a:t>Його</a:t>
            </a:r>
            <a:r>
              <a:rPr lang="ru-RU" sz="2800" b="1" dirty="0"/>
              <a:t> вклад в науку </a:t>
            </a:r>
            <a:r>
              <a:rPr lang="ru-RU" sz="2800" b="1" dirty="0" err="1"/>
              <a:t>важко</a:t>
            </a:r>
            <a:r>
              <a:rPr lang="ru-RU" sz="2800" b="1" dirty="0"/>
              <a:t> </a:t>
            </a:r>
            <a:r>
              <a:rPr lang="ru-RU" sz="2800" b="1" dirty="0" err="1"/>
              <a:t>переоцінити</a:t>
            </a:r>
            <a:r>
              <a:rPr lang="ru-RU" sz="2800" b="1" dirty="0"/>
              <a:t>.</a:t>
            </a:r>
          </a:p>
          <a:p>
            <a:pPr algn="ctr"/>
            <a:r>
              <a:rPr lang="ru-RU" sz="2800" b="1" dirty="0"/>
              <a:t>У 2008 </a:t>
            </a:r>
            <a:r>
              <a:rPr lang="ru-RU" sz="2800" b="1" dirty="0" err="1"/>
              <a:t>році</a:t>
            </a:r>
            <a:r>
              <a:rPr lang="ru-RU" sz="2800" b="1" dirty="0"/>
              <a:t> за результатами </a:t>
            </a:r>
            <a:r>
              <a:rPr lang="ru-RU" sz="2800" b="1" dirty="0" err="1"/>
              <a:t>опитування</a:t>
            </a:r>
            <a:r>
              <a:rPr lang="ru-RU" sz="2800" b="1" dirty="0"/>
              <a:t> </a:t>
            </a:r>
            <a:r>
              <a:rPr lang="ru-RU" sz="2800" b="1" dirty="0" err="1"/>
              <a:t>громадської</a:t>
            </a:r>
            <a:r>
              <a:rPr lang="ru-RU" sz="2800" b="1" dirty="0"/>
              <a:t> думки </a:t>
            </a:r>
            <a:r>
              <a:rPr lang="ru-RU" sz="2800" b="1" dirty="0" err="1"/>
              <a:t>Микола</a:t>
            </a:r>
            <a:r>
              <a:rPr lang="ru-RU" sz="2800" b="1" dirty="0"/>
              <a:t> Амосов </a:t>
            </a:r>
            <a:r>
              <a:rPr lang="ru-RU" sz="2800" b="1" dirty="0" err="1"/>
              <a:t>був</a:t>
            </a:r>
            <a:r>
              <a:rPr lang="ru-RU" sz="2800" b="1" dirty="0"/>
              <a:t> </a:t>
            </a:r>
            <a:r>
              <a:rPr lang="ru-RU" sz="2800" b="1" dirty="0" err="1"/>
              <a:t>визнаний</a:t>
            </a:r>
            <a:r>
              <a:rPr lang="ru-RU" sz="2800" b="1" dirty="0"/>
              <a:t> другою </a:t>
            </a:r>
            <a:r>
              <a:rPr lang="ru-RU" sz="2800" b="1" dirty="0" err="1"/>
              <a:t>людиною</a:t>
            </a:r>
            <a:r>
              <a:rPr lang="ru-RU" sz="2800" b="1" dirty="0"/>
              <a:t>, </a:t>
            </a:r>
            <a:r>
              <a:rPr lang="ru-RU" sz="2800" b="1" dirty="0" err="1"/>
              <a:t>після</a:t>
            </a:r>
            <a:r>
              <a:rPr lang="ru-RU" sz="2800" b="1" dirty="0"/>
              <a:t> Ярослава Мудрого, </a:t>
            </a:r>
            <a:r>
              <a:rPr lang="ru-RU" sz="2800" b="1" dirty="0" err="1"/>
              <a:t>удостоєний</a:t>
            </a:r>
            <a:r>
              <a:rPr lang="ru-RU" sz="2800" b="1" dirty="0"/>
              <a:t> </a:t>
            </a:r>
            <a:r>
              <a:rPr lang="ru-RU" sz="2800" b="1" dirty="0" err="1"/>
              <a:t>звання</a:t>
            </a:r>
            <a:r>
              <a:rPr lang="ru-RU" sz="2800" b="1" dirty="0"/>
              <a:t> «великого </a:t>
            </a:r>
            <a:r>
              <a:rPr lang="ru-RU" sz="2800" b="1" dirty="0" err="1"/>
              <a:t>українця</a:t>
            </a:r>
            <a:r>
              <a:rPr lang="ru-RU" sz="2800" b="1" dirty="0"/>
              <a:t> </a:t>
            </a:r>
            <a:r>
              <a:rPr lang="ru-RU" sz="2800" b="1" dirty="0" err="1"/>
              <a:t>всіх</a:t>
            </a:r>
            <a:r>
              <a:rPr lang="ru-RU" sz="2800" b="1" dirty="0"/>
              <a:t> </a:t>
            </a:r>
            <a:r>
              <a:rPr lang="ru-RU" sz="2800" b="1" dirty="0" err="1"/>
              <a:t>часів</a:t>
            </a:r>
            <a:r>
              <a:rPr lang="ru-RU" sz="2800" b="1" dirty="0"/>
              <a:t>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93" y="3561695"/>
            <a:ext cx="4636770" cy="308635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endParaRPr lang="ru-RU" sz="4000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97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99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00350" y="272712"/>
            <a:ext cx="5869742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Робота в підручнику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" b="12301"/>
          <a:stretch/>
        </p:blipFill>
        <p:spPr>
          <a:xfrm>
            <a:off x="240406" y="1158516"/>
            <a:ext cx="7294685" cy="5036342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endParaRPr lang="ru-RU" sz="4000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97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2" name="Выноска-облако 1"/>
          <p:cNvSpPr/>
          <p:nvPr/>
        </p:nvSpPr>
        <p:spPr>
          <a:xfrm>
            <a:off x="7721629" y="1055869"/>
            <a:ext cx="4229965" cy="2911013"/>
          </a:xfrm>
          <a:prstGeom prst="cloudCallout">
            <a:avLst>
              <a:gd name="adj1" fmla="val -49444"/>
              <a:gd name="adj2" fmla="val 32474"/>
            </a:avLst>
          </a:prstGeom>
          <a:solidFill>
            <a:schemeClr val="accent1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Прочитай рецепт здоров’я від Миколи Амосова.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51256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11893" y="143432"/>
            <a:ext cx="6568213" cy="47734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Ігор </a:t>
            </a:r>
            <a:r>
              <a:rPr lang="uk-UA" sz="3600" b="1" dirty="0">
                <a:solidFill>
                  <a:schemeClr val="bg1"/>
                </a:solidFill>
              </a:rPr>
              <a:t>Сікорський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0763" y="693256"/>
            <a:ext cx="11590494" cy="28691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Видатний</a:t>
            </a:r>
            <a:r>
              <a:rPr lang="ru-RU" sz="3200" b="1" dirty="0"/>
              <a:t> </a:t>
            </a:r>
            <a:r>
              <a:rPr lang="ru-RU" sz="3200" b="1" dirty="0" err="1"/>
              <a:t>авіаконструктор</a:t>
            </a:r>
            <a:r>
              <a:rPr lang="ru-RU" sz="3200" b="1" dirty="0"/>
              <a:t> </a:t>
            </a:r>
          </a:p>
          <a:p>
            <a:pPr algn="ctr"/>
            <a:r>
              <a:rPr lang="ru-RU" sz="3200" b="1" dirty="0" err="1"/>
              <a:t>українського</a:t>
            </a:r>
            <a:r>
              <a:rPr lang="ru-RU" sz="3200" b="1" dirty="0"/>
              <a:t> </a:t>
            </a:r>
            <a:r>
              <a:rPr lang="ru-RU" sz="3200" b="1" dirty="0" err="1"/>
              <a:t>походження</a:t>
            </a:r>
            <a:r>
              <a:rPr lang="ru-RU" sz="3200" b="1" dirty="0"/>
              <a:t>, </a:t>
            </a:r>
            <a:r>
              <a:rPr lang="ru-RU" sz="3200" b="1" dirty="0" err="1"/>
              <a:t>вчений</a:t>
            </a:r>
            <a:r>
              <a:rPr lang="ru-RU" sz="3200" b="1" dirty="0"/>
              <a:t>, </a:t>
            </a:r>
            <a:r>
              <a:rPr lang="ru-RU" sz="3200" b="1" dirty="0" err="1"/>
              <a:t>винахідник</a:t>
            </a:r>
            <a:r>
              <a:rPr lang="ru-RU" sz="3200" b="1" dirty="0"/>
              <a:t>, </a:t>
            </a:r>
            <a:r>
              <a:rPr lang="ru-RU" sz="3200" b="1" dirty="0" err="1"/>
              <a:t>філософ</a:t>
            </a:r>
            <a:r>
              <a:rPr lang="ru-RU" sz="3200" b="1" dirty="0"/>
              <a:t>. </a:t>
            </a:r>
            <a:r>
              <a:rPr lang="ru-RU" sz="3200" b="1" dirty="0" err="1"/>
              <a:t>Творець</a:t>
            </a:r>
            <a:r>
              <a:rPr lang="ru-RU" sz="3200" b="1" dirty="0"/>
              <a:t> перших у </a:t>
            </a:r>
            <a:r>
              <a:rPr lang="ru-RU" sz="3200" b="1" dirty="0" err="1"/>
              <a:t>світі</a:t>
            </a:r>
            <a:r>
              <a:rPr lang="ru-RU" sz="3200" b="1" dirty="0"/>
              <a:t> </a:t>
            </a:r>
            <a:r>
              <a:rPr lang="ru-RU" sz="3200" b="1" dirty="0" err="1"/>
              <a:t>пасажирського</a:t>
            </a:r>
            <a:r>
              <a:rPr lang="ru-RU" sz="3200" b="1" dirty="0"/>
              <a:t> </a:t>
            </a:r>
            <a:r>
              <a:rPr lang="ru-RU" sz="3200" b="1" dirty="0" err="1"/>
              <a:t>літака</a:t>
            </a:r>
            <a:r>
              <a:rPr lang="ru-RU" sz="3200" b="1" dirty="0"/>
              <a:t> і </a:t>
            </a:r>
            <a:r>
              <a:rPr lang="ru-RU" sz="3200" b="1" dirty="0" err="1"/>
              <a:t>важкого</a:t>
            </a:r>
            <a:r>
              <a:rPr lang="ru-RU" sz="3200" b="1" dirty="0"/>
              <a:t> </a:t>
            </a:r>
            <a:r>
              <a:rPr lang="ru-RU" sz="3200" b="1" dirty="0" err="1"/>
              <a:t>бомбардувальника</a:t>
            </a:r>
            <a:r>
              <a:rPr lang="ru-RU" sz="3200" b="1" dirty="0"/>
              <a:t>, </a:t>
            </a:r>
            <a:r>
              <a:rPr lang="ru-RU" sz="3200" b="1" dirty="0" err="1"/>
              <a:t>гелікоптерів</a:t>
            </a:r>
            <a:r>
              <a:rPr lang="ru-RU" sz="3200" b="1" dirty="0"/>
              <a:t> та </a:t>
            </a:r>
            <a:r>
              <a:rPr lang="ru-RU" sz="3200" b="1" dirty="0" err="1"/>
              <a:t>гідролітаків</a:t>
            </a:r>
            <a:r>
              <a:rPr lang="ru-RU" sz="3200" b="1" dirty="0"/>
              <a:t>. </a:t>
            </a:r>
          </a:p>
          <a:p>
            <a:pPr algn="ctr"/>
            <a:r>
              <a:rPr lang="ru-RU" sz="3200" b="1" dirty="0"/>
              <a:t>Починав шлях до </a:t>
            </a:r>
            <a:r>
              <a:rPr lang="ru-RU" sz="3200" b="1" dirty="0" err="1"/>
              <a:t>світової</a:t>
            </a:r>
            <a:r>
              <a:rPr lang="ru-RU" sz="3200" b="1" dirty="0"/>
              <a:t> </a:t>
            </a:r>
            <a:r>
              <a:rPr lang="ru-RU" sz="3200" b="1" dirty="0" err="1"/>
              <a:t>слави</a:t>
            </a:r>
            <a:r>
              <a:rPr lang="ru-RU" sz="3200" b="1" dirty="0"/>
              <a:t> в </a:t>
            </a:r>
            <a:r>
              <a:rPr lang="ru-RU" sz="3200" b="1" dirty="0" err="1"/>
              <a:t>Україні</a:t>
            </a:r>
            <a:r>
              <a:rPr lang="ru-RU" sz="3200" b="1" dirty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1322"/>
          <a:stretch/>
        </p:blipFill>
        <p:spPr>
          <a:xfrm>
            <a:off x="7886700" y="3657046"/>
            <a:ext cx="3643432" cy="3200954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Новини України: День в історії - народився авіаконструктор Ігор Сікорський">
            <a:extLst>
              <a:ext uri="{FF2B5EF4-FFF2-40B4-BE49-F238E27FC236}">
                <a16:creationId xmlns:a16="http://schemas.microsoft.com/office/drawing/2014/main" id="{2E3140F6-5AC0-468E-BFD0-4F7E84EE1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53" y="3822972"/>
            <a:ext cx="6905934" cy="2869101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99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400</Words>
  <Application>Microsoft Office PowerPoint</Application>
  <PresentationFormat>Широкий екран</PresentationFormat>
  <Paragraphs>129</Paragraphs>
  <Slides>24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Monotype Corsiva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User</cp:lastModifiedBy>
  <cp:revision>60</cp:revision>
  <dcterms:created xsi:type="dcterms:W3CDTF">2018-01-05T16:38:53Z</dcterms:created>
  <dcterms:modified xsi:type="dcterms:W3CDTF">2023-03-05T19:46:12Z</dcterms:modified>
</cp:coreProperties>
</file>