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4" d="100"/>
          <a:sy n="124" d="100"/>
        </p:scale>
        <p:origin x="-720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formativeasua.blogspot.com/2018/12/blog-post_59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6CF95-9F5A-4818-A774-DCB2EACAA9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Формувальне оцінювання: поняття та елементи. Техніки формувального оцінювання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EC5902-646C-4587-A777-E636DE1748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3600" b="1"/>
              <a:t>Підготувала  </a:t>
            </a:r>
            <a:r>
              <a:rPr lang="uk-UA" sz="3600" b="1" dirty="0"/>
              <a:t>Грицай Н.М.</a:t>
            </a:r>
          </a:p>
        </p:txBody>
      </p:sp>
    </p:spTree>
    <p:extLst>
      <p:ext uri="{BB962C8B-B14F-4D97-AF65-F5344CB8AC3E}">
        <p14:creationId xmlns:p14="http://schemas.microsoft.com/office/powerpoint/2010/main" val="3682693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60AEB-8A64-449C-9937-19454C924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marR="0" lvl="0" indent="444500" algn="ctr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tabLst/>
              <a:defRPr/>
            </a:pP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Формувальне оцінювання здійснюється шляхом:</a:t>
            </a:r>
            <a:br>
              <a:rPr kumimoji="0" lang="uk-UA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b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A2C93F-60DC-4951-8B5C-6635B0DE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uk-UA" sz="24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педагогічного спостереження учителя за навчальною діяльністю учня;</a:t>
            </a:r>
            <a:endParaRPr lang="uk-UA" sz="24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uk-UA" sz="24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самооцінювання та взаємооцінювання результатів діяльності учнів;</a:t>
            </a:r>
            <a:endParaRPr lang="uk-UA" sz="24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uk-UA" sz="24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оцінювання особистісного розвитку та соціалізації учнів їхніми батьками;</a:t>
            </a:r>
            <a:endParaRPr lang="uk-UA" sz="24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uk-UA" sz="24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прийомів зворотного зв’язку.</a:t>
            </a:r>
            <a:endParaRPr lang="uk-UA" sz="24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7148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E9D796-F797-4FAE-8FE2-64B5BC15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Техніки формувального оцінювання 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AFCB32-9104-459E-B3F1-85A9E6B7D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Світлофор</a:t>
            </a:r>
            <a:endParaRPr lang="uk-UA" sz="32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кожного учня є картки трьох кольорів світлофора. Учитель просить учнів показувати карткою відповідного кольору розуміння (зелений), неповне розуміння (жовтий), нерозуміння (червоний) матеріалу. Після сигналу учитель з’ясовує: що зрозуміли діти? Що не зрозуміли?</a:t>
            </a:r>
            <a:endParaRPr lang="uk-UA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0343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39CA1-4F43-4251-93FE-C151C9C36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A854C3-ACEE-4A0F-B585-E9737143B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Однохвилинне есе </a:t>
            </a:r>
            <a:endParaRPr lang="uk-UA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Техніка, яка використовується з метою представлення учнями зворотного зв’язку про вивчене з теми. Для написання есе вчитель може поставити такі запитання:</a:t>
            </a:r>
          </a:p>
          <a:p>
            <a:pPr algn="just">
              <a:lnSpc>
                <a:spcPct val="115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найголовніше ти дізнався сьогодні? </a:t>
            </a:r>
          </a:p>
          <a:p>
            <a:pPr algn="just">
              <a:lnSpc>
                <a:spcPct val="115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 питання залишилися для тебе незрозумілими?</a:t>
            </a:r>
            <a:endParaRPr lang="uk-UA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546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AA388-B512-4A31-A3B3-D5CBB1AF0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657291-4D48-4DC9-A5E5-AA7D8CB0F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Вимірювання температури</a:t>
            </a:r>
            <a:endParaRPr lang="uk-UA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 використовують для виявлення того, наскільки учні розуміють спрямування завдання. Для цього діяльність призупиняється запитанням: «Що ми робимо?». Відповідь на поставлене запитання – демонстрація розуміння завдання  або процесу його виконання. У разі роботи в парах або групах учитель просить пару або групу продемонструвати процес виконання завдання. Інші спостерігають.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3028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FFA3F-5527-4575-9C9B-41489F29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515FCD-CF86-4D5A-A085-EF335318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Червоні / зелені диски</a:t>
            </a:r>
            <a:endParaRPr lang="uk-UA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дин із способів для учнів взяти на себе відповідальність за своє навчання. Для цього потрібно забезпечити учнів  дисками розміром CD, зеленими з одного боку і червоними з іншого. Коли починається заняття, зелена сторона повинна бути повернена догори. По ходу уроку, якщо учні вважають, що урок йде занадто швидко, вони беруть на себе відповідальність і перевертають диск, щоб сигналізувати, що вони заплутуються/ не розуміють чогось.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3343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FD3F6B-1803-44D5-AD4B-46586104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323CAB-1026-4184-96AC-4CAB8AF11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Мовні зразки (підказки)</a:t>
            </a:r>
            <a:endParaRPr lang="uk-UA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Учитель періодично дає учням мовні зразки (вислови, підказки), які допомагають будувати відповідь. Наприклад: Основною ідеєю  (принципом, процесом) є _____________, тому що___________ .</a:t>
            </a:r>
            <a:endParaRPr lang="uk-UA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1875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8FC36-B4C6-49BC-A17C-C0609E5F7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4C341C-AB32-4976-9A86-6CCB48CDE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Трихвилинна пауза </a:t>
            </a:r>
            <a:endParaRPr lang="uk-UA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Учитель надає учням трихвилинну паузу, яка дає можливість їм обдумувати поняття, ідеї уроку, пов’язати з попереднім матеріалом, знаннями, досвідом, а також визначитися із незрозумілими моментами. 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змінив/змінила своє ставлення до…. 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дізнався/дізналася більше про…. 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здивувався/здивувалася тому, що … 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відчув/відчула…        Я ставився/ставилася до … 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7032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E2478-077D-4FA8-A34F-8DE8EA639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3B99B3-8449-44A6-9BB7-6A584656A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Тижневий звіт</a:t>
            </a:r>
            <a:endParaRPr lang="uk-UA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кінці навчального тижня кожному учневі пропонується дати відповіді на запитання «Чому я навчився за тиждень?», «Що для мене залишилося нез’ясованим?», «Які запитання я б поставив учням, якби був учителем?» тощо. </a:t>
            </a:r>
            <a:r>
              <a:rPr lang="uk-UA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2846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26521C-64B2-42F4-BE45-0BFDF017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14F09A-1FDA-4EE7-9368-68DC10C4E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Сигнали рукою</a:t>
            </a:r>
            <a:endParaRPr lang="uk-UA" sz="2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Учитель просить учнів показувати сигнали, що позначають розуміння або нерозуміння матеріалу (у ході пояснення понять, принципів, процесу тощо). Попередньо потрібно домовитися з учнями про використання таких сигналів: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Я розумію __ і можу пояснити (великий палець руки спрямовано вгору).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Я все ще не розумію ______ (великий палець руки спрямовано в сторону).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Я не зовсім упевнений у _________(помахати рукою).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 ознайомлення із сигналами учитель опитує учнів кожної групи: Що саме Ви не зрозуміли? У чому відчуваєте невпевненість? Що ви зрозуміли й можете пояснити?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результатами отриманих відповідей учитель приймає рішення про повторне вивчення, закріплення теми або продовження вивчення тем за програмою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0309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133C9-BB9B-4D82-B173-CAD005C7B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3C6AE6-A808-467D-BF12-A3F47D777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Спитай трьох до мене</a:t>
            </a:r>
            <a:endParaRPr lang="uk-UA" sz="28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 тим, як учневі буде дозволено запитати вчителя про допомогу, він або вона повинні звернутися за допомогою до трьох інших учнів малої групи ( або всього класу).</a:t>
            </a:r>
            <a:endParaRPr lang="uk-UA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2433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44A787-EB34-481B-B85D-FCA64C74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>
                <a:solidFill>
                  <a:srgbClr val="FF0000"/>
                </a:solidFill>
              </a:rPr>
              <a:t>Мета тренінгу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74F525-0974-4D26-AD0B-B9E454EDF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допомогти педагогам «перекласти» теорію компетентнісного навчання на педагогічну практику та усвідомити, що потрібно змінювати в їхній практиці навчання в школі.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206199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EA409-055C-4FBE-833F-9519EF83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6D0F23-6A22-407D-A03A-B27DD7F0F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3100" b="1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Чотири кути</a:t>
            </a:r>
            <a:endParaRPr lang="uk-UA" sz="31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 вибирають кут на основі рівня їхньої кваліфікації з даного предмету.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"На основі ваших знань з  __________________, який кут ви б вибрали?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Кут 1: 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Ґрунтова дорога (Там так багато пилу, я не можу бачити, куди я йду! Допоможіть!!)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Кут 2: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Асфальтована дорога (вона досить рівна, але - багато вибоїн).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Кут 3: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Шосе (Я відчуваю себе досить впевнено, але іноді потрібна підтримка.)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Кут 4: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Міждержавна траса (я подорожую вільно і можу легко надати поради іншому.)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 учні перебувають у вибраних кутах, дозвольте їм обговорити свій прогрес з іншими. Запитання можуть бути запропоновані вчителем.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9629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ADED4-7D42-4E7F-A30B-7E86AEBA4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497AD3-A0AA-4DF7-8674-2907DE730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Бліц-побачення</a:t>
            </a:r>
            <a:endParaRPr lang="uk-UA" sz="28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449580" algn="just">
              <a:lnSpc>
                <a:spcPct val="115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Діти у внутрішньому та зовнішньому колах стоять обличчям один до одного, утворюючи пари. У парах учні ставлять один одному складені ними запитання і відповідають на них. Після цього пари змінюються за годинниковою стрілкою, і діяльність повторюється.</a:t>
            </a:r>
            <a:endParaRPr lang="uk-UA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0750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ED60CD-4A50-4951-B50E-5893BB39E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Техніки формувального оцінювання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9AE590-E04D-4476-951E-EF50D6FF9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uk-UA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Вибувайлик</a:t>
            </a:r>
            <a:endParaRPr lang="uk-UA" sz="28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Крок 1: учитель ставить запитання чи дає завдання. Учні індивідуально відповідають на аркуші паперу, на якому складають список мінімум 3 думок / відповідей / тверджень.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Крок 2: учні встають, а вчитель запрошує одного когось поділитися однією із записаних ідей. Усі уважно слухають та викреслюють у себе те, що вже сказав інший учень.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Крок 3: учні сідають, коли всі їхні ідеї були названі групою.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Крок 4: учитель продовжує запрошувати учнів відповідати, поки всі не сядуть. Оскільки вчитель слухає ідеї чи інформацію, що є спільною для учнів, він може встановити, чи існує загальний рівень розуміння теми, чи існують прогалини у знаннях та критичному розумінні матеріалу.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876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CE315-0B1E-4EB3-B554-C75FB7A09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740723"/>
            <a:ext cx="9603275" cy="1049235"/>
          </a:xfrm>
        </p:spPr>
        <p:txBody>
          <a:bodyPr>
            <a:normAutofit fontScale="90000"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uk-UA" sz="3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Які з технік формувального оцінювання можна було б застосувати до поданих ситуацій?</a:t>
            </a:r>
            <a:b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686E11-93DD-4EF2-835F-DD6D53B23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Пані Галина починає працювати з новим класом. Вона приходить в клас перед початком вивчення важливої теми і стикається з двома викликами: новий клас та нова тема. Для неї важливо зрозуміти навчальні можливості учнів та їхні особисті якості. А яку техніку формувального оцінювання порадите їй ви? </a:t>
            </a:r>
            <a:endParaRPr lang="uk-UA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4077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BAFB3-F40F-4E5A-A2DA-0A1879578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Які з технік формувального оцінювання можна було б застосувати до поданих ситуацій?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2F8955-1859-49A3-98DC-1AD9C3B6C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Учень отримував оцінки, якими був не завжди задоволений. Батьки постійно через це конфліктували з вчителькою. Порадьте вчительці техніку формувального оцінювання, яка допоможе учневі відслідковувати результати його роботи і підвищити успіхи в навчанні.</a:t>
            </a:r>
            <a:endParaRPr lang="uk-UA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6931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F2C82A-B58D-4CF7-91AC-BE98A0E8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Які з технік формувального оцінювання можна було б застосувати до поданих ситуацій?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4981ED-5DD4-4066-850D-A566D07FA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Петра Романовича проблема: на його уроках постійно відповідають 5 одних і тих самих учнів-лідерів, які не дають відповідати іншим, висміюючи їх. Це не дає іншим учням брати участь в освітньому процесі. Що порадите вчителеві , щоб допомогти іншим учням та ученицям включитися в процес?  </a:t>
            </a:r>
            <a:endParaRPr lang="uk-UA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2642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E0E28A-5C69-4C3B-8610-D2BFA9ADB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Які з технік формувального оцінювання можна було б застосувати до поданих ситуацій?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641F99-878D-4679-BD1C-FC3D19DE4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сьомому класі є учні, які під час обговорення проблемних питань на уроці не висловлюють свою думку, аргументують це тим, що вони бояться помилитися. Як учителю підняти самооцінку учнів та їх впевненість у собі?</a:t>
            </a:r>
            <a:endParaRPr lang="uk-UA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347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4EB1A-155F-4875-A1B9-673F747A1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>
                <a:solidFill>
                  <a:srgbClr val="FF0000"/>
                </a:solidFill>
              </a:rPr>
              <a:t>Завдання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24D9E-DA45-45B2-8331-4F2773603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пояснити суть формувального оцінювання як оцінювання для навчання та оцінювання як навчання, а також як інструмент формування компетентностей;</a:t>
            </a:r>
            <a:endParaRPr lang="uk-UA" sz="18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проаналізувати місце формувального оцінювання в Новій українській школі: оцінювання як процес спрямований на підтримку учнів.</a:t>
            </a:r>
            <a:endParaRPr lang="uk-UA" sz="1800" dirty="0">
              <a:effectLst/>
              <a:latin typeface="Noto Sans Symbols"/>
              <a:ea typeface="Noto Sans Symbols"/>
              <a:cs typeface="Noto Sans Symbols"/>
            </a:endParaRPr>
          </a:p>
          <a:p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познайомитися з техніками формувального оцінювання та попрактикувати обирати техніки у відповідності до завдань, які стоять перед учителями.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882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98923-A109-444E-A262-3D34EBCEB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Обізнаність із формувальним оцінюванням</a:t>
            </a:r>
          </a:p>
        </p:txBody>
      </p:sp>
      <p:pic>
        <p:nvPicPr>
          <p:cNvPr id="7" name="image1.png">
            <a:extLst>
              <a:ext uri="{FF2B5EF4-FFF2-40B4-BE49-F238E27FC236}">
                <a16:creationId xmlns:a16="http://schemas.microsoft.com/office/drawing/2014/main" id="{104968AF-3AB7-4A18-A743-AC84333E406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03029" y="2016125"/>
            <a:ext cx="1700266" cy="3449638"/>
          </a:xfrm>
          <a:prstGeom prst="rect">
            <a:avLst/>
          </a:prstGeom>
          <a:ln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4B26CA-C64D-4A71-A5C5-85FD7067A3B3}"/>
              </a:ext>
            </a:extLst>
          </p:cNvPr>
          <p:cNvSpPr txBox="1"/>
          <p:nvPr/>
        </p:nvSpPr>
        <p:spPr>
          <a:xfrm>
            <a:off x="2211572" y="1693833"/>
            <a:ext cx="2721935" cy="3984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uk-UA" sz="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можу навчати колег про формувальне оцінювання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можу пояснити, що таке формувальне оцінювання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свідомо застосовую елементи й техніки 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формувального </a:t>
            </a:r>
            <a:r>
              <a:rPr lang="uk-UA" sz="9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uk-UA" sz="9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цінювання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знаю, що таке</a:t>
            </a:r>
            <a:r>
              <a:rPr lang="uk-UA" sz="9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ф</a:t>
            </a: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ормувальне оцінювання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чув (чула) про формувальне оцінювання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uk-UA" sz="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нічого не знаю про формувальне оцінювання </a:t>
            </a:r>
            <a:endParaRPr lang="uk-UA" sz="9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br>
              <a:rPr lang="uk-UA" sz="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800" dirty="0"/>
          </a:p>
        </p:txBody>
      </p:sp>
    </p:spTree>
    <p:extLst>
      <p:ext uri="{BB962C8B-B14F-4D97-AF65-F5344CB8AC3E}">
        <p14:creationId xmlns:p14="http://schemas.microsoft.com/office/powerpoint/2010/main" val="69831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ED29AD-5EC3-4476-B0FD-6C9DCD93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Оцінювання в новій українській школі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CE0E761-3318-4326-8FE0-C107E6630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143927"/>
              </p:ext>
            </p:extLst>
          </p:nvPr>
        </p:nvGraphicFramePr>
        <p:xfrm>
          <a:off x="1286540" y="2583712"/>
          <a:ext cx="9420447" cy="2013236"/>
        </p:xfrm>
        <a:graphic>
          <a:graphicData uri="http://schemas.openxmlformats.org/drawingml/2006/table">
            <a:tbl>
              <a:tblPr bandRow="1"/>
              <a:tblGrid>
                <a:gridCol w="3140149">
                  <a:extLst>
                    <a:ext uri="{9D8B030D-6E8A-4147-A177-3AD203B41FA5}">
                      <a16:colId xmlns:a16="http://schemas.microsoft.com/office/drawing/2014/main" val="2076735877"/>
                    </a:ext>
                  </a:extLst>
                </a:gridCol>
                <a:gridCol w="3140149">
                  <a:extLst>
                    <a:ext uri="{9D8B030D-6E8A-4147-A177-3AD203B41FA5}">
                      <a16:colId xmlns:a16="http://schemas.microsoft.com/office/drawing/2014/main" val="1590191603"/>
                    </a:ext>
                  </a:extLst>
                </a:gridCol>
                <a:gridCol w="3140149">
                  <a:extLst>
                    <a:ext uri="{9D8B030D-6E8A-4147-A177-3AD203B41FA5}">
                      <a16:colId xmlns:a16="http://schemas.microsoft.com/office/drawing/2014/main" val="1144709853"/>
                    </a:ext>
                  </a:extLst>
                </a:gridCol>
              </a:tblGrid>
              <a:tr h="100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Знаю</a:t>
                      </a:r>
                      <a:endParaRPr lang="uk-UA" sz="32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Хочу дізнатися</a:t>
                      </a:r>
                      <a:endParaRPr lang="uk-UA" sz="32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Дізнався/лася</a:t>
                      </a:r>
                      <a:endParaRPr lang="uk-UA" sz="32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6006323"/>
                  </a:ext>
                </a:extLst>
              </a:tr>
              <a:tr h="100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13811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DBED7FD-37A1-43DB-A92B-13EF76FD5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440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5658E-64A5-4384-BD28-D203F3FF4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rgbClr val="FF0000"/>
                </a:solidFill>
              </a:rPr>
              <a:t>Практика оцінювання у вашій школі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D426B40-AE8B-4074-8A62-91515E20D5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070705"/>
              </p:ext>
            </p:extLst>
          </p:nvPr>
        </p:nvGraphicFramePr>
        <p:xfrm>
          <a:off x="4821824" y="2016039"/>
          <a:ext cx="2862677" cy="3449810"/>
        </p:xfrm>
        <a:graphic>
          <a:graphicData uri="http://schemas.openxmlformats.org/drawingml/2006/table">
            <a:tbl>
              <a:tblPr bandRow="1"/>
              <a:tblGrid>
                <a:gridCol w="1390742">
                  <a:extLst>
                    <a:ext uri="{9D8B030D-6E8A-4147-A177-3AD203B41FA5}">
                      <a16:colId xmlns:a16="http://schemas.microsoft.com/office/drawing/2014/main" val="1064627045"/>
                    </a:ext>
                  </a:extLst>
                </a:gridCol>
                <a:gridCol w="1471935">
                  <a:extLst>
                    <a:ext uri="{9D8B030D-6E8A-4147-A177-3AD203B41FA5}">
                      <a16:colId xmlns:a16="http://schemas.microsoft.com/office/drawing/2014/main" val="44696149"/>
                    </a:ext>
                  </a:extLst>
                </a:gridCol>
              </a:tblGrid>
              <a:tr h="15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Практика оцінювання у вашій школі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705629"/>
                  </a:ext>
                </a:extLst>
              </a:tr>
              <a:tr h="1514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Мета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922208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939814"/>
                  </a:ext>
                </a:extLst>
              </a:tr>
              <a:tr h="24771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Хто оцінює</a:t>
                      </a:r>
                      <a:b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489373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268062"/>
                  </a:ext>
                </a:extLst>
              </a:tr>
              <a:tr h="1514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Що оцінює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54812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027393"/>
                  </a:ext>
                </a:extLst>
              </a:tr>
              <a:tr h="1514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Порівнюється (хто / що)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939019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710608"/>
                  </a:ext>
                </a:extLst>
              </a:tr>
              <a:tr h="1514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Пріоритет оцінювання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17648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367332"/>
                  </a:ext>
                </a:extLst>
              </a:tr>
              <a:tr h="1514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Тип взаємодії в класі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114065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438359"/>
                  </a:ext>
                </a:extLst>
              </a:tr>
              <a:tr h="1514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Мотивація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166247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890282"/>
                  </a:ext>
                </a:extLst>
              </a:tr>
              <a:tr h="1514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Критерії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872348"/>
                  </a:ext>
                </a:extLst>
              </a:tr>
              <a:tr h="247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5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uk-UA" sz="5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uk-UA" sz="5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1702" marR="31702" marT="31702" marB="317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06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46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518A93-90A2-4CC2-A8D7-C79187FA0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>
                <a:solidFill>
                  <a:srgbClr val="FF0000"/>
                </a:solidFill>
              </a:rPr>
              <a:t>Формувальне оцінювання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CC24ED-7F7A-4FCE-8D0D-E03305C98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 компонентом освітнього процесу є оцінювальна діяльність, що здійснюється на засадах компетентнісного, діяльнісного підходів та передбачає партнерську взаємодію вчителя, учнів та їхніx батьків або інших законних представників.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Формувальне оцінювання, метою якого є відстеження особистісного розвитку учнів, процесу опанування ними навчального досвіду як основи компетентності, забезпечення індивідуальної траєкторії розвитку особистості, є невід’ємним складником процесу та здійснюється постійно.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Формувальне оцінювання передбачає організацію учителем діяльності учнів щодо усвідомлення ними цілей та очікуваних результатів навчання, способів їx досягнення та визначення подальших навчальних дій щодо покращення досягнень за результатами зворотного зв'язку.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5217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5FED0-2583-494A-9537-95612611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27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формувального оцінювання дозволяє розв'язати такі ocвiтні завдання:</a:t>
            </a:r>
            <a:br>
              <a:rPr lang="uk-UA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uk-UA" sz="2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115333-2ED2-4278-A70B-EFCDB4409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uk-UA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підтримання бажання вчитися та прагнути максимально можливих результатів;</a:t>
            </a:r>
            <a:endParaRPr lang="uk-UA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uk-UA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сприяння оптимальному темпу здобуття освіти;</a:t>
            </a:r>
            <a:endParaRPr lang="uk-UA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uk-UA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в учнів упевненості у собі;</a:t>
            </a:r>
            <a:endParaRPr lang="uk-UA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uk-UA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в учнів рефлексивного ставлення до власних помилок;</a:t>
            </a:r>
            <a:endParaRPr lang="uk-UA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uk-UA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 постійного зворотного зв'язку щодо сприйняття та розуміння навчального матеріалу.</a:t>
            </a:r>
            <a:endParaRPr lang="uk-UA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4213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0745969-4B51-4D02-8E3D-8B0071000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Об'єктами формувального оцінювання є процес навчання, а також результат навчальної діяльності на певному етапі навчання.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Провідна роль у формувальному оцінюванні належить критеріям, за якими воно здійснюється. Критерії визначаються вчителем із поступовим залученням до цього процесу учнів до кожного виду роботи та виду діяльності учнів.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час здійснення формувального оцінювання важливо не протиставляти дітей один одному. Стимулом розвитку має бути співвідношення роботи з тим, як дитина працювала раніше. Доцільно акцентувати увагу лише на позитивній динаміці досягнень учнів, враховуючи, що оцінюється не учень, а його робота.</a:t>
            </a:r>
            <a:endParaRPr lang="uk-UA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79873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61</TotalTime>
  <Words>1581</Words>
  <Application>Microsoft Office PowerPoint</Application>
  <PresentationFormat>Широкоэкранный</PresentationFormat>
  <Paragraphs>156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Gill Sans MT</vt:lpstr>
      <vt:lpstr>Noto Sans Symbols</vt:lpstr>
      <vt:lpstr>Symbol</vt:lpstr>
      <vt:lpstr>Times New Roman</vt:lpstr>
      <vt:lpstr>Галерея</vt:lpstr>
      <vt:lpstr>Формувальне оцінювання: поняття та елементи. Техніки формувального оцінювання</vt:lpstr>
      <vt:lpstr>Мета тренінгу</vt:lpstr>
      <vt:lpstr>Завдання</vt:lpstr>
      <vt:lpstr>Обізнаність із формувальним оцінюванням</vt:lpstr>
      <vt:lpstr>Оцінювання в новій українській школі</vt:lpstr>
      <vt:lpstr>Практика оцінювання у вашій школі</vt:lpstr>
      <vt:lpstr>Формувальне оцінювання</vt:lpstr>
      <vt:lpstr>Застосування формувального оцінювання дозволяє розв'язати такі ocвiтні завдання:  </vt:lpstr>
      <vt:lpstr>Презентация PowerPoint</vt:lpstr>
      <vt:lpstr>Формувальне оцінювання здійснюється шляхом: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Техніки формувального оцінювання </vt:lpstr>
      <vt:lpstr>Які з технік формувального оцінювання можна було б застосувати до поданих ситуацій? </vt:lpstr>
      <vt:lpstr>Які з технік формувального оцінювання можна було б застосувати до поданих ситуацій?</vt:lpstr>
      <vt:lpstr>Які з технік формувального оцінювання можна було б застосувати до поданих ситуацій?</vt:lpstr>
      <vt:lpstr>Які з технік формувального оцінювання можна було б застосувати до поданих ситуацій?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Формувальне оцінювання: поняття та елементи. Техніки формувального оцінювання</dc:title>
  <dc:creator>User</dc:creator>
  <cp:lastModifiedBy>User</cp:lastModifiedBy>
  <cp:revision>5</cp:revision>
  <dcterms:created xsi:type="dcterms:W3CDTF">2021-10-17T08:56:25Z</dcterms:created>
  <dcterms:modified xsi:type="dcterms:W3CDTF">2021-10-25T18:00:04Z</dcterms:modified>
</cp:coreProperties>
</file>