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OneDrive\Рабочий стол\sonyashnyky-ramka-p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19888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Національно – патріотичне виховання  дітей</a:t>
            </a:r>
          </a:p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м</a:t>
            </a:r>
            <a:r>
              <a:rPr lang="uk-UA" sz="3200" b="1" i="1" dirty="0" smtClean="0">
                <a:solidFill>
                  <a:srgbClr val="FF0000"/>
                </a:solidFill>
              </a:rPr>
              <a:t>олодшого дошкільного віку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9330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Підготувала: Вчитель – дефектолог</a:t>
            </a:r>
          </a:p>
          <a:p>
            <a:r>
              <a:rPr lang="uk-UA" dirty="0"/>
              <a:t>м</a:t>
            </a:r>
            <a:r>
              <a:rPr lang="uk-UA" dirty="0" smtClean="0"/>
              <a:t>олодшої дошкільної групи</a:t>
            </a:r>
          </a:p>
          <a:p>
            <a:r>
              <a:rPr lang="uk-UA" dirty="0" smtClean="0"/>
              <a:t>Мусієнко Аліна Сергіївна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4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OneDrive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628"/>
            <a:ext cx="8717562" cy="67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196752"/>
            <a:ext cx="3917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Ми </a:t>
            </a:r>
            <a:r>
              <a:rPr lang="ru-RU" sz="2400" b="1" dirty="0" err="1">
                <a:solidFill>
                  <a:srgbClr val="7030A0"/>
                </a:solidFill>
              </a:rPr>
              <a:t>дуже</a:t>
            </a:r>
            <a:r>
              <a:rPr lang="ru-RU" sz="2400" b="1" dirty="0">
                <a:solidFill>
                  <a:srgbClr val="7030A0"/>
                </a:solidFill>
              </a:rPr>
              <a:t> любим весь наш край,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І </a:t>
            </a:r>
            <a:r>
              <a:rPr lang="ru-RU" sz="2400" b="1" dirty="0">
                <a:solidFill>
                  <a:srgbClr val="7030A0"/>
                </a:solidFill>
              </a:rPr>
              <a:t>любим </a:t>
            </a:r>
            <a:r>
              <a:rPr lang="ru-RU" sz="2400" b="1" dirty="0" err="1">
                <a:solidFill>
                  <a:srgbClr val="7030A0"/>
                </a:solidFill>
              </a:rPr>
              <a:t>Україну</a:t>
            </a:r>
            <a:r>
              <a:rPr lang="ru-RU" sz="2400" b="1" dirty="0">
                <a:solidFill>
                  <a:srgbClr val="7030A0"/>
                </a:solidFill>
              </a:rPr>
              <a:t>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err="1">
                <a:solidFill>
                  <a:srgbClr val="7030A0"/>
                </a:solidFill>
              </a:rPr>
              <a:t>Її</a:t>
            </a:r>
            <a:r>
              <a:rPr lang="ru-RU" sz="2400" b="1" dirty="0">
                <a:solidFill>
                  <a:srgbClr val="7030A0"/>
                </a:solidFill>
              </a:rPr>
              <a:t> лани, </a:t>
            </a:r>
            <a:r>
              <a:rPr lang="ru-RU" sz="2400" b="1" dirty="0" err="1">
                <a:solidFill>
                  <a:srgbClr val="7030A0"/>
                </a:solidFill>
              </a:rPr>
              <a:t>зелений</a:t>
            </a:r>
            <a:r>
              <a:rPr lang="ru-RU" sz="2400" b="1" dirty="0">
                <a:solidFill>
                  <a:srgbClr val="7030A0"/>
                </a:solidFill>
              </a:rPr>
              <a:t> гай,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В саду — </a:t>
            </a:r>
            <a:r>
              <a:rPr lang="ru-RU" sz="2400" b="1" dirty="0" err="1">
                <a:solidFill>
                  <a:srgbClr val="7030A0"/>
                </a:solidFill>
              </a:rPr>
              <a:t>рясну</a:t>
            </a:r>
            <a:r>
              <a:rPr lang="ru-RU" sz="2400" b="1" dirty="0">
                <a:solidFill>
                  <a:srgbClr val="7030A0"/>
                </a:solidFill>
              </a:rPr>
              <a:t> калину.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Там соловейко </a:t>
            </a:r>
            <a:r>
              <a:rPr lang="ru-RU" sz="2400" b="1" dirty="0" err="1">
                <a:solidFill>
                  <a:srgbClr val="7030A0"/>
                </a:solidFill>
              </a:rPr>
              <a:t>навесні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err="1">
                <a:solidFill>
                  <a:srgbClr val="7030A0"/>
                </a:solidFill>
              </a:rPr>
              <a:t>Співає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між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гілками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Та й ми </a:t>
            </a:r>
            <a:r>
              <a:rPr lang="ru-RU" sz="2400" b="1" dirty="0" err="1">
                <a:solidFill>
                  <a:srgbClr val="7030A0"/>
                </a:solidFill>
              </a:rPr>
              <a:t>співаємо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пісні</a:t>
            </a:r>
            <a:r>
              <a:rPr lang="ru-RU" sz="2400" b="1" dirty="0">
                <a:solidFill>
                  <a:srgbClr val="7030A0"/>
                </a:solidFill>
              </a:rPr>
              <a:t> -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err="1">
                <a:solidFill>
                  <a:srgbClr val="7030A0"/>
                </a:solidFill>
              </a:rPr>
              <a:t>Змагається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він</a:t>
            </a:r>
            <a:r>
              <a:rPr lang="ru-RU" sz="2400" b="1" dirty="0">
                <a:solidFill>
                  <a:srgbClr val="7030A0"/>
                </a:solidFill>
              </a:rPr>
              <a:t> з нами!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  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Марія</a:t>
            </a:r>
            <a:r>
              <a:rPr lang="ru-RU" sz="2400" b="1" i="1" dirty="0">
                <a:solidFill>
                  <a:srgbClr val="7030A0"/>
                </a:solidFill>
              </a:rPr>
              <a:t> </a:t>
            </a:r>
            <a:r>
              <a:rPr lang="ru-RU" sz="2400" b="1" i="1" dirty="0" err="1">
                <a:solidFill>
                  <a:srgbClr val="7030A0"/>
                </a:solidFill>
              </a:rPr>
              <a:t>Познанська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1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OneDrive\Рабочий стол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1"/>
            <a:ext cx="5472608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2768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« День МИРУ!»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OneDrive\Рабочий стол\індивідуальні консультації\0-02-05-59034654511b3519f133a8cdbfcf58f4d84932ffbd1eb3964ea8feee2564b67c_bd861c0926e44b0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2655"/>
            <a:ext cx="3535264" cy="353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OneDrive\Рабочий стол\патріотичне виховання\0-02-05-59fbd372ee370b9bf292cdcc60e0325658a733174a00152b428f74e022ab46e5_c426ac5e0bfe8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98" y="2787091"/>
            <a:ext cx="2726418" cy="36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2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0-02-05-814c497eb683e97e646cee7188c38c788b8dc3accfc267b9ffa5340809aecaab_893763e501184a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3"/>
          <a:stretch>
            <a:fillRect/>
          </a:stretch>
        </p:blipFill>
        <p:spPr bwMode="auto">
          <a:xfrm>
            <a:off x="424666" y="3068960"/>
            <a:ext cx="2162747" cy="2220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" name="Рисунок 3" descr="0-02-05-0b2911670110eb3f882a24b01d61b2c1d031f39fdf673af514ca2da7c5fce65b_26ab08a6d74911a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1971932" cy="2612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0-02-05-ba6584f91cd2c1be8d7cd85c57c725f87e677ae922cb81455de60d187b142204_f8e74af9d3f53e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82" y="2780928"/>
            <a:ext cx="2160240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7" name="Picture 5" descr="C:\Users\USER\OneDrive\Рабочий стол\патріотичне виховання\72429371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03" y="188640"/>
            <a:ext cx="4017368" cy="241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0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OneDrive\Рабочий стол\індивідуальні консультації\0-02-05-6a58cba6d65dd719da994be906cd47fe2e2e85e6f8d83b5462e8e22446967af7_34b5af4b135bdc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OneDrive\Рабочий стол\індивідуальні консультації\0-02-05-697a2aa1c4249597003318b1d80e2397091e98df1a636c79357656743a2efb94_8e036a5ff9e99f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3132" r="13086" b="-367"/>
          <a:stretch/>
        </p:blipFill>
        <p:spPr bwMode="auto">
          <a:xfrm>
            <a:off x="3851920" y="446423"/>
            <a:ext cx="1955260" cy="3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OneDrive\Рабочий стол\індивідуальні консультації\0-02-0a-0622c70bba14257c057861b94e7056b996bbdb8ce04453c588c02622940fb740_3aa65a700be79f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974132" cy="29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OneDrive\Рабочий стол\індивідуальні консультації\0-02-05-a8f8b55d0f5d220ab0cc06c0ac2adcb65d790eca7eea3d4299ac0e1be12363a2_42d33ae2b815ab2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1904995" cy="36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OneDrive\Рабочий стол\індивідуальні консультації\0-02-05-59034654511b3519f133a8cdbfcf58f4d84932ffbd1eb3964ea8feee2564b67c_bd861c0926e44b0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9894"/>
          <a:stretch/>
        </p:blipFill>
        <p:spPr bwMode="auto">
          <a:xfrm>
            <a:off x="3131840" y="3717032"/>
            <a:ext cx="2240783" cy="26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OneDrive\Рабочий стол\Новая папка (3)\Pyshut-virshi-malyuyut-i-prosto-spilkuyutsya.-YAk-uchyteli-pidtrymuyut-ditey-navit-z-ukryttiv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/>
          <a:stretch/>
        </p:blipFill>
        <p:spPr bwMode="auto">
          <a:xfrm>
            <a:off x="5578502" y="3864222"/>
            <a:ext cx="3134504" cy="22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1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OneDrive\Рабочий стол\03008yb4-18ef-120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" y="332656"/>
            <a:ext cx="838705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908720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70C0"/>
                </a:solidFill>
              </a:rPr>
              <a:t>Патріотичне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виховання</a:t>
            </a:r>
            <a:r>
              <a:rPr lang="ru-RU" sz="2400" b="1" i="1" dirty="0">
                <a:solidFill>
                  <a:srgbClr val="0070C0"/>
                </a:solidFill>
              </a:rPr>
              <a:t> - </a:t>
            </a:r>
            <a:r>
              <a:rPr lang="ru-RU" sz="2400" b="1" i="1" dirty="0" err="1">
                <a:solidFill>
                  <a:srgbClr val="0070C0"/>
                </a:solidFill>
              </a:rPr>
              <a:t>це</a:t>
            </a:r>
            <a:r>
              <a:rPr lang="ru-RU" sz="2400" b="1" i="1" dirty="0">
                <a:solidFill>
                  <a:srgbClr val="0070C0"/>
                </a:solidFill>
              </a:rPr>
              <a:t> сфера духовного </a:t>
            </a:r>
            <a:r>
              <a:rPr lang="ru-RU" sz="2400" b="1" i="1" dirty="0" err="1">
                <a:solidFill>
                  <a:srgbClr val="0070C0"/>
                </a:solidFill>
              </a:rPr>
              <a:t>життя</a:t>
            </a:r>
            <a:r>
              <a:rPr lang="ru-RU" sz="2400" b="1" i="1" dirty="0">
                <a:solidFill>
                  <a:srgbClr val="0070C0"/>
                </a:solidFill>
              </a:rPr>
              <a:t>, яка </a:t>
            </a:r>
            <a:r>
              <a:rPr lang="ru-RU" sz="2400" b="1" i="1" dirty="0" err="1">
                <a:solidFill>
                  <a:srgbClr val="0070C0"/>
                </a:solidFill>
              </a:rPr>
              <a:t>проникає</a:t>
            </a:r>
            <a:r>
              <a:rPr lang="ru-RU" sz="2400" b="1" i="1" dirty="0">
                <a:solidFill>
                  <a:srgbClr val="0070C0"/>
                </a:solidFill>
              </a:rPr>
              <a:t> в усе, </a:t>
            </a:r>
            <a:r>
              <a:rPr lang="ru-RU" sz="2400" b="1" i="1" dirty="0" err="1">
                <a:solidFill>
                  <a:srgbClr val="0070C0"/>
                </a:solidFill>
              </a:rPr>
              <a:t>що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пізнає</a:t>
            </a:r>
            <a:r>
              <a:rPr lang="ru-RU" sz="2400" b="1" i="1" dirty="0">
                <a:solidFill>
                  <a:srgbClr val="0070C0"/>
                </a:solidFill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</a:rPr>
              <a:t>робить</a:t>
            </a:r>
            <a:r>
              <a:rPr lang="ru-RU" sz="2400" b="1" i="1" dirty="0">
                <a:solidFill>
                  <a:srgbClr val="0070C0"/>
                </a:solidFill>
              </a:rPr>
              <a:t>, до </a:t>
            </a:r>
            <a:r>
              <a:rPr lang="ru-RU" sz="2400" b="1" i="1" dirty="0" err="1">
                <a:solidFill>
                  <a:srgbClr val="0070C0"/>
                </a:solidFill>
              </a:rPr>
              <a:t>чого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прагне</a:t>
            </a:r>
            <a:r>
              <a:rPr lang="ru-RU" sz="2400" b="1" i="1" dirty="0">
                <a:solidFill>
                  <a:srgbClr val="0070C0"/>
                </a:solidFill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</a:rPr>
              <a:t>що</a:t>
            </a:r>
            <a:r>
              <a:rPr lang="ru-RU" sz="2400" b="1" i="1" dirty="0">
                <a:solidFill>
                  <a:srgbClr val="0070C0"/>
                </a:solidFill>
              </a:rPr>
              <a:t> любить і </a:t>
            </a:r>
            <a:r>
              <a:rPr lang="ru-RU" sz="2400" b="1" i="1" dirty="0" err="1">
                <a:solidFill>
                  <a:srgbClr val="0070C0"/>
                </a:solidFill>
              </a:rPr>
              <a:t>ненавидить</a:t>
            </a:r>
            <a:r>
              <a:rPr lang="ru-RU" sz="2400" b="1" i="1" dirty="0">
                <a:solidFill>
                  <a:srgbClr val="0070C0"/>
                </a:solidFill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</a:rPr>
              <a:t>людина</a:t>
            </a:r>
            <a:r>
              <a:rPr lang="ru-RU" sz="2400" b="1" i="1" dirty="0">
                <a:solidFill>
                  <a:srgbClr val="0070C0"/>
                </a:solidFill>
              </a:rPr>
              <a:t>, яка </a:t>
            </a:r>
            <a:r>
              <a:rPr lang="ru-RU" sz="2400" b="1" i="1" dirty="0" err="1">
                <a:solidFill>
                  <a:srgbClr val="0070C0"/>
                </a:solidFill>
              </a:rPr>
              <a:t>формується</a:t>
            </a:r>
            <a:r>
              <a:rPr lang="ru-RU" sz="2400" b="1" i="1" dirty="0">
                <a:solidFill>
                  <a:srgbClr val="0070C0"/>
                </a:solidFill>
              </a:rPr>
              <a:t>».</a:t>
            </a:r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                               </a:t>
            </a:r>
            <a:r>
              <a:rPr lang="uk-UA" sz="2400" b="1" i="1" dirty="0" err="1" smtClean="0">
                <a:solidFill>
                  <a:srgbClr val="0070C0"/>
                </a:solidFill>
              </a:rPr>
              <a:t>В.О.Сухомлинський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OneDrive\Рабочий стол\0300f0fv-a84b-378x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81485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908720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0070C0"/>
                </a:solidFill>
              </a:rPr>
              <a:t>Патріотичне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виховання</a:t>
            </a:r>
            <a:r>
              <a:rPr lang="ru-RU" b="1" i="1" dirty="0">
                <a:solidFill>
                  <a:srgbClr val="0070C0"/>
                </a:solidFill>
              </a:rPr>
              <a:t> — </a:t>
            </a:r>
            <a:r>
              <a:rPr lang="ru-RU" b="1" i="1" dirty="0" err="1">
                <a:solidFill>
                  <a:srgbClr val="0070C0"/>
                </a:solidFill>
              </a:rPr>
              <a:t>планомірна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виховна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діяльність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спрямована</a:t>
            </a:r>
            <a:r>
              <a:rPr lang="ru-RU" b="1" i="1" dirty="0">
                <a:solidFill>
                  <a:srgbClr val="0070C0"/>
                </a:solidFill>
              </a:rPr>
              <a:t> на </a:t>
            </a:r>
            <a:r>
              <a:rPr lang="ru-RU" b="1" i="1" dirty="0" err="1">
                <a:solidFill>
                  <a:srgbClr val="0070C0"/>
                </a:solidFill>
              </a:rPr>
              <a:t>формування</a:t>
            </a:r>
            <a:r>
              <a:rPr lang="ru-RU" b="1" i="1" dirty="0">
                <a:solidFill>
                  <a:srgbClr val="0070C0"/>
                </a:solidFill>
              </a:rPr>
              <a:t> у </a:t>
            </a:r>
            <a:r>
              <a:rPr lang="ru-RU" b="1" i="1" dirty="0" err="1">
                <a:solidFill>
                  <a:srgbClr val="0070C0"/>
                </a:solidFill>
              </a:rPr>
              <a:t>вихованців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почуття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патріотизму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тобто</a:t>
            </a:r>
            <a:r>
              <a:rPr lang="ru-RU" b="1" i="1" dirty="0">
                <a:solidFill>
                  <a:srgbClr val="0070C0"/>
                </a:solidFill>
              </a:rPr>
              <a:t> доброго </a:t>
            </a:r>
            <a:r>
              <a:rPr lang="ru-RU" b="1" i="1" dirty="0" err="1">
                <a:solidFill>
                  <a:srgbClr val="0070C0"/>
                </a:solidFill>
              </a:rPr>
              <a:t>відношення</a:t>
            </a:r>
            <a:r>
              <a:rPr lang="ru-RU" b="1" i="1" dirty="0">
                <a:solidFill>
                  <a:srgbClr val="0070C0"/>
                </a:solidFill>
              </a:rPr>
              <a:t> до </a:t>
            </a:r>
            <a:r>
              <a:rPr lang="ru-RU" b="1" i="1" dirty="0" err="1">
                <a:solidFill>
                  <a:srgbClr val="0070C0"/>
                </a:solidFill>
              </a:rPr>
              <a:t>Батьківщини</a:t>
            </a:r>
            <a:r>
              <a:rPr lang="ru-RU" b="1" i="1" dirty="0">
                <a:solidFill>
                  <a:srgbClr val="0070C0"/>
                </a:solidFill>
              </a:rPr>
              <a:t> та до </a:t>
            </a:r>
            <a:r>
              <a:rPr lang="ru-RU" b="1" i="1" dirty="0" err="1">
                <a:solidFill>
                  <a:srgbClr val="0070C0"/>
                </a:solidFill>
              </a:rPr>
              <a:t>представників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спільних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культури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або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країни</a:t>
            </a:r>
            <a:r>
              <a:rPr lang="ru-RU" b="1" i="1" dirty="0">
                <a:solidFill>
                  <a:srgbClr val="0070C0"/>
                </a:solidFill>
              </a:rPr>
              <a:t>. </a:t>
            </a:r>
            <a:r>
              <a:rPr lang="ru-RU" b="1" i="1" dirty="0" err="1">
                <a:solidFill>
                  <a:srgbClr val="0070C0"/>
                </a:solidFill>
              </a:rPr>
              <a:t>Таке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виховання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включатиме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розвиток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любові</a:t>
            </a:r>
            <a:r>
              <a:rPr lang="ru-RU" b="1" i="1" dirty="0">
                <a:solidFill>
                  <a:srgbClr val="0070C0"/>
                </a:solidFill>
              </a:rPr>
              <a:t> до </a:t>
            </a:r>
            <a:r>
              <a:rPr lang="ru-RU" b="1" i="1" dirty="0" err="1">
                <a:solidFill>
                  <a:srgbClr val="0070C0"/>
                </a:solidFill>
              </a:rPr>
              <a:t>батьківщини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національної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самосвідомості</a:t>
            </a:r>
            <a:r>
              <a:rPr lang="ru-RU" b="1" i="1" dirty="0">
                <a:solidFill>
                  <a:srgbClr val="0070C0"/>
                </a:solidFill>
              </a:rPr>
              <a:t> й </a:t>
            </a:r>
            <a:r>
              <a:rPr lang="ru-RU" b="1" i="1" dirty="0" err="1">
                <a:solidFill>
                  <a:srgbClr val="0070C0"/>
                </a:solidFill>
              </a:rPr>
              <a:t>гідності</a:t>
            </a:r>
            <a:r>
              <a:rPr lang="ru-RU" b="1" i="1" dirty="0">
                <a:solidFill>
                  <a:srgbClr val="0070C0"/>
                </a:solidFill>
              </a:rPr>
              <a:t>; </a:t>
            </a:r>
            <a:r>
              <a:rPr lang="ru-RU" b="1" i="1" dirty="0" err="1">
                <a:solidFill>
                  <a:srgbClr val="0070C0"/>
                </a:solidFill>
              </a:rPr>
              <a:t>дбайливе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ставлення</a:t>
            </a:r>
            <a:r>
              <a:rPr lang="ru-RU" b="1" i="1" dirty="0">
                <a:solidFill>
                  <a:srgbClr val="0070C0"/>
                </a:solidFill>
              </a:rPr>
              <a:t> до </a:t>
            </a:r>
            <a:r>
              <a:rPr lang="ru-RU" b="1" i="1" dirty="0" err="1">
                <a:solidFill>
                  <a:srgbClr val="0070C0"/>
                </a:solidFill>
              </a:rPr>
              <a:t>рідної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мови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культури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традицій</a:t>
            </a:r>
            <a:r>
              <a:rPr lang="ru-RU" b="1" i="1" dirty="0">
                <a:solidFill>
                  <a:srgbClr val="0070C0"/>
                </a:solidFill>
              </a:rPr>
              <a:t>; </a:t>
            </a:r>
            <a:r>
              <a:rPr lang="ru-RU" b="1" i="1" dirty="0" err="1">
                <a:solidFill>
                  <a:srgbClr val="0070C0"/>
                </a:solidFill>
              </a:rPr>
              <a:t>відповідальність</a:t>
            </a:r>
            <a:r>
              <a:rPr lang="ru-RU" b="1" i="1" dirty="0">
                <a:solidFill>
                  <a:srgbClr val="0070C0"/>
                </a:solidFill>
              </a:rPr>
              <a:t> за природу </a:t>
            </a:r>
            <a:r>
              <a:rPr lang="ru-RU" b="1" i="1" dirty="0" err="1">
                <a:solidFill>
                  <a:srgbClr val="0070C0"/>
                </a:solidFill>
              </a:rPr>
              <a:t>рідної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країни</a:t>
            </a:r>
            <a:r>
              <a:rPr lang="ru-RU" b="1" i="1" dirty="0">
                <a:solidFill>
                  <a:srgbClr val="0070C0"/>
                </a:solidFill>
              </a:rPr>
              <a:t>; потребу </a:t>
            </a:r>
            <a:r>
              <a:rPr lang="ru-RU" b="1" i="1" dirty="0" err="1">
                <a:solidFill>
                  <a:srgbClr val="0070C0"/>
                </a:solidFill>
              </a:rPr>
              <a:t>зробити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свій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внесок</a:t>
            </a:r>
            <a:r>
              <a:rPr lang="ru-RU" b="1" i="1" dirty="0">
                <a:solidFill>
                  <a:srgbClr val="0070C0"/>
                </a:solidFill>
              </a:rPr>
              <a:t> у долю </a:t>
            </a:r>
            <a:r>
              <a:rPr lang="ru-RU" b="1" i="1" dirty="0" err="1">
                <a:solidFill>
                  <a:srgbClr val="0070C0"/>
                </a:solidFill>
              </a:rPr>
              <a:t>батьківщини</a:t>
            </a:r>
            <a:r>
              <a:rPr lang="ru-RU" b="1" i="1" dirty="0">
                <a:solidFill>
                  <a:srgbClr val="0070C0"/>
                </a:solidFill>
              </a:rPr>
              <a:t>; </a:t>
            </a:r>
            <a:r>
              <a:rPr lang="ru-RU" b="1" i="1" dirty="0" err="1">
                <a:solidFill>
                  <a:srgbClr val="0070C0"/>
                </a:solidFill>
              </a:rPr>
              <a:t>інтерес</a:t>
            </a:r>
            <a:r>
              <a:rPr lang="ru-RU" b="1" i="1" dirty="0">
                <a:solidFill>
                  <a:srgbClr val="0070C0"/>
                </a:solidFill>
              </a:rPr>
              <a:t> до </a:t>
            </a:r>
            <a:r>
              <a:rPr lang="ru-RU" b="1" i="1" dirty="0" err="1">
                <a:solidFill>
                  <a:srgbClr val="0070C0"/>
                </a:solidFill>
              </a:rPr>
              <a:t>міжнаціонального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спілкування</a:t>
            </a:r>
            <a:r>
              <a:rPr lang="ru-RU" b="1" i="1" dirty="0">
                <a:solidFill>
                  <a:srgbClr val="0070C0"/>
                </a:solidFill>
              </a:rPr>
              <a:t>; </a:t>
            </a:r>
            <a:r>
              <a:rPr lang="ru-RU" b="1" i="1" dirty="0" err="1">
                <a:solidFill>
                  <a:srgbClr val="0070C0"/>
                </a:solidFill>
              </a:rPr>
              <a:t>прагнення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праці</a:t>
            </a:r>
            <a:r>
              <a:rPr lang="ru-RU" b="1" i="1" dirty="0">
                <a:solidFill>
                  <a:srgbClr val="0070C0"/>
                </a:solidFill>
              </a:rPr>
              <a:t> на благо </a:t>
            </a:r>
            <a:r>
              <a:rPr lang="ru-RU" b="1" i="1" dirty="0" err="1">
                <a:solidFill>
                  <a:srgbClr val="0070C0"/>
                </a:solidFill>
              </a:rPr>
              <a:t>рідної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країни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її</a:t>
            </a:r>
            <a:r>
              <a:rPr lang="ru-RU" b="1" i="1" dirty="0">
                <a:solidFill>
                  <a:srgbClr val="0070C0"/>
                </a:solidFill>
              </a:rPr>
              <a:t> народу.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3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OneDrive\Рабочий стол\0300f0fv-a84b-378x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57611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556792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0070C0"/>
                </a:solidFill>
              </a:rPr>
              <a:t> </a:t>
            </a:r>
            <a:r>
              <a:rPr lang="uk-UA" sz="2000" b="1" i="1" u="sng" dirty="0">
                <a:solidFill>
                  <a:srgbClr val="FF0000"/>
                </a:solidFill>
              </a:rPr>
              <a:t>Метою національно-патріотичного виховання дітей молодшого дошкільного віку є: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</a:rPr>
              <a:t>виховання свідомого громадянина, патріота; 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</a:rPr>
              <a:t>набуття дошкільниками соціального досвіду, високої культури міжнаціональних взаємин; 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0070C0"/>
                </a:solidFill>
              </a:rPr>
              <a:t>формування у дітей потреби та вміння жити в громадянському суспільстві, духовності та фізичної досконалості, моральної, художньо-естетичної культури.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2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OneDrive\Рабочий стол\03008yb4-18ef-120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7" y="332656"/>
            <a:ext cx="85053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16632"/>
            <a:ext cx="60486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Основні завдання національно-патріотичного виховання дошкільників у сучасному світі</a:t>
            </a:r>
            <a:r>
              <a:rPr lang="uk-UA" dirty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ознайомлення дошкільників з історією рідного краю, життям і побутом українського народу у різні епохи, зокрема - козацтвом;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формування позитивного образу Батьківщини, цілісного ставлення до культури українського народу, його історичного минулого, мови, звичаїв, традицій, народних символів;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розвиток інтересу до українських ремесл, мистецтва;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uk-UA" b="1" dirty="0">
                <a:solidFill>
                  <a:srgbClr val="0070C0"/>
                </a:solidFill>
              </a:rPr>
              <a:t>виховання любові до рідного краю (рідної домівки, сім'ї, дитячого садка, селища); 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ознайомлення дошкільників з державними символами (Герб, Прапор, Гімн); 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ознайомлення з літературною спадщиною українського народу (казки, легенди, колискові, </a:t>
            </a:r>
            <a:r>
              <a:rPr lang="uk-UA" b="1" dirty="0" err="1">
                <a:solidFill>
                  <a:srgbClr val="0070C0"/>
                </a:solidFill>
              </a:rPr>
              <a:t>забавлянки</a:t>
            </a:r>
            <a:r>
              <a:rPr lang="uk-UA" b="1" dirty="0">
                <a:solidFill>
                  <a:srgbClr val="0070C0"/>
                </a:solidFill>
              </a:rPr>
              <a:t> тощо); 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формування базових якостей особистості: працелюбності, свободи, справедливості, чесності, доброти, дбайливого ставлення до природи і всього живого; 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навчання дошкільників толерантності та дотримання культури поведінки у щоденній життєдіяльності.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5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OneDrive\Рабочий стол\03008yb4-18ef-1200x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9" y="370428"/>
            <a:ext cx="8431855" cy="62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548680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Форми роботи з реалізації завдань національно-патріотичного виховання дітей дошкільного віку:</a:t>
            </a:r>
            <a:r>
              <a:rPr lang="uk-UA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організована навчально-пізнавальна діяльність (заняття з українознавства, ознайомлення з довкіллям, з фізкультури та ін.; інтегровані заняття); 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тематичні свята і розваги фізкультурно-оздоровчого, музично-естетичного, літературно-театрального спрямування;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 цільові прогулянки; 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спортивно-патріотичні ігри-змагання; 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оформлення народознавчих міні-музеїв у групах та бесіди з дітьми за їх змістом і наповненням;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 дидактичні ігри; 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читання і обговорення художньої літератури відповідної тематики;</a:t>
            </a:r>
            <a:endParaRPr lang="ru-RU" b="1" dirty="0">
              <a:solidFill>
                <a:srgbClr val="0070C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</a:rPr>
              <a:t> розгляд тематичної наочності та бесіда за її змістом; 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uk-UA" b="1" dirty="0">
                <a:solidFill>
                  <a:srgbClr val="0070C0"/>
                </a:solidFill>
              </a:rPr>
              <a:t>зустрічі з учасниками бойових дій тощо. 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4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OneDrive\Рабочий стол\0300f0fv-a84b-378x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3549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5616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Основними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напрямами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патріотичного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виховання</a:t>
            </a:r>
            <a:r>
              <a:rPr lang="ru-RU" b="1" dirty="0">
                <a:solidFill>
                  <a:srgbClr val="FF0000"/>
                </a:solidFill>
              </a:rPr>
              <a:t> є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endParaRPr lang="uk-UA" b="1" dirty="0">
              <a:solidFill>
                <a:srgbClr val="FF000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70C0"/>
                </a:solidFill>
              </a:rPr>
              <a:t>формування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уявлень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сім'ю</a:t>
            </a:r>
            <a:r>
              <a:rPr lang="ru-RU" b="1" dirty="0">
                <a:solidFill>
                  <a:srgbClr val="0070C0"/>
                </a:solidFill>
              </a:rPr>
              <a:t>, родину, </a:t>
            </a:r>
            <a:r>
              <a:rPr lang="ru-RU" b="1" dirty="0" err="1">
                <a:solidFill>
                  <a:srgbClr val="0070C0"/>
                </a:solidFill>
              </a:rPr>
              <a:t>рід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родовід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краєзнавство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70C0"/>
                </a:solidFill>
              </a:rPr>
              <a:t>ознайомлення</a:t>
            </a:r>
            <a:r>
              <a:rPr lang="ru-RU" b="1" dirty="0">
                <a:solidFill>
                  <a:srgbClr val="0070C0"/>
                </a:solidFill>
              </a:rPr>
              <a:t> з </a:t>
            </a:r>
            <a:r>
              <a:rPr lang="ru-RU" b="1" dirty="0" err="1">
                <a:solidFill>
                  <a:srgbClr val="0070C0"/>
                </a:solidFill>
              </a:rPr>
              <a:t>явищами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суспільного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життя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формування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знань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історію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держави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державні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символи</a:t>
            </a:r>
            <a:r>
              <a:rPr lang="ru-RU" b="1" dirty="0">
                <a:solidFill>
                  <a:srgbClr val="0070C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70C0"/>
                </a:solidFill>
              </a:rPr>
              <a:t>ознайомлення</a:t>
            </a:r>
            <a:r>
              <a:rPr lang="ru-RU" b="1" dirty="0">
                <a:solidFill>
                  <a:srgbClr val="0070C0"/>
                </a:solidFill>
              </a:rPr>
              <a:t> з </a:t>
            </a:r>
            <a:r>
              <a:rPr lang="ru-RU" b="1" dirty="0" err="1">
                <a:solidFill>
                  <a:srgbClr val="0070C0"/>
                </a:solidFill>
              </a:rPr>
              <a:t>традиціями</a:t>
            </a:r>
            <a:r>
              <a:rPr lang="ru-RU" b="1" dirty="0">
                <a:solidFill>
                  <a:srgbClr val="0070C0"/>
                </a:solidFill>
              </a:rPr>
              <a:t> і культурою </a:t>
            </a:r>
            <a:r>
              <a:rPr lang="ru-RU" b="1" dirty="0" err="1">
                <a:solidFill>
                  <a:srgbClr val="0070C0"/>
                </a:solidFill>
              </a:rPr>
              <a:t>свого</a:t>
            </a:r>
            <a:r>
              <a:rPr lang="ru-RU" b="1" dirty="0">
                <a:solidFill>
                  <a:srgbClr val="0070C0"/>
                </a:solidFill>
              </a:rPr>
              <a:t> народу;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70C0"/>
                </a:solidFill>
              </a:rPr>
              <a:t>формування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знань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людство</a:t>
            </a:r>
            <a:r>
              <a:rPr lang="ru-RU" b="1" dirty="0">
                <a:solidFill>
                  <a:srgbClr val="0070C0"/>
                </a:solidFill>
              </a:rPr>
              <a:t>.</a:t>
            </a:r>
            <a:r>
              <a:rPr lang="uk-UA" b="1" dirty="0">
                <a:solidFill>
                  <a:srgbClr val="0070C0"/>
                </a:solidFill>
              </a:rPr>
              <a:t> 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9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OneDrive\Рабочий стол\687a7f22b78eadbef06d17beefa5a2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8332507" cy="660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578" y="2048309"/>
            <a:ext cx="2077220" cy="2388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23728" y="261141"/>
            <a:ext cx="54006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Бути патріотом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означає любити материнську мову, свій дім, батьків і всіх людей, природу рідного краю, звичаї, шанувати </a:t>
            </a:r>
            <a:r>
              <a:rPr kumimoji="0" lang="" altLang="ru-RU" sz="16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традиції народу, людську працю, прагнути не лише зберігати </a:t>
            </a:r>
            <a:r>
              <a:rPr kumimoji="0" lang="" altLang="ru-RU" sz="16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духовні скарби народу, а й примножувати їх.</a:t>
            </a:r>
            <a:endParaRPr kumimoji="0" lang="" altLang="ru-RU" sz="1600" b="1" i="1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" altLang="ru-RU" sz="16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Саме ці проблеми і є визначальними у громадському вихованні дітей дошкільного віку.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Патріотизм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є тільки розумом,</a:t>
            </a:r>
            <a:endParaRPr kumimoji="0" lang="" altLang="ru-RU" sz="1600" b="1" i="1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" altLang="ru-RU" sz="1600" b="1" i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" altLang="ru-RU" sz="1600" b="1" i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й передусім серцем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" altLang="ru-RU" sz="1600" b="1" i="1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Патріотизм починається з любові до людини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" altLang="ru-RU" sz="1600" b="1" i="1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" altLang="ru-RU" sz="1600" b="1" i="1">
                <a:solidFill>
                  <a:srgbClr val="0070C0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" altLang="ru-RU" sz="1600" b="1" i="1" smtClean="0">
                <a:solidFill>
                  <a:srgbClr val="0070C0"/>
                </a:solidFill>
                <a:latin typeface="Calibri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uk-UA" alt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Патріотизм </a:t>
            </a:r>
            <a:r>
              <a:rPr lang="uk-UA" altLang="ru-RU" sz="1600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починається з </a:t>
            </a:r>
            <a:r>
              <a:rPr lang="uk-UA" alt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колиски</a:t>
            </a:r>
            <a:r>
              <a:rPr lang="uk-UA" altLang="ru-RU" sz="1600" b="1" i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…</a:t>
            </a:r>
            <a:endParaRPr lang="" altLang="ru-RU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" altLang="ru-RU" sz="1600" b="1" i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" altLang="ru-RU" sz="1600" b="1" i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</a:t>
            </a:r>
            <a:r>
              <a:rPr lang="uk-UA" altLang="ru-RU" sz="16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Василь </a:t>
            </a:r>
            <a:r>
              <a:rPr lang="uk-UA" altLang="ru-RU" sz="1600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Сухомлинський</a:t>
            </a:r>
            <a:endParaRPr lang="uk-UA" altLang="ru-RU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9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OneDrive\Рабочий стол\0300f0fv-a84b-378x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9" y="188640"/>
            <a:ext cx="855047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3265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« Роль сім’ї у національно – патріотичному  вихованні дітей дошкільного віку»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255986"/>
            <a:ext cx="4968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b="1" i="1" dirty="0">
                <a:solidFill>
                  <a:srgbClr val="0070C0"/>
                </a:solidFill>
              </a:rPr>
              <a:t>Поради батькам</a:t>
            </a:r>
            <a:endParaRPr lang="ru-RU" b="1" dirty="0">
              <a:solidFill>
                <a:srgbClr val="0070C0"/>
              </a:solidFill>
            </a:endParaRPr>
          </a:p>
          <a:p>
            <a:pPr fontAlgn="base"/>
            <a:r>
              <a:rPr lang="ru-RU" b="1" dirty="0">
                <a:solidFill>
                  <a:srgbClr val="0070C0"/>
                </a:solidFill>
              </a:rPr>
              <a:t>​1. </a:t>
            </a:r>
            <a:r>
              <a:rPr lang="ru-RU" b="1" dirty="0" err="1">
                <a:solidFill>
                  <a:srgbClr val="0070C0"/>
                </a:solidFill>
              </a:rPr>
              <a:t>Говоріть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із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дітьми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Батьківщину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ru-RU" b="1" dirty="0">
                <a:solidFill>
                  <a:srgbClr val="0070C0"/>
                </a:solidFill>
              </a:rPr>
              <a:t>2. </a:t>
            </a:r>
            <a:r>
              <a:rPr lang="ru-RU" b="1" dirty="0" err="1">
                <a:solidFill>
                  <a:srgbClr val="0070C0"/>
                </a:solidFill>
              </a:rPr>
              <a:t>Говоріть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патріотичні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справи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батьків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розмірковуйте</a:t>
            </a:r>
            <a:r>
              <a:rPr lang="ru-RU" b="1" dirty="0">
                <a:solidFill>
                  <a:srgbClr val="0070C0"/>
                </a:solidFill>
              </a:rPr>
              <a:t> над </a:t>
            </a:r>
            <a:r>
              <a:rPr lang="ru-RU" b="1" dirty="0" err="1">
                <a:solidFill>
                  <a:srgbClr val="0070C0"/>
                </a:solidFill>
              </a:rPr>
              <a:t>минулим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своєї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Батьківщини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uk-UA" b="1" dirty="0">
                <a:solidFill>
                  <a:srgbClr val="0070C0"/>
                </a:solidFill>
              </a:rPr>
              <a:t>3</a:t>
            </a:r>
            <a:r>
              <a:rPr lang="ru-RU" b="1" dirty="0">
                <a:solidFill>
                  <a:srgbClr val="0070C0"/>
                </a:solidFill>
              </a:rPr>
              <a:t>.  </a:t>
            </a:r>
            <a:r>
              <a:rPr lang="ru-RU" b="1" dirty="0" err="1">
                <a:solidFill>
                  <a:srgbClr val="0070C0"/>
                </a:solidFill>
              </a:rPr>
              <a:t>Подорожуйте</a:t>
            </a:r>
            <a:r>
              <a:rPr lang="ru-RU" b="1" dirty="0">
                <a:solidFill>
                  <a:srgbClr val="0070C0"/>
                </a:solidFill>
              </a:rPr>
              <a:t> з </a:t>
            </a:r>
            <a:r>
              <a:rPr lang="ru-RU" b="1" dirty="0" err="1">
                <a:solidFill>
                  <a:srgbClr val="0070C0"/>
                </a:solidFill>
              </a:rPr>
              <a:t>дітьми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Батьківщиною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uk-UA" b="1" dirty="0">
                <a:solidFill>
                  <a:srgbClr val="0070C0"/>
                </a:solidFill>
              </a:rPr>
              <a:t>4</a:t>
            </a:r>
            <a:r>
              <a:rPr lang="ru-RU" b="1" dirty="0">
                <a:solidFill>
                  <a:srgbClr val="0070C0"/>
                </a:solidFill>
              </a:rPr>
              <a:t>.  Залучайте </a:t>
            </a:r>
            <a:r>
              <a:rPr lang="ru-RU" b="1" dirty="0" err="1">
                <a:solidFill>
                  <a:srgbClr val="0070C0"/>
                </a:solidFill>
              </a:rPr>
              <a:t>дітей</a:t>
            </a:r>
            <a:r>
              <a:rPr lang="ru-RU" b="1" dirty="0">
                <a:solidFill>
                  <a:srgbClr val="0070C0"/>
                </a:solidFill>
              </a:rPr>
              <a:t> до </a:t>
            </a:r>
            <a:r>
              <a:rPr lang="ru-RU" b="1" dirty="0" err="1">
                <a:solidFill>
                  <a:srgbClr val="0070C0"/>
                </a:solidFill>
              </a:rPr>
              <a:t>творів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української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літератури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мистецтва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uk-UA" b="1" dirty="0">
                <a:solidFill>
                  <a:srgbClr val="0070C0"/>
                </a:solidFill>
              </a:rPr>
              <a:t>5</a:t>
            </a:r>
            <a:r>
              <a:rPr lang="ru-RU" b="1" dirty="0">
                <a:solidFill>
                  <a:srgbClr val="0070C0"/>
                </a:solidFill>
              </a:rPr>
              <a:t>.  Будьте </a:t>
            </a:r>
            <a:r>
              <a:rPr lang="ru-RU" b="1" dirty="0" err="1">
                <a:solidFill>
                  <a:srgbClr val="0070C0"/>
                </a:solidFill>
              </a:rPr>
              <a:t>готові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відповісти</a:t>
            </a:r>
            <a:r>
              <a:rPr lang="ru-RU" b="1" dirty="0">
                <a:solidFill>
                  <a:srgbClr val="0070C0"/>
                </a:solidFill>
              </a:rPr>
              <a:t> на </a:t>
            </a:r>
            <a:r>
              <a:rPr lang="ru-RU" b="1" dirty="0" err="1">
                <a:solidFill>
                  <a:srgbClr val="0070C0"/>
                </a:solidFill>
              </a:rPr>
              <a:t>запитання</a:t>
            </a:r>
            <a:r>
              <a:rPr lang="ru-RU" b="1" dirty="0">
                <a:solidFill>
                  <a:srgbClr val="0070C0"/>
                </a:solidFill>
              </a:rPr>
              <a:t>, навести </a:t>
            </a:r>
            <a:r>
              <a:rPr lang="ru-RU" b="1" dirty="0" err="1">
                <a:solidFill>
                  <a:srgbClr val="0070C0"/>
                </a:solidFill>
              </a:rPr>
              <a:t>приклади</a:t>
            </a:r>
            <a:r>
              <a:rPr lang="ru-RU" b="1" dirty="0">
                <a:solidFill>
                  <a:srgbClr val="0070C0"/>
                </a:solidFill>
              </a:rPr>
              <a:t> й </a:t>
            </a:r>
            <a:r>
              <a:rPr lang="ru-RU" b="1" dirty="0" err="1">
                <a:solidFill>
                  <a:srgbClr val="0070C0"/>
                </a:solidFill>
              </a:rPr>
              <a:t>докази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щоб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переконати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дітей</a:t>
            </a:r>
            <a:r>
              <a:rPr lang="ru-RU" b="1" dirty="0">
                <a:solidFill>
                  <a:srgbClr val="0070C0"/>
                </a:solidFill>
              </a:rPr>
              <a:t> в </a:t>
            </a:r>
            <a:r>
              <a:rPr lang="ru-RU" b="1" dirty="0" err="1">
                <a:solidFill>
                  <a:srgbClr val="0070C0"/>
                </a:solidFill>
              </a:rPr>
              <a:t>істинності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або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хибності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їхніх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суджень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uk-UA" b="1" dirty="0">
                <a:solidFill>
                  <a:srgbClr val="0070C0"/>
                </a:solidFill>
              </a:rPr>
              <a:t>6</a:t>
            </a:r>
            <a:r>
              <a:rPr lang="ru-RU" b="1" dirty="0">
                <a:solidFill>
                  <a:srgbClr val="0070C0"/>
                </a:solidFill>
              </a:rPr>
              <a:t>.  Залучайте </a:t>
            </a:r>
            <a:r>
              <a:rPr lang="ru-RU" b="1" dirty="0" err="1">
                <a:solidFill>
                  <a:srgbClr val="0070C0"/>
                </a:solidFill>
              </a:rPr>
              <a:t>дітей</a:t>
            </a:r>
            <a:r>
              <a:rPr lang="ru-RU" b="1" dirty="0">
                <a:solidFill>
                  <a:srgbClr val="0070C0"/>
                </a:solidFill>
              </a:rPr>
              <a:t> до </a:t>
            </a:r>
            <a:r>
              <a:rPr lang="ru-RU" b="1" dirty="0" err="1">
                <a:solidFill>
                  <a:srgbClr val="0070C0"/>
                </a:solidFill>
              </a:rPr>
              <a:t>сімейних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традицій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звичаїв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обрядів</a:t>
            </a:r>
            <a:r>
              <a:rPr lang="ru-RU" b="1" dirty="0">
                <a:solidFill>
                  <a:srgbClr val="0070C0"/>
                </a:solidFill>
              </a:rPr>
              <a:t>, свят.</a:t>
            </a:r>
          </a:p>
          <a:p>
            <a:pPr fontAlgn="base"/>
            <a:r>
              <a:rPr lang="uk-UA" b="1" dirty="0">
                <a:solidFill>
                  <a:srgbClr val="0070C0"/>
                </a:solidFill>
              </a:rPr>
              <a:t>7</a:t>
            </a:r>
            <a:r>
              <a:rPr lang="ru-RU" b="1" dirty="0">
                <a:solidFill>
                  <a:srgbClr val="0070C0"/>
                </a:solidFill>
              </a:rPr>
              <a:t>.  </a:t>
            </a:r>
            <a:r>
              <a:rPr lang="ru-RU" b="1" dirty="0" err="1">
                <a:solidFill>
                  <a:srgbClr val="0070C0"/>
                </a:solidFill>
              </a:rPr>
              <a:t>Виховуйте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шанобливе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ставлення</a:t>
            </a:r>
            <a:r>
              <a:rPr lang="ru-RU" b="1" dirty="0">
                <a:solidFill>
                  <a:srgbClr val="0070C0"/>
                </a:solidFill>
              </a:rPr>
              <a:t> до </a:t>
            </a:r>
            <a:r>
              <a:rPr lang="ru-RU" b="1" dirty="0" err="1">
                <a:solidFill>
                  <a:srgbClr val="0070C0"/>
                </a:solidFill>
              </a:rPr>
              <a:t>національних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символів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святинь</a:t>
            </a:r>
            <a:r>
              <a:rPr lang="ru-RU" b="1" dirty="0">
                <a:solidFill>
                  <a:srgbClr val="0070C0"/>
                </a:solidFill>
              </a:rPr>
              <a:t> народу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uk-UA" b="1" dirty="0" smtClean="0">
                <a:solidFill>
                  <a:srgbClr val="0070C0"/>
                </a:solidFill>
              </a:rPr>
              <a:t>8</a:t>
            </a:r>
            <a:r>
              <a:rPr lang="ru-RU" b="1" dirty="0">
                <a:solidFill>
                  <a:srgbClr val="0070C0"/>
                </a:solidFill>
              </a:rPr>
              <a:t>.  Будьте </a:t>
            </a:r>
            <a:r>
              <a:rPr lang="ru-RU" b="1" dirty="0" err="1">
                <a:solidFill>
                  <a:srgbClr val="0070C0"/>
                </a:solidFill>
              </a:rPr>
              <a:t>взірцем</a:t>
            </a:r>
            <a:r>
              <a:rPr lang="ru-RU" b="1" dirty="0">
                <a:solidFill>
                  <a:srgbClr val="0070C0"/>
                </a:solidFill>
              </a:rPr>
              <a:t> для </a:t>
            </a:r>
            <a:r>
              <a:rPr lang="ru-RU" b="1" dirty="0" err="1">
                <a:solidFill>
                  <a:srgbClr val="0070C0"/>
                </a:solidFill>
              </a:rPr>
              <a:t>наслідування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відповідальними</a:t>
            </a:r>
            <a:r>
              <a:rPr lang="ru-RU" b="1" dirty="0">
                <a:solidFill>
                  <a:srgbClr val="0070C0"/>
                </a:solidFill>
              </a:rPr>
              <a:t> й </a:t>
            </a:r>
            <a:r>
              <a:rPr lang="ru-RU" b="1" dirty="0" err="1">
                <a:solidFill>
                  <a:srgbClr val="0070C0"/>
                </a:solidFill>
              </a:rPr>
              <a:t>обережними</a:t>
            </a:r>
            <a:r>
              <a:rPr lang="ru-RU" b="1" dirty="0">
                <a:solidFill>
                  <a:srgbClr val="0070C0"/>
                </a:solidFill>
              </a:rPr>
              <a:t> у </a:t>
            </a:r>
            <a:r>
              <a:rPr lang="ru-RU" b="1" dirty="0" err="1">
                <a:solidFill>
                  <a:srgbClr val="0070C0"/>
                </a:solidFill>
              </a:rPr>
              <a:t>своїх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діях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fontAlgn="base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48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480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2023-04-12T17:50:41Z</dcterms:created>
  <dcterms:modified xsi:type="dcterms:W3CDTF">2023-04-18T18:42:33Z</dcterms:modified>
</cp:coreProperties>
</file>