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sldIdLst>
    <p:sldId id="281" r:id="rId2"/>
    <p:sldId id="28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AB88A84-4B6F-420A-9836-8A9898DA97AB}" type="datetimeFigureOut">
              <a:rPr lang="ru-RU" smtClean="0"/>
              <a:pPr/>
              <a:t>10.10.2021</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C464FCAC-E62B-42CE-8C8A-8A702A484BF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AB88A84-4B6F-420A-9836-8A9898DA97AB}" type="datetimeFigureOut">
              <a:rPr lang="ru-RU" smtClean="0"/>
              <a:pPr/>
              <a:t>10.10.2021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464FCAC-E62B-42CE-8C8A-8A702A484BF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AB88A84-4B6F-420A-9836-8A9898DA97AB}" type="datetimeFigureOut">
              <a:rPr lang="ru-RU" smtClean="0"/>
              <a:pPr/>
              <a:t>10.10.2021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464FCAC-E62B-42CE-8C8A-8A702A484BF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AB88A84-4B6F-420A-9836-8A9898DA97AB}" type="datetimeFigureOut">
              <a:rPr lang="ru-RU" smtClean="0"/>
              <a:pPr/>
              <a:t>10.10.2021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464FCAC-E62B-42CE-8C8A-8A702A484BFE}"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AB88A84-4B6F-420A-9836-8A9898DA97AB}" type="datetimeFigureOut">
              <a:rPr lang="ru-RU" smtClean="0"/>
              <a:pPr/>
              <a:t>10.10.2021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464FCAC-E62B-42CE-8C8A-8A702A484BFE}"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AB88A84-4B6F-420A-9836-8A9898DA97AB}" type="datetimeFigureOut">
              <a:rPr lang="ru-RU" smtClean="0"/>
              <a:pPr/>
              <a:t>10.10.2021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464FCAC-E62B-42CE-8C8A-8A702A484BFE}"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AB88A84-4B6F-420A-9836-8A9898DA97AB}" type="datetimeFigureOut">
              <a:rPr lang="ru-RU" smtClean="0"/>
              <a:pPr/>
              <a:t>10.10.2021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C464FCAC-E62B-42CE-8C8A-8A702A484BF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AB88A84-4B6F-420A-9836-8A9898DA97AB}" type="datetimeFigureOut">
              <a:rPr lang="ru-RU" smtClean="0"/>
              <a:pPr/>
              <a:t>10.10.2021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C464FCAC-E62B-42CE-8C8A-8A702A484BFE}"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AB88A84-4B6F-420A-9836-8A9898DA97AB}" type="datetimeFigureOut">
              <a:rPr lang="ru-RU" smtClean="0"/>
              <a:pPr/>
              <a:t>10.10.2021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C464FCAC-E62B-42CE-8C8A-8A702A484BF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AB88A84-4B6F-420A-9836-8A9898DA97AB}" type="datetimeFigureOut">
              <a:rPr lang="ru-RU" smtClean="0"/>
              <a:pPr/>
              <a:t>10.10.2021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464FCAC-E62B-42CE-8C8A-8A702A484BF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AB88A84-4B6F-420A-9836-8A9898DA97AB}" type="datetimeFigureOut">
              <a:rPr lang="ru-RU" smtClean="0"/>
              <a:pPr/>
              <a:t>10.10.2021</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C464FCAC-E62B-42CE-8C8A-8A702A484BFE}"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AB88A84-4B6F-420A-9836-8A9898DA97AB}" type="datetimeFigureOut">
              <a:rPr lang="ru-RU" smtClean="0"/>
              <a:pPr/>
              <a:t>10.10.2021</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464FCAC-E62B-42CE-8C8A-8A702A484BF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642918"/>
            <a:ext cx="7772400" cy="1470025"/>
          </a:xfrm>
        </p:spPr>
        <p:txBody>
          <a:bodyPr>
            <a:normAutofit fontScale="90000"/>
          </a:bodyPr>
          <a:lstStyle/>
          <a:p>
            <a:r>
              <a:rPr lang="ru-RU" dirty="0" err="1" smtClean="0">
                <a:solidFill>
                  <a:srgbClr val="7030A0"/>
                </a:solidFill>
              </a:rPr>
              <a:t>Розробка</a:t>
            </a:r>
            <a:r>
              <a:rPr lang="ru-RU" dirty="0" smtClean="0">
                <a:solidFill>
                  <a:srgbClr val="7030A0"/>
                </a:solidFill>
              </a:rPr>
              <a:t> учителя математики Коваленко Олени </a:t>
            </a:r>
            <a:r>
              <a:rPr lang="ru-RU" dirty="0" err="1" smtClean="0">
                <a:solidFill>
                  <a:srgbClr val="7030A0"/>
                </a:solidFill>
              </a:rPr>
              <a:t>Митрофанівни</a:t>
            </a:r>
            <a:r>
              <a:rPr lang="ru-RU" dirty="0" smtClean="0">
                <a:solidFill>
                  <a:srgbClr val="7030A0"/>
                </a:solidFill>
              </a:rPr>
              <a:t>.</a:t>
            </a:r>
            <a:endParaRPr lang="ru-RU" dirty="0">
              <a:solidFill>
                <a:srgbClr val="7030A0"/>
              </a:solidFill>
            </a:endParaRPr>
          </a:p>
        </p:txBody>
      </p:sp>
      <p:sp>
        <p:nvSpPr>
          <p:cNvPr id="3" name="Подзаголовок 2"/>
          <p:cNvSpPr>
            <a:spLocks noGrp="1"/>
          </p:cNvSpPr>
          <p:nvPr>
            <p:ph type="subTitle" idx="1"/>
          </p:nvPr>
        </p:nvSpPr>
        <p:spPr>
          <a:xfrm>
            <a:off x="1214414" y="2571744"/>
            <a:ext cx="6400800" cy="1752600"/>
          </a:xfrm>
        </p:spPr>
        <p:txBody>
          <a:bodyPr>
            <a:noAutofit/>
          </a:bodyPr>
          <a:lstStyle/>
          <a:p>
            <a:r>
              <a:rPr lang="ru-RU" sz="3600" b="1" i="1" dirty="0" smtClean="0">
                <a:solidFill>
                  <a:srgbClr val="0070C0"/>
                </a:solidFill>
              </a:rPr>
              <a:t>Принцип </a:t>
            </a:r>
            <a:r>
              <a:rPr lang="ru-RU" sz="3600" b="1" i="1" dirty="0" err="1" smtClean="0">
                <a:solidFill>
                  <a:srgbClr val="0070C0"/>
                </a:solidFill>
              </a:rPr>
              <a:t>Діріхле</a:t>
            </a:r>
            <a:r>
              <a:rPr lang="ru-RU" sz="3600" i="1" dirty="0"/>
              <a:t/>
            </a:r>
            <a:br>
              <a:rPr lang="ru-RU" sz="3600" i="1" dirty="0"/>
            </a:br>
            <a:r>
              <a:rPr lang="ru-RU" sz="3600" i="1" dirty="0" smtClean="0"/>
              <a:t>для </a:t>
            </a:r>
            <a:r>
              <a:rPr lang="ru-RU" sz="3600" i="1" dirty="0" err="1" smtClean="0"/>
              <a:t>учнів</a:t>
            </a:r>
            <a:r>
              <a:rPr lang="ru-RU" sz="3600" i="1" dirty="0" smtClean="0"/>
              <a:t> 5-11 </a:t>
            </a:r>
            <a:r>
              <a:rPr lang="ru-RU" sz="3600" i="1" dirty="0" err="1" smtClean="0"/>
              <a:t>класів</a:t>
            </a:r>
            <a:r>
              <a:rPr lang="ru-RU" sz="3600" i="1" dirty="0" smtClean="0"/>
              <a:t> та </a:t>
            </a:r>
            <a:r>
              <a:rPr lang="ru-RU" sz="3600" i="1" dirty="0" err="1" smtClean="0"/>
              <a:t>вчителів</a:t>
            </a:r>
            <a:r>
              <a:rPr lang="ru-RU" sz="3600" i="1" dirty="0" smtClean="0"/>
              <a:t> математики.</a:t>
            </a:r>
          </a:p>
          <a:p>
            <a:r>
              <a:rPr lang="uk-UA" sz="3600" i="1" dirty="0" smtClean="0"/>
              <a:t>Підготовка до олімпіад з </a:t>
            </a:r>
            <a:r>
              <a:rPr lang="uk-UA" sz="3600" i="1" dirty="0" err="1" smtClean="0"/>
              <a:t>матаматики</a:t>
            </a:r>
            <a:r>
              <a:rPr lang="uk-UA" sz="3600" i="1" dirty="0" smtClean="0"/>
              <a:t>.</a:t>
            </a:r>
            <a:endParaRPr lang="ru-RU"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1714488"/>
            <a:ext cx="8229600" cy="4948068"/>
          </a:xfrm>
        </p:spPr>
        <p:txBody>
          <a:bodyPr/>
          <a:lstStyle/>
          <a:p>
            <a:r>
              <a:rPr lang="ru-RU" dirty="0" smtClean="0">
                <a:solidFill>
                  <a:srgbClr val="0070C0"/>
                </a:solidFill>
              </a:rPr>
              <a:t>Доведення</a:t>
            </a:r>
            <a:br>
              <a:rPr lang="ru-RU" dirty="0" smtClean="0">
                <a:solidFill>
                  <a:srgbClr val="0070C0"/>
                </a:solidFill>
              </a:rPr>
            </a:br>
            <a:r>
              <a:rPr lang="ru-RU" dirty="0" smtClean="0">
                <a:solidFill>
                  <a:srgbClr val="0070C0"/>
                </a:solidFill>
              </a:rPr>
              <a:t>На першій полиці по умові 3 книжки. Припустімо, що на кожній із решти 4 поличок не більше ніж 39 книг. Тоді на всіх 5 поличках не більше ніж               З + 4 • 39 = 159 книг, що суперечить умові. Отже, на одній із поличок не менше ніж 40 книг.</a:t>
            </a:r>
            <a:br>
              <a:rPr lang="ru-RU" dirty="0" smtClean="0">
                <a:solidFill>
                  <a:srgbClr val="0070C0"/>
                </a:solidFill>
              </a:rPr>
            </a:br>
            <a:endParaRPr lang="ru-RU" dirty="0" smtClean="0">
              <a:solidFill>
                <a:srgbClr val="0070C0"/>
              </a:solidFill>
            </a:endParaRPr>
          </a:p>
          <a:p>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i="1" dirty="0" smtClean="0">
                <a:solidFill>
                  <a:srgbClr val="0070C0"/>
                </a:solidFill>
              </a:rPr>
              <a:t>ЗАДАЧА 4.</a:t>
            </a:r>
            <a:r>
              <a:rPr lang="ru-RU" dirty="0" smtClean="0">
                <a:solidFill>
                  <a:srgbClr val="0070C0"/>
                </a:solidFill>
              </a:rPr>
              <a:t> </a:t>
            </a:r>
          </a:p>
          <a:p>
            <a:r>
              <a:rPr lang="ru-RU" dirty="0" smtClean="0">
                <a:solidFill>
                  <a:srgbClr val="0070C0"/>
                </a:solidFill>
              </a:rPr>
              <a:t>У школі навчається 962 учня. Доведіть, що принаймні у двох учнів  збігаються ініціали.</a:t>
            </a:r>
            <a:br>
              <a:rPr lang="ru-RU" dirty="0" smtClean="0">
                <a:solidFill>
                  <a:srgbClr val="0070C0"/>
                </a:solidFill>
              </a:rPr>
            </a:br>
            <a:endParaRPr lang="ru-RU" dirty="0">
              <a:solidFill>
                <a:srgbClr val="0070C0"/>
              </a:solidFill>
            </a:endParaRPr>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pic>
        <p:nvPicPr>
          <p:cNvPr id="4" name="Рисунок 3" descr="ÐÐ°ÑÑÐ¸Ð½ÐºÐ¸ Ð¿Ð¾ Ð·Ð°Ð¿ÑÐ¾ÑÑ ÑÑÐµÐ½Ð¸ÐºÐ¸ Ð² ÑÐºÐ¾Ð»Ðµ ÐºÐ°ÑÑÐ¸Ð½Ðº ÑÐµÑÐ½Ð¾ Ð±ÐµÐ»ÑÐµ"/>
          <p:cNvPicPr/>
          <p:nvPr/>
        </p:nvPicPr>
        <p:blipFill>
          <a:blip r:embed="rId2"/>
          <a:srcRect/>
          <a:stretch>
            <a:fillRect/>
          </a:stretch>
        </p:blipFill>
        <p:spPr bwMode="auto">
          <a:xfrm>
            <a:off x="2214546" y="3071810"/>
            <a:ext cx="6445920" cy="328614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20000"/>
          </a:bodyPr>
          <a:lstStyle/>
          <a:p>
            <a:r>
              <a:rPr lang="ru-RU" dirty="0" smtClean="0">
                <a:solidFill>
                  <a:srgbClr val="0070C0"/>
                </a:solidFill>
              </a:rPr>
              <a:t>Доведення</a:t>
            </a:r>
            <a:br>
              <a:rPr lang="ru-RU" dirty="0" smtClean="0">
                <a:solidFill>
                  <a:srgbClr val="0070C0"/>
                </a:solidFill>
              </a:rPr>
            </a:br>
            <a:r>
              <a:rPr lang="ru-RU" dirty="0" smtClean="0">
                <a:solidFill>
                  <a:srgbClr val="0070C0"/>
                </a:solidFill>
              </a:rPr>
              <a:t>Зауважемо, що з двох букв можна утворити 2*2=4 різних пар ініціалів. (А.А; Б.Б; А.Б; Б.А). В українському алфавіті 31 буква, що може входити до складу ініціалів.Тому всього можна утворити 31*31=961 різних пар ініціалів.Візьмемо 961 ящик і на кожному з них напишемо пару ініціалів.Напишемо для кожного учня його ініціали на картці, і кожну картку покладемо у той ящик, на якому написано таку саму пару ініціалів.Оскільки розкладаємо 962 картки в 961 ящик, то відповідно до принципу Діріхле, принаймні в одному ящику буде не менше від двох карток.</a:t>
            </a:r>
          </a:p>
          <a:p>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i="1" dirty="0" smtClean="0">
                <a:solidFill>
                  <a:srgbClr val="0070C0"/>
                </a:solidFill>
              </a:rPr>
              <a:t>ЗАДАЧА 5.</a:t>
            </a:r>
            <a:br>
              <a:rPr lang="ru-RU" b="1" i="1" dirty="0" smtClean="0">
                <a:solidFill>
                  <a:srgbClr val="0070C0"/>
                </a:solidFill>
              </a:rPr>
            </a:br>
            <a:r>
              <a:rPr lang="ru-RU" dirty="0" smtClean="0">
                <a:solidFill>
                  <a:srgbClr val="0070C0"/>
                </a:solidFill>
              </a:rPr>
              <a:t>У п’ятих класах школи навчається 160 учнів. Довести, що знайдуться 4 учні, у яких день народження припаде на один і той самий тиждень.</a:t>
            </a:r>
            <a:r>
              <a:rPr lang="ru-RU" dirty="0" smtClean="0"/>
              <a:t/>
            </a:r>
            <a:br>
              <a:rPr lang="ru-RU" dirty="0" smtClean="0"/>
            </a:br>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pic>
        <p:nvPicPr>
          <p:cNvPr id="4" name="Рисунок 3" descr="Ð§ÐµÑÐ½Ð¾-Ð±ÐµÐ»ÑÐ¹ Ð´ÐµÐ½Ñ ÑÐ¾Ð¶Ð´ÐµÐ½Ð¸Ñ Ð±ÑÐ»ÑÐ´Ð¾Ð³ ÑÐ°ÑÐ°ÐºÑÐµÑ Ð¿Ð¾Ð´Ð½ÑÐ² Ð¸Ð¼ÐµÐ½Ð¸Ð½Ð½ÑÐ¹ ÑÐ¾ÑÑ ÑÐ¾ ÑÐ²ÐµÑÐ°Ð¼Ð¸ â ÑÑÐ¾ÐºÐ¾Ð²Ð¾Ðµ ÑÐ¾ÑÐ¾"/>
          <p:cNvPicPr/>
          <p:nvPr/>
        </p:nvPicPr>
        <p:blipFill>
          <a:blip r:embed="rId2"/>
          <a:srcRect/>
          <a:stretch>
            <a:fillRect/>
          </a:stretch>
        </p:blipFill>
        <p:spPr bwMode="auto">
          <a:xfrm>
            <a:off x="4714876" y="3500438"/>
            <a:ext cx="2928958" cy="2643206"/>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lnSpcReduction="10000"/>
          </a:bodyPr>
          <a:lstStyle/>
          <a:p>
            <a:r>
              <a:rPr lang="ru-RU" dirty="0" smtClean="0">
                <a:solidFill>
                  <a:srgbClr val="0070C0"/>
                </a:solidFill>
              </a:rPr>
              <a:t>Розв’язання</a:t>
            </a:r>
            <a:br>
              <a:rPr lang="ru-RU" dirty="0" smtClean="0">
                <a:solidFill>
                  <a:srgbClr val="0070C0"/>
                </a:solidFill>
              </a:rPr>
            </a:br>
            <a:r>
              <a:rPr lang="ru-RU" dirty="0" smtClean="0">
                <a:solidFill>
                  <a:srgbClr val="0070C0"/>
                </a:solidFill>
              </a:rPr>
              <a:t>У році може бути максимум 53 тижні, їх і приймемо за «клітки», а за «зайців» — учнів. Розсаджуватимемо «зайців» у ті «клітки», що відповідають їх дням народження. Оскільки      160 : 53 =3(остача 1) , то за принципом Діріхле знайдеться «клітка», у якій принаймні 4 «зайці». Це означає,що знайдеться тиждень,на який припаде день народження відразу чотирьох учнів.</a:t>
            </a:r>
            <a:br>
              <a:rPr lang="ru-RU" dirty="0" smtClean="0">
                <a:solidFill>
                  <a:srgbClr val="0070C0"/>
                </a:solidFill>
              </a:rPr>
            </a:br>
            <a:endParaRPr lang="ru-RU" dirty="0">
              <a:solidFill>
                <a:srgbClr val="0070C0"/>
              </a:solidFill>
            </a:endParaRPr>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i="1" dirty="0" smtClean="0">
                <a:solidFill>
                  <a:srgbClr val="0070C0"/>
                </a:solidFill>
              </a:rPr>
              <a:t>ЗАДАЧА 6.</a:t>
            </a:r>
            <a:br>
              <a:rPr lang="ru-RU" b="1" i="1" dirty="0" smtClean="0">
                <a:solidFill>
                  <a:srgbClr val="0070C0"/>
                </a:solidFill>
              </a:rPr>
            </a:br>
            <a:r>
              <a:rPr lang="ru-RU" dirty="0" smtClean="0">
                <a:solidFill>
                  <a:srgbClr val="0070C0"/>
                </a:solidFill>
              </a:rPr>
              <a:t> Цифри 1, 2, ..., 9 розбили на три групи. Довести, що добуток цифр  в одній із груп не менший за 72.</a:t>
            </a:r>
          </a:p>
          <a:p>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pic>
        <p:nvPicPr>
          <p:cNvPr id="4" name="Рисунок 3" descr="ÐÐ°ÑÑÐ¸Ð½ÐºÐ¸ Ð¿Ð¾ Ð·Ð°Ð¿ÑÐ¾ÑÑ ÐºÐ°ÑÑÐ¸Ð½ÐºÐ¸ Ñ ÑÐ¸ÑÑÐ°Ð¼Ð¸ ÑÐµÑÐ½Ð¾ Ð±ÐµÐ»ÑÐµ"/>
          <p:cNvPicPr/>
          <p:nvPr/>
        </p:nvPicPr>
        <p:blipFill>
          <a:blip r:embed="rId2"/>
          <a:srcRect/>
          <a:stretch>
            <a:fillRect/>
          </a:stretch>
        </p:blipFill>
        <p:spPr bwMode="auto">
          <a:xfrm>
            <a:off x="4429124" y="3143248"/>
            <a:ext cx="3857652" cy="3000396"/>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i="1" dirty="0" smtClean="0">
                <a:solidFill>
                  <a:srgbClr val="0070C0"/>
                </a:solidFill>
              </a:rPr>
              <a:t>ЗАДАЧА 7</a:t>
            </a:r>
            <a:br>
              <a:rPr lang="ru-RU" b="1" i="1" dirty="0" smtClean="0">
                <a:solidFill>
                  <a:srgbClr val="0070C0"/>
                </a:solidFill>
              </a:rPr>
            </a:br>
            <a:r>
              <a:rPr lang="ru-RU" dirty="0" smtClean="0">
                <a:solidFill>
                  <a:srgbClr val="0070C0"/>
                </a:solidFill>
              </a:rPr>
              <a:t>У клітинках таблиці розмірами 3×3 розмішено числа -1; 0; 1. Розглянемо вісім сум: суми всіх чисел у кожному рядку, кожному стовпці і на двох діагоналях таблиці. Чи можуть усі ці суми бути різними?</a:t>
            </a:r>
            <a:r>
              <a:rPr lang="ru-RU" dirty="0" smtClean="0"/>
              <a:t/>
            </a:r>
            <a:br>
              <a:rPr lang="ru-RU" dirty="0" smtClean="0"/>
            </a:br>
            <a:endParaRPr lang="ru-RU" dirty="0" smtClean="0"/>
          </a:p>
          <a:p>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7500" lnSpcReduction="20000"/>
          </a:bodyPr>
          <a:lstStyle/>
          <a:p>
            <a:r>
              <a:rPr lang="ru-RU" dirty="0" smtClean="0">
                <a:solidFill>
                  <a:srgbClr val="0070C0"/>
                </a:solidFill>
              </a:rPr>
              <a:t>Розв’язання</a:t>
            </a:r>
            <a:br>
              <a:rPr lang="ru-RU" dirty="0" smtClean="0">
                <a:solidFill>
                  <a:srgbClr val="0070C0"/>
                </a:solidFill>
              </a:rPr>
            </a:br>
            <a:r>
              <a:rPr lang="ru-RU" dirty="0" smtClean="0">
                <a:solidFill>
                  <a:srgbClr val="0070C0"/>
                </a:solidFill>
              </a:rPr>
              <a:t>Нехай «клітками» будуть усі різні значення сум трьох чисел. Зрозуміло, що таких значень 7. Це-3; -2; – 1; 0; 1; 2; З</a:t>
            </a:r>
            <a:br>
              <a:rPr lang="ru-RU" dirty="0" smtClean="0">
                <a:solidFill>
                  <a:srgbClr val="0070C0"/>
                </a:solidFill>
              </a:rPr>
            </a:br>
            <a:r>
              <a:rPr lang="ru-RU" dirty="0" smtClean="0">
                <a:solidFill>
                  <a:srgbClr val="0070C0"/>
                </a:solidFill>
              </a:rPr>
              <a:t>«Зайцями» будуть набори із трьох чисел, що розмішені або в одному стовпці, або в одному рядку, або на одній із двох діагоналей таблиці. Таких наборів 8.</a:t>
            </a:r>
            <a:br>
              <a:rPr lang="ru-RU" dirty="0" smtClean="0">
                <a:solidFill>
                  <a:srgbClr val="0070C0"/>
                </a:solidFill>
              </a:rPr>
            </a:br>
            <a:r>
              <a:rPr lang="ru-RU" dirty="0" smtClean="0">
                <a:solidFill>
                  <a:srgbClr val="0070C0"/>
                </a:solidFill>
              </a:rPr>
              <a:t>Як розсаджуватимемо «зайців»? Кожного «зайця» садитимемо в «клітку», що є значенням суми чисел «зайця». Тоді за принципом Діріхле знайдеться «клітка», де сидять не менше двох «зайців». А це й означає, що знайдуться дві розглядувані трійки чисел, для яких суми рівні.</a:t>
            </a:r>
          </a:p>
          <a:p>
            <a:r>
              <a:rPr lang="ru-RU" dirty="0" smtClean="0">
                <a:solidFill>
                  <a:srgbClr val="0070C0"/>
                </a:solidFill>
              </a:rPr>
              <a:t>Відповідь Ні ці суми бути різними не можуть.</a:t>
            </a:r>
            <a:br>
              <a:rPr lang="ru-RU" dirty="0" smtClean="0">
                <a:solidFill>
                  <a:srgbClr val="0070C0"/>
                </a:solidFill>
              </a:rPr>
            </a:br>
            <a:endParaRPr lang="ru-RU" dirty="0" smtClean="0">
              <a:solidFill>
                <a:srgbClr val="0070C0"/>
              </a:solidFill>
            </a:endParaRPr>
          </a:p>
          <a:p>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i="1" dirty="0" smtClean="0">
                <a:solidFill>
                  <a:srgbClr val="0070C0"/>
                </a:solidFill>
              </a:rPr>
              <a:t>ЗАДАЧА 8</a:t>
            </a:r>
            <a:br>
              <a:rPr lang="ru-RU" b="1" i="1" dirty="0" smtClean="0">
                <a:solidFill>
                  <a:srgbClr val="0070C0"/>
                </a:solidFill>
              </a:rPr>
            </a:br>
            <a:r>
              <a:rPr lang="ru-RU" dirty="0" smtClean="0">
                <a:solidFill>
                  <a:srgbClr val="0070C0"/>
                </a:solidFill>
              </a:rPr>
              <a:t>У ящику лежать 10 пар чорних рукавичок і 10 пар червоних одного розміру. Скільки рукавичок потрібно витягнути з ящика навмання, щоб серед них були:</a:t>
            </a:r>
            <a:br>
              <a:rPr lang="ru-RU" dirty="0" smtClean="0">
                <a:solidFill>
                  <a:srgbClr val="0070C0"/>
                </a:solidFill>
              </a:rPr>
            </a:br>
            <a:r>
              <a:rPr lang="ru-RU" dirty="0" smtClean="0">
                <a:solidFill>
                  <a:srgbClr val="0070C0"/>
                </a:solidFill>
              </a:rPr>
              <a:t>а) хоча б дві рукавички одного кольору;</a:t>
            </a:r>
            <a:br>
              <a:rPr lang="ru-RU" dirty="0" smtClean="0">
                <a:solidFill>
                  <a:srgbClr val="0070C0"/>
                </a:solidFill>
              </a:rPr>
            </a:br>
            <a:r>
              <a:rPr lang="ru-RU" dirty="0" smtClean="0">
                <a:solidFill>
                  <a:srgbClr val="0070C0"/>
                </a:solidFill>
              </a:rPr>
              <a:t>б) хоча б одна пара рукавичок одного кольору?</a:t>
            </a:r>
            <a:r>
              <a:rPr lang="ru-RU" dirty="0" smtClean="0"/>
              <a:t/>
            </a:r>
            <a:br>
              <a:rPr lang="ru-RU" dirty="0" smtClean="0"/>
            </a:br>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pic>
        <p:nvPicPr>
          <p:cNvPr id="4" name="Рисунок 3" descr="ÐÐ°ÑÑÐ¸Ð½ÐºÐ¸ Ð¿Ð¾ Ð·Ð°Ð¿ÑÐ¾ÑÑ ÐºÐ°ÑÑÐ¸Ð½ÐºÐ¸ ÑÑÐºÐ°Ð²Ð¸ÑÐµÐº ÑÐµÑÐ½Ð¾ Ð±ÐµÐ»ÑÐµ"/>
          <p:cNvPicPr/>
          <p:nvPr/>
        </p:nvPicPr>
        <p:blipFill>
          <a:blip r:embed="rId2" cstate="print"/>
          <a:srcRect/>
          <a:stretch>
            <a:fillRect/>
          </a:stretch>
        </p:blipFill>
        <p:spPr bwMode="auto">
          <a:xfrm>
            <a:off x="5786446" y="4500570"/>
            <a:ext cx="2214578" cy="1714511"/>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7500" lnSpcReduction="20000"/>
          </a:bodyPr>
          <a:lstStyle/>
          <a:p>
            <a:r>
              <a:rPr lang="ru-RU" dirty="0" smtClean="0">
                <a:solidFill>
                  <a:srgbClr val="0070C0"/>
                </a:solidFill>
              </a:rPr>
              <a:t>Розв’язання</a:t>
            </a:r>
            <a:br>
              <a:rPr lang="ru-RU" dirty="0" smtClean="0">
                <a:solidFill>
                  <a:srgbClr val="0070C0"/>
                </a:solidFill>
              </a:rPr>
            </a:br>
            <a:r>
              <a:rPr lang="ru-RU" dirty="0" smtClean="0">
                <a:solidFill>
                  <a:srgbClr val="0070C0"/>
                </a:solidFill>
              </a:rPr>
              <a:t>а) Якщо за «клітки» прийняти кольори рукавичок, то взявши три довільні рукавички, ми отримаємо, що в одній із «кліток» знаходяться два «зайці»-рукавички. А це і вимагається в задачі.</a:t>
            </a:r>
            <a:br>
              <a:rPr lang="ru-RU" dirty="0" smtClean="0">
                <a:solidFill>
                  <a:srgbClr val="0070C0"/>
                </a:solidFill>
              </a:rPr>
            </a:br>
            <a:r>
              <a:rPr lang="ru-RU" dirty="0" smtClean="0">
                <a:solidFill>
                  <a:srgbClr val="0070C0"/>
                </a:solidFill>
              </a:rPr>
              <a:t>б) Якщо взяти 20 рукавичок на одну руку, то з них не можна буде вибрати пару рукавичок одного кольору, тому шукана кількість рукавичок не менша ніж 21.</a:t>
            </a:r>
            <a:br>
              <a:rPr lang="ru-RU" dirty="0" smtClean="0">
                <a:solidFill>
                  <a:srgbClr val="0070C0"/>
                </a:solidFill>
              </a:rPr>
            </a:br>
            <a:r>
              <a:rPr lang="ru-RU" dirty="0" smtClean="0">
                <a:solidFill>
                  <a:srgbClr val="0070C0"/>
                </a:solidFill>
              </a:rPr>
              <a:t>Справді, якщо за «клітки» прийняти кольори рукавичок (їх два), а за «зайців» — рукавички, то за узагальненим принципом Діріхле в одній з «кліток» буде не менше 11 «зайців». Це означає, що знайдеться 11 рукавичок одного кольору. Але ми маємо лише 10 пар рукавичок одного кольору. Тому всі вони не можуть бути на одну руку. Отже, серед цих 11 рукавичок знайдеться одна пара рукавичок одного кольору.</a:t>
            </a:r>
            <a:r>
              <a:rPr lang="ru-RU" dirty="0" smtClean="0"/>
              <a:t/>
            </a:r>
            <a:br>
              <a:rPr lang="ru-RU" dirty="0" smtClean="0"/>
            </a:br>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642918"/>
            <a:ext cx="7772400" cy="1470025"/>
          </a:xfrm>
        </p:spPr>
        <p:txBody>
          <a:bodyPr>
            <a:normAutofit fontScale="90000"/>
          </a:bodyPr>
          <a:lstStyle/>
          <a:p>
            <a:r>
              <a:rPr lang="ru-RU" i="1" dirty="0">
                <a:solidFill>
                  <a:srgbClr val="7030A0"/>
                </a:solidFill>
              </a:rPr>
              <a:t>Принцип Діріхле</a:t>
            </a:r>
            <a:r>
              <a:rPr lang="ru-RU" dirty="0">
                <a:solidFill>
                  <a:srgbClr val="7030A0"/>
                </a:solidFill>
              </a:rPr>
              <a:t> </a:t>
            </a:r>
            <a:br>
              <a:rPr lang="ru-RU" dirty="0">
                <a:solidFill>
                  <a:srgbClr val="7030A0"/>
                </a:solidFill>
              </a:rPr>
            </a:br>
            <a:endParaRPr lang="ru-RU" dirty="0">
              <a:solidFill>
                <a:srgbClr val="7030A0"/>
              </a:solidFill>
            </a:endParaRPr>
          </a:p>
        </p:txBody>
      </p:sp>
      <p:sp>
        <p:nvSpPr>
          <p:cNvPr id="3" name="Подзаголовок 2"/>
          <p:cNvSpPr>
            <a:spLocks noGrp="1"/>
          </p:cNvSpPr>
          <p:nvPr>
            <p:ph type="subTitle" idx="1"/>
          </p:nvPr>
        </p:nvSpPr>
        <p:spPr>
          <a:xfrm>
            <a:off x="1214414" y="2571744"/>
            <a:ext cx="6400800" cy="1752600"/>
          </a:xfrm>
        </p:spPr>
        <p:txBody>
          <a:bodyPr>
            <a:noAutofit/>
          </a:bodyPr>
          <a:lstStyle/>
          <a:p>
            <a:r>
              <a:rPr lang="ru-RU" sz="1800" b="1" dirty="0">
                <a:solidFill>
                  <a:srgbClr val="0070C0"/>
                </a:solidFill>
              </a:rPr>
              <a:t>Петер Густав Лежен Діріхле</a:t>
            </a:r>
            <a:br>
              <a:rPr lang="ru-RU" sz="1800" b="1" dirty="0">
                <a:solidFill>
                  <a:srgbClr val="0070C0"/>
                </a:solidFill>
              </a:rPr>
            </a:br>
            <a:r>
              <a:rPr lang="ru-RU" sz="1800" b="1" dirty="0">
                <a:solidFill>
                  <a:srgbClr val="0070C0"/>
                </a:solidFill>
              </a:rPr>
              <a:t>(13.02.1805 – 05.05.1859)</a:t>
            </a:r>
            <a:br>
              <a:rPr lang="ru-RU" sz="1800" b="1" dirty="0">
                <a:solidFill>
                  <a:srgbClr val="0070C0"/>
                </a:solidFill>
              </a:rPr>
            </a:br>
            <a:r>
              <a:rPr lang="ru-RU" sz="1800" b="1" dirty="0">
                <a:solidFill>
                  <a:srgbClr val="0070C0"/>
                </a:solidFill>
              </a:rPr>
              <a:t>Петер Густав Лежен Діріхле – відомий німецький математик. Починаючи з </a:t>
            </a:r>
            <a:r>
              <a:rPr lang="ru-RU" sz="1800" b="1" dirty="0" smtClean="0">
                <a:solidFill>
                  <a:srgbClr val="0070C0"/>
                </a:solidFill>
              </a:rPr>
              <a:t>17</a:t>
            </a:r>
            <a:r>
              <a:rPr lang="en-US" sz="1800" b="1" dirty="0" smtClean="0">
                <a:solidFill>
                  <a:srgbClr val="0070C0"/>
                </a:solidFill>
              </a:rPr>
              <a:t> </a:t>
            </a:r>
            <a:r>
              <a:rPr lang="ru-RU" sz="1800" b="1" dirty="0" smtClean="0">
                <a:solidFill>
                  <a:srgbClr val="0070C0"/>
                </a:solidFill>
              </a:rPr>
              <a:t>років </a:t>
            </a:r>
            <a:r>
              <a:rPr lang="ru-RU" sz="1800" b="1" dirty="0">
                <a:solidFill>
                  <a:srgbClr val="0070C0"/>
                </a:solidFill>
              </a:rPr>
              <a:t>був домашнім учителем, а в 26 став професором Берлінського університету. Йому належать вагомі відкриття у галузі теорії чисел. З ім’ям Діріхле пов’язані </a:t>
            </a:r>
            <a:r>
              <a:rPr lang="ru-RU" sz="1800" b="1" dirty="0" smtClean="0">
                <a:solidFill>
                  <a:srgbClr val="0070C0"/>
                </a:solidFill>
              </a:rPr>
              <a:t>задач</a:t>
            </a:r>
            <a:r>
              <a:rPr lang="uk-UA" sz="1800" b="1" dirty="0" smtClean="0">
                <a:solidFill>
                  <a:srgbClr val="0070C0"/>
                </a:solidFill>
              </a:rPr>
              <a:t>и</a:t>
            </a:r>
            <a:r>
              <a:rPr lang="ru-RU" sz="1800" b="1" dirty="0" smtClean="0">
                <a:solidFill>
                  <a:srgbClr val="0070C0"/>
                </a:solidFill>
              </a:rPr>
              <a:t>, інтеграли, </a:t>
            </a:r>
            <a:r>
              <a:rPr lang="ru-RU" sz="1800" b="1" dirty="0">
                <a:solidFill>
                  <a:srgbClr val="0070C0"/>
                </a:solidFill>
              </a:rPr>
              <a:t>принцип, ряди тощо. Лекції Діріхле мали значний вплив на математиків більш пізнього часу.</a:t>
            </a:r>
            <a:r>
              <a:rPr lang="ru-RU" sz="1800" i="1" dirty="0"/>
              <a:t/>
            </a:r>
            <a:br>
              <a:rPr lang="ru-RU" sz="1800" i="1" dirty="0"/>
            </a:br>
            <a:endParaRPr lang="ru-RU" sz="1800" dirty="0"/>
          </a:p>
        </p:txBody>
      </p:sp>
      <p:pic>
        <p:nvPicPr>
          <p:cNvPr id="5" name="Рисунок 4" descr="G:\Картинки\Заставки\дирихле.jpg"/>
          <p:cNvPicPr/>
          <p:nvPr/>
        </p:nvPicPr>
        <p:blipFill>
          <a:blip r:embed="rId2"/>
          <a:srcRect/>
          <a:stretch>
            <a:fillRect/>
          </a:stretch>
        </p:blipFill>
        <p:spPr bwMode="auto">
          <a:xfrm>
            <a:off x="357158" y="285728"/>
            <a:ext cx="2357454" cy="2857521"/>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solidFill>
                  <a:srgbClr val="0070C0"/>
                </a:solidFill>
              </a:rPr>
              <a:t>Розглянемо, як принцип Діріхле використовується до розв’язування задач на подільність.                     Такі задачі — класичний приклад застосування принципу Діріхле.</a:t>
            </a:r>
            <a:br>
              <a:rPr lang="ru-RU" dirty="0" smtClean="0">
                <a:solidFill>
                  <a:srgbClr val="0070C0"/>
                </a:solidFill>
              </a:rPr>
            </a:br>
            <a:r>
              <a:rPr lang="ru-RU" b="1" i="1" dirty="0" smtClean="0">
                <a:solidFill>
                  <a:srgbClr val="0070C0"/>
                </a:solidFill>
              </a:rPr>
              <a:t>ЗАДАЧА 9</a:t>
            </a:r>
            <a:br>
              <a:rPr lang="ru-RU" b="1" i="1" dirty="0" smtClean="0">
                <a:solidFill>
                  <a:srgbClr val="0070C0"/>
                </a:solidFill>
              </a:rPr>
            </a:br>
            <a:r>
              <a:rPr lang="ru-RU" dirty="0" smtClean="0">
                <a:solidFill>
                  <a:srgbClr val="0070C0"/>
                </a:solidFill>
              </a:rPr>
              <a:t>Довести, що серед довільних трьох цілих чисел можна знайти два, сума яких ділиться на 2.</a:t>
            </a:r>
            <a:r>
              <a:rPr lang="ru-RU" dirty="0" smtClean="0"/>
              <a:t/>
            </a:r>
            <a:br>
              <a:rPr lang="ru-RU" dirty="0" smtClean="0"/>
            </a:br>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857752" y="4648200"/>
            <a:ext cx="2162175" cy="22098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85000" lnSpcReduction="10000"/>
          </a:bodyPr>
          <a:lstStyle/>
          <a:p>
            <a:r>
              <a:rPr lang="ru-RU" dirty="0" smtClean="0">
                <a:solidFill>
                  <a:srgbClr val="0070C0"/>
                </a:solidFill>
              </a:rPr>
              <a:t>Розв’язання</a:t>
            </a:r>
            <a:br>
              <a:rPr lang="ru-RU" dirty="0" smtClean="0">
                <a:solidFill>
                  <a:srgbClr val="0070C0"/>
                </a:solidFill>
              </a:rPr>
            </a:br>
            <a:r>
              <a:rPr lang="ru-RU" dirty="0" smtClean="0">
                <a:solidFill>
                  <a:srgbClr val="0070C0"/>
                </a:solidFill>
              </a:rPr>
              <a:t>Приймемо за «клітки» різні остачі від ділення чисел на 2. Їх усього дві: 0 і 1. «Зайцями» будемо вважати остачі від ділення на 2 трьох даних чисел: їх буде три. Розмістивши «зайців» у «клітки» (кожного «зайця» розміщаємо у «клітку», що дорівнює остачі від ділення його на 2), за принципом Діріхле отримаємо, що знайдеться «клітка» з двома «зайцями», тобто знайдуться два числа, що дають при діленні на 2 однакові остачі, або (0+0;1+1) їх сума і ділиться на 2. </a:t>
            </a:r>
            <a:r>
              <a:rPr lang="uk-UA" dirty="0" smtClean="0">
                <a:solidFill>
                  <a:srgbClr val="0070C0"/>
                </a:solidFill>
              </a:rPr>
              <a:t>Отже, </a:t>
            </a:r>
            <a:r>
              <a:rPr lang="ru-RU" dirty="0" smtClean="0">
                <a:solidFill>
                  <a:srgbClr val="0070C0"/>
                </a:solidFill>
              </a:rPr>
              <a:t>серед довільних трьох цілих чисел можна знайти два, сума яких ділиться на 2.</a:t>
            </a:r>
            <a:r>
              <a:rPr lang="ru-RU" dirty="0" smtClean="0"/>
              <a:t/>
            </a:r>
            <a:br>
              <a:rPr lang="ru-RU" dirty="0" smtClean="0"/>
            </a:br>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i="1" dirty="0" smtClean="0">
                <a:solidFill>
                  <a:srgbClr val="0070C0"/>
                </a:solidFill>
              </a:rPr>
              <a:t>ЗАДАЧА 10</a:t>
            </a:r>
            <a:br>
              <a:rPr lang="ru-RU" b="1" i="1" dirty="0" smtClean="0">
                <a:solidFill>
                  <a:srgbClr val="0070C0"/>
                </a:solidFill>
              </a:rPr>
            </a:br>
            <a:r>
              <a:rPr lang="ru-RU" dirty="0" smtClean="0">
                <a:solidFill>
                  <a:srgbClr val="0070C0"/>
                </a:solidFill>
              </a:rPr>
              <a:t>Довести, що серед довільних семи </a:t>
            </a:r>
            <a:r>
              <a:rPr lang="uk-UA" dirty="0" smtClean="0">
                <a:solidFill>
                  <a:srgbClr val="0070C0"/>
                </a:solidFill>
              </a:rPr>
              <a:t>цилих </a:t>
            </a:r>
            <a:r>
              <a:rPr lang="ru-RU" dirty="0" smtClean="0">
                <a:solidFill>
                  <a:srgbClr val="0070C0"/>
                </a:solidFill>
              </a:rPr>
              <a:t>чисел можна знайти три, сума яких ділиться на 3.</a:t>
            </a:r>
            <a:br>
              <a:rPr lang="ru-RU" dirty="0" smtClean="0">
                <a:solidFill>
                  <a:srgbClr val="0070C0"/>
                </a:solidFill>
              </a:rPr>
            </a:br>
            <a:endParaRPr lang="ru-RU" dirty="0">
              <a:solidFill>
                <a:srgbClr val="0070C0"/>
              </a:solidFill>
            </a:endParaRPr>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3276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928926" y="3143248"/>
            <a:ext cx="4772025" cy="2771775"/>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85000" lnSpcReduction="10000"/>
          </a:bodyPr>
          <a:lstStyle/>
          <a:p>
            <a:r>
              <a:rPr lang="ru-RU" dirty="0" smtClean="0">
                <a:solidFill>
                  <a:srgbClr val="0070C0"/>
                </a:solidFill>
              </a:rPr>
              <a:t>Розв’язання</a:t>
            </a:r>
            <a:br>
              <a:rPr lang="ru-RU" dirty="0" smtClean="0">
                <a:solidFill>
                  <a:srgbClr val="0070C0"/>
                </a:solidFill>
              </a:rPr>
            </a:br>
            <a:r>
              <a:rPr lang="ru-RU" dirty="0" smtClean="0">
                <a:solidFill>
                  <a:srgbClr val="0070C0"/>
                </a:solidFill>
              </a:rPr>
              <a:t>За «клітки» приймаємо різні остачі від ділення на 3. Їх усього три: 0, 1, 2. «Зайцями» вважатимемо остачі від ділення на 3 даних семи чисел. Їх усього 7. Як і в попередній задачі, розмістивши «зайців» у «клітки» і використовуючи узагальнений принцип Діріхле, робимо висновок, що знайдуться три «зайці», що знаходяться в одній із «кліток». А це й означає, що знайдуться три числа, які дають однакові остачі від ділення на 3</a:t>
            </a:r>
            <a:r>
              <a:rPr lang="uk-UA" dirty="0" smtClean="0">
                <a:solidFill>
                  <a:srgbClr val="0070C0"/>
                </a:solidFill>
              </a:rPr>
              <a:t>(0+0+0;1+1+1;2+2+2).</a:t>
            </a:r>
            <a:r>
              <a:rPr lang="ru-RU" dirty="0" smtClean="0">
                <a:solidFill>
                  <a:srgbClr val="0070C0"/>
                </a:solidFill>
              </a:rPr>
              <a:t> Їх сума ділиться на 3.</a:t>
            </a:r>
            <a:br>
              <a:rPr lang="ru-RU" dirty="0" smtClean="0">
                <a:solidFill>
                  <a:srgbClr val="0070C0"/>
                </a:solidFill>
              </a:rPr>
            </a:br>
            <a:r>
              <a:rPr lang="uk-UA" dirty="0" smtClean="0">
                <a:solidFill>
                  <a:srgbClr val="0070C0"/>
                </a:solidFill>
              </a:rPr>
              <a:t>Отже, </a:t>
            </a:r>
            <a:r>
              <a:rPr lang="ru-RU" dirty="0" smtClean="0">
                <a:solidFill>
                  <a:srgbClr val="0070C0"/>
                </a:solidFill>
              </a:rPr>
              <a:t>серед довільних семи </a:t>
            </a:r>
            <a:r>
              <a:rPr lang="uk-UA" dirty="0" smtClean="0">
                <a:solidFill>
                  <a:srgbClr val="0070C0"/>
                </a:solidFill>
              </a:rPr>
              <a:t>цилих </a:t>
            </a:r>
            <a:r>
              <a:rPr lang="ru-RU" dirty="0" smtClean="0">
                <a:solidFill>
                  <a:srgbClr val="0070C0"/>
                </a:solidFill>
              </a:rPr>
              <a:t>чисел можна знайти три, сума яких ділиться на 3.</a:t>
            </a:r>
            <a:r>
              <a:rPr lang="ru-RU" dirty="0" smtClean="0"/>
              <a:t/>
            </a:r>
            <a:br>
              <a:rPr lang="ru-RU" dirty="0" smtClean="0"/>
            </a:br>
            <a:endParaRPr lang="ru-RU" dirty="0" smtClean="0"/>
          </a:p>
          <a:p>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i="1" dirty="0" smtClean="0">
                <a:solidFill>
                  <a:srgbClr val="0070C0"/>
                </a:solidFill>
              </a:rPr>
              <a:t>ЗАДАЧА 1</a:t>
            </a:r>
            <a:r>
              <a:rPr lang="uk-UA" b="1" i="1" dirty="0" smtClean="0">
                <a:solidFill>
                  <a:srgbClr val="0070C0"/>
                </a:solidFill>
              </a:rPr>
              <a:t>1                                                                  </a:t>
            </a:r>
            <a:r>
              <a:rPr lang="ru-RU" dirty="0" smtClean="0">
                <a:solidFill>
                  <a:srgbClr val="0070C0"/>
                </a:solidFill>
              </a:rPr>
              <a:t>Усередині рівностороннього трикутника зі стороною 1 розташовано 5 точок. Довести, що відстань між деякими двома з них менше 0,5. </a:t>
            </a:r>
            <a:endParaRPr lang="ru-RU" dirty="0">
              <a:solidFill>
                <a:srgbClr val="0070C0"/>
              </a:solidFill>
            </a:endParaRPr>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pic>
        <p:nvPicPr>
          <p:cNvPr id="4" name="Рисунок 3" descr="ÐÐ°ÑÑÐ¸Ð½ÐºÐ¸ Ð¿Ð¾ Ð·Ð°Ð¿ÑÐ¾ÑÑ ÐºÐ°ÑÑÐ¸Ð½ÐºÐ° ÑÐ°Ð²Ð½Ð¾ÑÑÐ¾ÑÐ¾Ð½Ð½ÐµÐ³Ð¾ ÑÑÐµÑÐ³Ð¾Ð»ÑÐ½Ð¸ÐºÐ°"/>
          <p:cNvPicPr/>
          <p:nvPr/>
        </p:nvPicPr>
        <p:blipFill>
          <a:blip r:embed="rId2"/>
          <a:srcRect/>
          <a:stretch>
            <a:fillRect/>
          </a:stretch>
        </p:blipFill>
        <p:spPr bwMode="auto">
          <a:xfrm>
            <a:off x="1643043" y="4000504"/>
            <a:ext cx="2071701" cy="1857388"/>
          </a:xfrm>
          <a:prstGeom prst="rect">
            <a:avLst/>
          </a:prstGeom>
          <a:noFill/>
          <a:ln w="9525">
            <a:noFill/>
            <a:miter lim="800000"/>
            <a:headEnd/>
            <a:tailEnd/>
          </a:ln>
        </p:spPr>
      </p:pic>
      <p:pic>
        <p:nvPicPr>
          <p:cNvPr id="5" name="Рисунок 4" descr="ÐÐ°ÑÑÐ¸Ð½ÐºÐ¸ Ð¿Ð¾ Ð·Ð°Ð¿ÑÐ¾ÑÑ ÐºÐ°ÑÑÐ¸Ð½ÐºÐ° ÑÐ°Ð²Ð½Ð¾ÑÑÐ¾ÑÐ¾Ð½Ð½ÐµÐ³Ð¾ ÑÑÐµÑÐ³Ð¾Ð»ÑÐ½Ð¸ÐºÐ° ÑÐ¾ ÑÑÐµÐ´Ð½Ð¸Ð¼Ð¸ Ð»Ð¸Ð½Ð¸ÑÐ¼Ð¸"/>
          <p:cNvPicPr/>
          <p:nvPr/>
        </p:nvPicPr>
        <p:blipFill>
          <a:blip r:embed="rId3"/>
          <a:srcRect/>
          <a:stretch>
            <a:fillRect/>
          </a:stretch>
        </p:blipFill>
        <p:spPr bwMode="auto">
          <a:xfrm>
            <a:off x="5286380" y="3857628"/>
            <a:ext cx="2714644" cy="2357454"/>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lnSpcReduction="10000"/>
          </a:bodyPr>
          <a:lstStyle/>
          <a:p>
            <a:r>
              <a:rPr lang="ru-RU" dirty="0" smtClean="0">
                <a:solidFill>
                  <a:srgbClr val="0070C0"/>
                </a:solidFill>
              </a:rPr>
              <a:t>Проведемо середні лінії трикутника. Вони розіб'ють його на чотири правильні трикутника зі стороною 0,5. За принципом Діріхле з п'яти точок хоча б дві виявляться в одному з чотирьох трикутників. Використовуємо лемму про те, що довжина відрізка, розташованого у середині трикутника, менше довжини його найбільшої сторони. Відстань між цими точками менше 0.5 так як крапки не лежать в вершинах трикутників.</a:t>
            </a:r>
            <a:endParaRPr lang="ru-RU" dirty="0">
              <a:solidFill>
                <a:srgbClr val="0070C0"/>
              </a:solidFill>
            </a:endParaRPr>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40000" lnSpcReduction="20000"/>
          </a:bodyPr>
          <a:lstStyle/>
          <a:p>
            <a:r>
              <a:rPr lang="ru-RU" b="1" i="1" dirty="0" smtClean="0">
                <a:solidFill>
                  <a:srgbClr val="0070C0"/>
                </a:solidFill>
              </a:rPr>
              <a:t>ЗАДАЧА 1</a:t>
            </a:r>
            <a:br>
              <a:rPr lang="ru-RU" b="1" i="1" dirty="0" smtClean="0">
                <a:solidFill>
                  <a:srgbClr val="0070C0"/>
                </a:solidFill>
              </a:rPr>
            </a:br>
            <a:r>
              <a:rPr lang="ru-RU" dirty="0" smtClean="0">
                <a:solidFill>
                  <a:srgbClr val="0070C0"/>
                </a:solidFill>
              </a:rPr>
              <a:t>15 хлопчиків зібрали 100 грибів. Доведіть, що принаймні двоє з них зібрали однакову кількість.</a:t>
            </a:r>
            <a:br>
              <a:rPr lang="ru-RU" dirty="0" smtClean="0">
                <a:solidFill>
                  <a:srgbClr val="0070C0"/>
                </a:solidFill>
              </a:rPr>
            </a:br>
            <a:r>
              <a:rPr lang="ru-RU" b="1" i="1" dirty="0" smtClean="0">
                <a:solidFill>
                  <a:srgbClr val="0070C0"/>
                </a:solidFill>
              </a:rPr>
              <a:t>ЗАДАЧА 2</a:t>
            </a:r>
            <a:br>
              <a:rPr lang="ru-RU" b="1" i="1" dirty="0" smtClean="0">
                <a:solidFill>
                  <a:srgbClr val="0070C0"/>
                </a:solidFill>
              </a:rPr>
            </a:br>
            <a:r>
              <a:rPr lang="ru-RU" dirty="0" smtClean="0">
                <a:solidFill>
                  <a:srgbClr val="0070C0"/>
                </a:solidFill>
              </a:rPr>
              <a:t>Дано 12 довільних цілих чисел. Довести, що з них можна вибрати два, різниця яких ділиться на 11.</a:t>
            </a:r>
            <a:br>
              <a:rPr lang="ru-RU" dirty="0" smtClean="0">
                <a:solidFill>
                  <a:srgbClr val="0070C0"/>
                </a:solidFill>
              </a:rPr>
            </a:br>
            <a:r>
              <a:rPr lang="ru-RU" b="1" i="1" dirty="0" smtClean="0">
                <a:solidFill>
                  <a:srgbClr val="0070C0"/>
                </a:solidFill>
              </a:rPr>
              <a:t>ЗАДАЧА 3</a:t>
            </a:r>
            <a:br>
              <a:rPr lang="ru-RU" b="1" i="1" dirty="0" smtClean="0">
                <a:solidFill>
                  <a:srgbClr val="0070C0"/>
                </a:solidFill>
              </a:rPr>
            </a:br>
            <a:r>
              <a:rPr lang="ru-RU" dirty="0" smtClean="0">
                <a:solidFill>
                  <a:srgbClr val="0070C0"/>
                </a:solidFill>
              </a:rPr>
              <a:t>Кожну грань куба зафарбовано у білий або чорний колір. Довести, що знайдуться однаково зафарбовані грані, що мають спільне ребро.</a:t>
            </a:r>
            <a:br>
              <a:rPr lang="ru-RU" dirty="0" smtClean="0">
                <a:solidFill>
                  <a:srgbClr val="0070C0"/>
                </a:solidFill>
              </a:rPr>
            </a:br>
            <a:r>
              <a:rPr lang="ru-RU" b="1" i="1" dirty="0" smtClean="0">
                <a:solidFill>
                  <a:srgbClr val="0070C0"/>
                </a:solidFill>
              </a:rPr>
              <a:t>ЗАДАЧА 4</a:t>
            </a:r>
            <a:br>
              <a:rPr lang="ru-RU" b="1" i="1" dirty="0" smtClean="0">
                <a:solidFill>
                  <a:srgbClr val="0070C0"/>
                </a:solidFill>
              </a:rPr>
            </a:br>
            <a:r>
              <a:rPr lang="ru-RU" dirty="0" smtClean="0">
                <a:solidFill>
                  <a:srgbClr val="0070C0"/>
                </a:solidFill>
              </a:rPr>
              <a:t>У класі 26 учнів, доведіть, що у році є місяць, коли святкують день народження точно 3 учні?</a:t>
            </a:r>
            <a:br>
              <a:rPr lang="ru-RU" dirty="0" smtClean="0">
                <a:solidFill>
                  <a:srgbClr val="0070C0"/>
                </a:solidFill>
              </a:rPr>
            </a:br>
            <a:r>
              <a:rPr lang="ru-RU" b="1" i="1" dirty="0" smtClean="0">
                <a:solidFill>
                  <a:srgbClr val="0070C0"/>
                </a:solidFill>
              </a:rPr>
              <a:t>ЗАДАЧА 5</a:t>
            </a:r>
            <a:br>
              <a:rPr lang="ru-RU" b="1" i="1" dirty="0" smtClean="0">
                <a:solidFill>
                  <a:srgbClr val="0070C0"/>
                </a:solidFill>
              </a:rPr>
            </a:br>
            <a:r>
              <a:rPr lang="ru-RU" dirty="0" smtClean="0">
                <a:solidFill>
                  <a:srgbClr val="0070C0"/>
                </a:solidFill>
              </a:rPr>
              <a:t>У школі навчаються 400 учнів. Довести, що хоча б двоє з них народилися в один день року.</a:t>
            </a:r>
            <a:br>
              <a:rPr lang="ru-RU" dirty="0" smtClean="0">
                <a:solidFill>
                  <a:srgbClr val="0070C0"/>
                </a:solidFill>
              </a:rPr>
            </a:br>
            <a:r>
              <a:rPr lang="ru-RU" b="1" i="1" dirty="0" smtClean="0">
                <a:solidFill>
                  <a:srgbClr val="0070C0"/>
                </a:solidFill>
              </a:rPr>
              <a:t>ЗАДАЧА 6</a:t>
            </a:r>
            <a:br>
              <a:rPr lang="ru-RU" b="1" i="1" dirty="0" smtClean="0">
                <a:solidFill>
                  <a:srgbClr val="0070C0"/>
                </a:solidFill>
              </a:rPr>
            </a:br>
            <a:r>
              <a:rPr lang="ru-RU" dirty="0" smtClean="0">
                <a:solidFill>
                  <a:srgbClr val="0070C0"/>
                </a:solidFill>
              </a:rPr>
              <a:t>Кіт Базіліо пообіцяв Буратіно відкрити велику таємницю, якщо той складе чарівний квадрат 6 × 6 із чисел +1, −1, 0 так, щоб всі суми по рядкам, по стовпцям і по великим діагоналям були різні. Чи може Буратіно скласти такий квадрат?. </a:t>
            </a:r>
            <a:br>
              <a:rPr lang="ru-RU" dirty="0" smtClean="0">
                <a:solidFill>
                  <a:srgbClr val="0070C0"/>
                </a:solidFill>
              </a:rPr>
            </a:br>
            <a:r>
              <a:rPr lang="ru-RU" b="1" i="1" dirty="0" smtClean="0">
                <a:solidFill>
                  <a:srgbClr val="0070C0"/>
                </a:solidFill>
              </a:rPr>
              <a:t>ЗАДАЧА 7</a:t>
            </a:r>
            <a:br>
              <a:rPr lang="ru-RU" b="1" i="1" dirty="0" smtClean="0">
                <a:solidFill>
                  <a:srgbClr val="0070C0"/>
                </a:solidFill>
              </a:rPr>
            </a:br>
            <a:r>
              <a:rPr lang="ru-RU" dirty="0" smtClean="0">
                <a:solidFill>
                  <a:srgbClr val="0070C0"/>
                </a:solidFill>
              </a:rPr>
              <a:t>На співбесіду прийшли 65 школярів. Їм запропонували 3 тестові завдання. За кожне завдання ставилася одна з оцінок: 2, 3, 4 або 5. Чи вірно, що знайдуться два школярі, що одержали однакові оцінки з усіх тестових завдань?</a:t>
            </a:r>
            <a:br>
              <a:rPr lang="ru-RU" dirty="0" smtClean="0">
                <a:solidFill>
                  <a:srgbClr val="0070C0"/>
                </a:solidFill>
              </a:rPr>
            </a:br>
            <a:r>
              <a:rPr lang="ru-RU" b="1" i="1" dirty="0" smtClean="0">
                <a:solidFill>
                  <a:srgbClr val="0070C0"/>
                </a:solidFill>
              </a:rPr>
              <a:t>ЗАДАЧА 8</a:t>
            </a:r>
            <a:br>
              <a:rPr lang="ru-RU" b="1" i="1" dirty="0" smtClean="0">
                <a:solidFill>
                  <a:srgbClr val="0070C0"/>
                </a:solidFill>
              </a:rPr>
            </a:br>
            <a:r>
              <a:rPr lang="ru-RU" dirty="0" smtClean="0">
                <a:solidFill>
                  <a:srgbClr val="0070C0"/>
                </a:solidFill>
              </a:rPr>
              <a:t>В мішку лежать кульки двох кольорів – чорного і білого. Яку найменшу кількість кульок треба витягнути, щоб серед них опинилось дві кульки одного кольору?</a:t>
            </a:r>
            <a:br>
              <a:rPr lang="ru-RU" dirty="0" smtClean="0">
                <a:solidFill>
                  <a:srgbClr val="0070C0"/>
                </a:solidFill>
              </a:rPr>
            </a:br>
            <a:r>
              <a:rPr lang="ru-RU" b="1" i="1" dirty="0" smtClean="0">
                <a:solidFill>
                  <a:srgbClr val="0070C0"/>
                </a:solidFill>
              </a:rPr>
              <a:t>ЗАДАЧА 9</a:t>
            </a:r>
            <a:br>
              <a:rPr lang="ru-RU" b="1" i="1" dirty="0" smtClean="0">
                <a:solidFill>
                  <a:srgbClr val="0070C0"/>
                </a:solidFill>
              </a:rPr>
            </a:br>
            <a:r>
              <a:rPr lang="ru-RU" dirty="0" smtClean="0">
                <a:solidFill>
                  <a:srgbClr val="0070C0"/>
                </a:solidFill>
              </a:rPr>
              <a:t>В магазин привезли 25 ящиків яблук з трьома різними сортами</a:t>
            </a:r>
            <a:br>
              <a:rPr lang="ru-RU" dirty="0" smtClean="0">
                <a:solidFill>
                  <a:srgbClr val="0070C0"/>
                </a:solidFill>
              </a:rPr>
            </a:br>
            <a:r>
              <a:rPr lang="ru-RU" dirty="0" smtClean="0">
                <a:solidFill>
                  <a:srgbClr val="0070C0"/>
                </a:solidFill>
              </a:rPr>
              <a:t>яблук – в кожному ящику по окремому сорту яблук. Довести, що серед них знаходиться принаймні 9 ящиків яблук одного сорту.</a:t>
            </a:r>
            <a:br>
              <a:rPr lang="ru-RU" dirty="0" smtClean="0">
                <a:solidFill>
                  <a:srgbClr val="0070C0"/>
                </a:solidFill>
              </a:rPr>
            </a:br>
            <a:r>
              <a:rPr lang="ru-RU" b="1" i="1" dirty="0" smtClean="0">
                <a:solidFill>
                  <a:srgbClr val="0070C0"/>
                </a:solidFill>
              </a:rPr>
              <a:t>ЗАДАЧА 10</a:t>
            </a:r>
            <a:r>
              <a:rPr lang="ru-RU" dirty="0" smtClean="0">
                <a:solidFill>
                  <a:srgbClr val="0070C0"/>
                </a:solidFill>
              </a:rPr>
              <a:t/>
            </a:r>
            <a:br>
              <a:rPr lang="ru-RU" dirty="0" smtClean="0">
                <a:solidFill>
                  <a:srgbClr val="0070C0"/>
                </a:solidFill>
              </a:rPr>
            </a:br>
            <a:r>
              <a:rPr lang="ru-RU" dirty="0" smtClean="0">
                <a:solidFill>
                  <a:srgbClr val="0070C0"/>
                </a:solidFill>
              </a:rPr>
              <a:t>Дано 8 різних натуральних чисел, кожне з яких не перевищує 15.</a:t>
            </a:r>
            <a:br>
              <a:rPr lang="ru-RU" dirty="0" smtClean="0">
                <a:solidFill>
                  <a:srgbClr val="0070C0"/>
                </a:solidFill>
              </a:rPr>
            </a:br>
            <a:r>
              <a:rPr lang="ru-RU" dirty="0" smtClean="0">
                <a:solidFill>
                  <a:srgbClr val="0070C0"/>
                </a:solidFill>
              </a:rPr>
              <a:t>Довести, що серед попарних різниць різних чисел є 3 однакові.</a:t>
            </a:r>
            <a:r>
              <a:rPr lang="ru-RU" dirty="0" smtClean="0"/>
              <a:t/>
            </a:r>
            <a:br>
              <a:rPr lang="ru-RU" dirty="0" smtClean="0"/>
            </a:br>
            <a:endParaRPr lang="ru-RU" dirty="0" smtClean="0"/>
          </a:p>
          <a:p>
            <a:endParaRPr lang="ru-RU" dirty="0"/>
          </a:p>
        </p:txBody>
      </p:sp>
      <p:sp>
        <p:nvSpPr>
          <p:cNvPr id="3" name="Заголовок 2"/>
          <p:cNvSpPr>
            <a:spLocks noGrp="1"/>
          </p:cNvSpPr>
          <p:nvPr>
            <p:ph type="title"/>
          </p:nvPr>
        </p:nvSpPr>
        <p:spPr/>
        <p:txBody>
          <a:bodyPr>
            <a:normAutofit/>
          </a:bodyPr>
          <a:lstStyle/>
          <a:p>
            <a:r>
              <a:rPr lang="ru-RU" sz="3200" i="1" dirty="0" smtClean="0">
                <a:solidFill>
                  <a:srgbClr val="7030A0"/>
                </a:solidFill>
              </a:rPr>
              <a:t>ВПРАВИ НА ПРИНЦИП ДІРІХЛЕ </a:t>
            </a:r>
            <a:r>
              <a:rPr lang="ru-RU" sz="3200" dirty="0" smtClean="0">
                <a:solidFill>
                  <a:srgbClr val="7030A0"/>
                </a:solidFill>
              </a:rPr>
              <a:t/>
            </a:r>
            <a:br>
              <a:rPr lang="ru-RU" sz="3200" dirty="0" smtClean="0">
                <a:solidFill>
                  <a:srgbClr val="7030A0"/>
                </a:solidFill>
              </a:rPr>
            </a:br>
            <a:r>
              <a:rPr lang="ru-RU" sz="3200" i="1" dirty="0" smtClean="0">
                <a:solidFill>
                  <a:srgbClr val="7030A0"/>
                </a:solidFill>
              </a:rPr>
              <a:t>для самостійного розв՚язання.</a:t>
            </a:r>
            <a:endParaRPr lang="ru-RU" sz="3200" dirty="0">
              <a:solidFill>
                <a:srgbClr val="7030A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1785926"/>
            <a:ext cx="8229600" cy="4525963"/>
          </a:xfrm>
        </p:spPr>
        <p:txBody>
          <a:bodyPr>
            <a:normAutofit fontScale="77500" lnSpcReduction="20000"/>
          </a:bodyPr>
          <a:lstStyle/>
          <a:p>
            <a:r>
              <a:rPr lang="ru-RU" i="1" dirty="0" smtClean="0">
                <a:solidFill>
                  <a:srgbClr val="0070C0"/>
                </a:solidFill>
              </a:rPr>
              <a:t>Цей принцип формулюється так: “Якщо п’ятьох зайців розсадити в чотири клітки, то принаймні в одній із них опиниться два зайці”, або “Якщо п+1 предмет розкладено в п ящиків, то знайдуться два предмети, які лежать в одному ящику. ”                                              Принцип Діріхле, не зважаючи на його надзвичайну очевидність і простоту , часто використовується  під час розв՚язання задач і доведення теорем у різних галузях математики. Заслуга Діріхле не в формулюванні очевидного твердження, а в тому, що він перший помітив, що з такого простого твердження можна дістати глибокі результати про наближення ірраціональних чисел раціональними та розв՚язати багато геометричних задач.</a:t>
            </a:r>
            <a:br>
              <a:rPr lang="ru-RU" i="1" dirty="0" smtClean="0">
                <a:solidFill>
                  <a:srgbClr val="0070C0"/>
                </a:solidFill>
              </a:rPr>
            </a:br>
            <a:endParaRPr lang="ru-RU" dirty="0">
              <a:solidFill>
                <a:srgbClr val="0070C0"/>
              </a:solidFill>
            </a:endParaRPr>
          </a:p>
        </p:txBody>
      </p:sp>
      <p:sp>
        <p:nvSpPr>
          <p:cNvPr id="3" name="Заголовок 2"/>
          <p:cNvSpPr>
            <a:spLocks noGrp="1"/>
          </p:cNvSpPr>
          <p:nvPr>
            <p:ph type="title"/>
          </p:nvPr>
        </p:nvSpPr>
        <p:spPr>
          <a:xfrm>
            <a:off x="428596" y="571480"/>
            <a:ext cx="8229600" cy="1143000"/>
          </a:xfrm>
        </p:spPr>
        <p:txBody>
          <a:bodyPr>
            <a:normAutofit fontScale="90000"/>
          </a:bodyPr>
          <a:lstStyle/>
          <a:p>
            <a:r>
              <a:rPr lang="ru-RU" i="1" dirty="0" smtClean="0">
                <a:solidFill>
                  <a:srgbClr val="7030A0"/>
                </a:solidFill>
              </a:rPr>
              <a:t>Принцип Діріхле</a:t>
            </a:r>
            <a:r>
              <a:rPr lang="ru-RU" dirty="0" smtClean="0">
                <a:solidFill>
                  <a:srgbClr val="7030A0"/>
                </a:solidFill>
              </a:rPr>
              <a:t> </a:t>
            </a:r>
            <a:r>
              <a:rPr lang="ru-RU" dirty="0" smtClean="0"/>
              <a:t/>
            </a:r>
            <a:br>
              <a:rPr lang="ru-RU" dirty="0" smtClean="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ru-RU" sz="4000" i="1" dirty="0" smtClean="0">
                <a:solidFill>
                  <a:srgbClr val="0070C0"/>
                </a:solidFill>
              </a:rPr>
              <a:t>Якщо ви хочете навчитись плавати, то сміливо заходьте в воду, а якщо хочете навчитись розв՚язувати задачи, то ров՚язуйте їх! </a:t>
            </a:r>
            <a:endParaRPr lang="ru-RU" sz="4000" dirty="0" smtClean="0">
              <a:solidFill>
                <a:srgbClr val="0070C0"/>
              </a:solidFill>
            </a:endParaRPr>
          </a:p>
          <a:p>
            <a:r>
              <a:rPr lang="ru-RU" sz="4000" i="1" dirty="0" smtClean="0">
                <a:solidFill>
                  <a:srgbClr val="0070C0"/>
                </a:solidFill>
              </a:rPr>
              <a:t>                                               </a:t>
            </a:r>
            <a:r>
              <a:rPr lang="en-US" sz="4000" i="1" dirty="0" smtClean="0">
                <a:solidFill>
                  <a:srgbClr val="0070C0"/>
                </a:solidFill>
              </a:rPr>
              <a:t>  </a:t>
            </a:r>
            <a:r>
              <a:rPr lang="ru-RU" sz="4000" i="1" dirty="0" smtClean="0">
                <a:solidFill>
                  <a:srgbClr val="0070C0"/>
                </a:solidFill>
              </a:rPr>
              <a:t>Д. Пойа.</a:t>
            </a:r>
            <a:endParaRPr lang="ru-RU" sz="4000" dirty="0" smtClean="0">
              <a:solidFill>
                <a:srgbClr val="0070C0"/>
              </a:solidFill>
            </a:endParaRPr>
          </a:p>
          <a:p>
            <a:endParaRPr lang="ru-RU" dirty="0"/>
          </a:p>
        </p:txBody>
      </p:sp>
      <p:sp>
        <p:nvSpPr>
          <p:cNvPr id="3" name="Заголовок 2"/>
          <p:cNvSpPr>
            <a:spLocks noGrp="1"/>
          </p:cNvSpPr>
          <p:nvPr>
            <p:ph type="title"/>
          </p:nvPr>
        </p:nvSpPr>
        <p:spPr>
          <a:xfrm>
            <a:off x="500034" y="500042"/>
            <a:ext cx="8229600" cy="1143000"/>
          </a:xfrm>
        </p:spPr>
        <p:txBody>
          <a:bodyPr>
            <a:normAutofit fontScale="90000"/>
          </a:bodyPr>
          <a:lstStyle/>
          <a:p>
            <a:r>
              <a:rPr lang="ru-RU" i="1" dirty="0" smtClean="0">
                <a:solidFill>
                  <a:srgbClr val="7030A0"/>
                </a:solidFill>
              </a:rPr>
              <a:t>Принцип Діріхле</a:t>
            </a:r>
            <a:r>
              <a:rPr lang="ru-RU" dirty="0" smtClean="0">
                <a:solidFill>
                  <a:srgbClr val="7030A0"/>
                </a:solidFill>
              </a:rPr>
              <a:t> </a:t>
            </a:r>
            <a:r>
              <a:rPr lang="ru-RU" dirty="0" smtClean="0"/>
              <a:t/>
            </a:r>
            <a:br>
              <a:rPr lang="ru-RU" dirty="0" smtClean="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i="1" dirty="0" smtClean="0">
                <a:solidFill>
                  <a:srgbClr val="0070C0"/>
                </a:solidFill>
              </a:rPr>
              <a:t>ЗАДАЧА 1</a:t>
            </a:r>
            <a:br>
              <a:rPr lang="ru-RU" b="1" i="1" dirty="0" smtClean="0">
                <a:solidFill>
                  <a:srgbClr val="0070C0"/>
                </a:solidFill>
              </a:rPr>
            </a:br>
            <a:r>
              <a:rPr lang="ru-RU" dirty="0" smtClean="0">
                <a:solidFill>
                  <a:srgbClr val="0070C0"/>
                </a:solidFill>
              </a:rPr>
              <a:t>В класі навчається 30 учнів. В диктанті 1 учень зробив 13 помилок, а інші — менше. Довести, що є принаймні 3 учні, що зробили однакову кількість помилок.</a:t>
            </a:r>
            <a:r>
              <a:rPr lang="ru-RU" dirty="0" smtClean="0"/>
              <a:t/>
            </a:r>
            <a:br>
              <a:rPr lang="ru-RU" dirty="0" smtClean="0"/>
            </a:br>
            <a:endParaRPr lang="ru-RU" dirty="0" smtClean="0"/>
          </a:p>
          <a:p>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solidFill>
                <a:srgbClr val="7030A0"/>
              </a:solidFill>
            </a:endParaRPr>
          </a:p>
        </p:txBody>
      </p:sp>
      <p:pic>
        <p:nvPicPr>
          <p:cNvPr id="4" name="Рисунок 3" descr="ÐÐ¾ÑÐ¾Ð¶ÐµÐµ Ð¸Ð·Ð¾Ð±ÑÐ°Ð¶ÐµÐ½Ð¸Ðµ"/>
          <p:cNvPicPr/>
          <p:nvPr/>
        </p:nvPicPr>
        <p:blipFill>
          <a:blip r:embed="rId2"/>
          <a:srcRect/>
          <a:stretch>
            <a:fillRect/>
          </a:stretch>
        </p:blipFill>
        <p:spPr bwMode="auto">
          <a:xfrm>
            <a:off x="5000628" y="3643314"/>
            <a:ext cx="3738552" cy="295274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lnSpcReduction="10000"/>
          </a:bodyPr>
          <a:lstStyle/>
          <a:p>
            <a:r>
              <a:rPr lang="ru-RU" dirty="0" smtClean="0">
                <a:solidFill>
                  <a:srgbClr val="0070C0"/>
                </a:solidFill>
              </a:rPr>
              <a:t>Доведення</a:t>
            </a:r>
            <a:br>
              <a:rPr lang="ru-RU" dirty="0" smtClean="0">
                <a:solidFill>
                  <a:srgbClr val="0070C0"/>
                </a:solidFill>
              </a:rPr>
            </a:br>
            <a:r>
              <a:rPr lang="ru-RU" dirty="0" smtClean="0">
                <a:solidFill>
                  <a:srgbClr val="0070C0"/>
                </a:solidFill>
              </a:rPr>
              <a:t>1 учень відділений в умові, тоді учнів </a:t>
            </a:r>
            <a:r>
              <a:rPr lang="en-US" dirty="0" smtClean="0">
                <a:solidFill>
                  <a:srgbClr val="0070C0"/>
                </a:solidFill>
              </a:rPr>
              <a:t>              </a:t>
            </a:r>
            <a:r>
              <a:rPr lang="ru-RU" dirty="0" smtClean="0">
                <a:solidFill>
                  <a:srgbClr val="0070C0"/>
                </a:solidFill>
              </a:rPr>
              <a:t>30—1 = 29. Помилок може бути від 0 до 12, тобто їх кількість — 13. Припустимо, що не більше 2-х учнів зробили однакову кількість помилок, тоді всього в класі (13*2=26) — не більше 26 учнів, а це суперечить умові, адже їх 29. Отже, наше припущення хибне, і в класі є хоча б 3 учні, що зробили однакову кількість помилок.</a:t>
            </a:r>
            <a:r>
              <a:rPr lang="ru-RU" dirty="0" smtClean="0"/>
              <a:t/>
            </a:r>
            <a:br>
              <a:rPr lang="ru-RU" dirty="0" smtClean="0"/>
            </a:br>
            <a:endParaRPr lang="ru-RU" dirty="0" smtClean="0"/>
          </a:p>
          <a:p>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solidFill>
                <a:srgbClr val="7030A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i="1" dirty="0" smtClean="0">
                <a:solidFill>
                  <a:srgbClr val="0070C0"/>
                </a:solidFill>
              </a:rPr>
              <a:t>ЗАДАЧА 2</a:t>
            </a:r>
            <a:br>
              <a:rPr lang="ru-RU" b="1" i="1" dirty="0" smtClean="0">
                <a:solidFill>
                  <a:srgbClr val="0070C0"/>
                </a:solidFill>
              </a:rPr>
            </a:br>
            <a:r>
              <a:rPr lang="ru-RU" dirty="0" smtClean="0">
                <a:solidFill>
                  <a:srgbClr val="0070C0"/>
                </a:solidFill>
              </a:rPr>
              <a:t>У лісі росте 1000000 ялинок. Відомо, що на кожній із них не більше ніж 800 000 голок. Доведіть, що в лісі знайдуться дві ялинки з однаковою кількістю голок.</a:t>
            </a:r>
            <a:r>
              <a:rPr lang="ru-RU" dirty="0" smtClean="0"/>
              <a:t/>
            </a:r>
            <a:br>
              <a:rPr lang="ru-RU" dirty="0" smtClean="0"/>
            </a:br>
            <a:endParaRPr lang="ru-RU" dirty="0"/>
          </a:p>
        </p:txBody>
      </p:sp>
      <p:sp>
        <p:nvSpPr>
          <p:cNvPr id="3" name="Заголовок 2"/>
          <p:cNvSpPr>
            <a:spLocks noGrp="1"/>
          </p:cNvSpPr>
          <p:nvPr>
            <p:ph type="title"/>
          </p:nvPr>
        </p:nvSpPr>
        <p:spPr>
          <a:xfrm>
            <a:off x="428596" y="357166"/>
            <a:ext cx="8229600" cy="1143000"/>
          </a:xfrm>
        </p:spPr>
        <p:txBody>
          <a:bodyPr/>
          <a:lstStyle/>
          <a:p>
            <a:r>
              <a:rPr lang="ru-RU" i="1" dirty="0" smtClean="0">
                <a:solidFill>
                  <a:srgbClr val="7030A0"/>
                </a:solidFill>
              </a:rPr>
              <a:t>Принцип Діріхле</a:t>
            </a:r>
            <a:endParaRPr lang="ru-RU" dirty="0">
              <a:solidFill>
                <a:srgbClr val="7030A0"/>
              </a:solidFill>
            </a:endParaRPr>
          </a:p>
        </p:txBody>
      </p:sp>
      <p:pic>
        <p:nvPicPr>
          <p:cNvPr id="4" name="Рисунок 3" descr="ÐÐ°ÑÑÐ¸Ð½ÐºÐ¸ Ð¿Ð¾ Ð·Ð°Ð¿ÑÐ¾ÑÑ ÐºÐ°ÑÑÐ¸Ð½ÐºÐ° ÑÐµÑÐ½Ð¾ Ð±ÐµÐ»Ð°Ñ ÐµÐ»ÐºÐ°"/>
          <p:cNvPicPr/>
          <p:nvPr/>
        </p:nvPicPr>
        <p:blipFill>
          <a:blip r:embed="rId2"/>
          <a:srcRect/>
          <a:stretch>
            <a:fillRect/>
          </a:stretch>
        </p:blipFill>
        <p:spPr bwMode="auto">
          <a:xfrm>
            <a:off x="5072066" y="3929066"/>
            <a:ext cx="2571768" cy="2000264"/>
          </a:xfrm>
          <a:prstGeom prst="rect">
            <a:avLst/>
          </a:prstGeom>
          <a:noFill/>
          <a:ln w="9525">
            <a:noFill/>
            <a:miter lim="800000"/>
            <a:headEnd/>
            <a:tailEnd/>
          </a:ln>
        </p:spPr>
      </p:pic>
      <p:pic>
        <p:nvPicPr>
          <p:cNvPr id="5" name="Рисунок 4" descr="ÐÐ°ÑÑÐ¸Ð½ÐºÐ¸ Ð¿Ð¾ Ð·Ð°Ð¿ÑÐ¾ÑÑ ÐºÐ°ÑÑÐ¸Ð½ÐºÐ° ÑÐµÑÐ½Ð¾ Ð±ÐµÐ»Ð°Ñ ÐµÐ»ÐºÐ°"/>
          <p:cNvPicPr/>
          <p:nvPr/>
        </p:nvPicPr>
        <p:blipFill>
          <a:blip r:embed="rId3" cstate="print"/>
          <a:srcRect/>
          <a:stretch>
            <a:fillRect/>
          </a:stretch>
        </p:blipFill>
        <p:spPr bwMode="auto">
          <a:xfrm>
            <a:off x="3857620" y="4143380"/>
            <a:ext cx="1357322" cy="2143140"/>
          </a:xfrm>
          <a:prstGeom prst="rect">
            <a:avLst/>
          </a:prstGeom>
          <a:noFill/>
          <a:ln w="9525">
            <a:noFill/>
            <a:miter lim="800000"/>
            <a:headEnd/>
            <a:tailEnd/>
          </a:ln>
        </p:spPr>
      </p:pic>
      <p:pic>
        <p:nvPicPr>
          <p:cNvPr id="6" name="Рисунок 5" descr="ÐÐ°ÑÑÐ¸Ð½ÐºÐ¸ Ð¿Ð¾ Ð·Ð°Ð¿ÑÐ¾ÑÑ ÐºÐ°ÑÑÐ¸Ð½ÐºÐ° ÑÐµÑÐ½Ð¾ Ð±ÐµÐ»Ð°Ñ ÐµÐ»ÐºÐ°"/>
          <p:cNvPicPr/>
          <p:nvPr/>
        </p:nvPicPr>
        <p:blipFill>
          <a:blip r:embed="rId4" cstate="print"/>
          <a:srcRect/>
          <a:stretch>
            <a:fillRect/>
          </a:stretch>
        </p:blipFill>
        <p:spPr bwMode="auto">
          <a:xfrm>
            <a:off x="1714480" y="3929066"/>
            <a:ext cx="1785950" cy="2000264"/>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solidFill>
                  <a:srgbClr val="0070C0"/>
                </a:solidFill>
              </a:rPr>
              <a:t>Доведення</a:t>
            </a:r>
            <a:br>
              <a:rPr lang="ru-RU" dirty="0" smtClean="0">
                <a:solidFill>
                  <a:srgbClr val="0070C0"/>
                </a:solidFill>
              </a:rPr>
            </a:br>
            <a:r>
              <a:rPr lang="ru-RU" dirty="0" smtClean="0">
                <a:solidFill>
                  <a:srgbClr val="0070C0"/>
                </a:solidFill>
              </a:rPr>
              <a:t>Припустімо, що в лісі всі ялинки мають різну кількість голок (на деякій ялинці голок могло не бути зовсім). Тоді в лісі не більше ніж 800 001 ялинка, що суперечить умові. Тут у ролі зайців були ялинки, а в ролі кліток — усі можливі варіанти кількості голок на них.Тому знайдеться принаймі дві ялинки з однаковою кількістю голок.</a:t>
            </a:r>
            <a:r>
              <a:rPr lang="ru-RU" dirty="0" smtClean="0"/>
              <a:t/>
            </a:r>
            <a:br>
              <a:rPr lang="ru-RU" dirty="0" smtClean="0"/>
            </a:br>
            <a:endParaRPr lang="ru-RU" dirty="0" smtClean="0"/>
          </a:p>
          <a:p>
            <a:endParaRPr lang="ru-RU" dirty="0"/>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i="1" dirty="0" smtClean="0">
                <a:solidFill>
                  <a:srgbClr val="0070C0"/>
                </a:solidFill>
              </a:rPr>
              <a:t>ЗАДАЧА 3</a:t>
            </a:r>
            <a:br>
              <a:rPr lang="ru-RU" b="1" i="1" dirty="0" smtClean="0">
                <a:solidFill>
                  <a:srgbClr val="0070C0"/>
                </a:solidFill>
              </a:rPr>
            </a:br>
            <a:r>
              <a:rPr lang="ru-RU" dirty="0" smtClean="0">
                <a:solidFill>
                  <a:srgbClr val="0070C0"/>
                </a:solidFill>
              </a:rPr>
              <a:t>На 5 поличках книжкової шафи 160 книг, причому на одній із них — 3 книги. Доведіть, що знайдеться поличка, на якій не менше ніж 40 книг.</a:t>
            </a:r>
            <a:endParaRPr lang="ru-RU" dirty="0">
              <a:solidFill>
                <a:srgbClr val="0070C0"/>
              </a:solidFill>
            </a:endParaRPr>
          </a:p>
        </p:txBody>
      </p:sp>
      <p:sp>
        <p:nvSpPr>
          <p:cNvPr id="3" name="Заголовок 2"/>
          <p:cNvSpPr>
            <a:spLocks noGrp="1"/>
          </p:cNvSpPr>
          <p:nvPr>
            <p:ph type="title"/>
          </p:nvPr>
        </p:nvSpPr>
        <p:spPr/>
        <p:txBody>
          <a:bodyPr/>
          <a:lstStyle/>
          <a:p>
            <a:r>
              <a:rPr lang="ru-RU" i="1" dirty="0" smtClean="0">
                <a:solidFill>
                  <a:srgbClr val="7030A0"/>
                </a:solidFill>
              </a:rPr>
              <a:t>Принцип Діріхле</a:t>
            </a:r>
            <a:endParaRPr lang="ru-RU" dirty="0"/>
          </a:p>
        </p:txBody>
      </p:sp>
      <p:pic>
        <p:nvPicPr>
          <p:cNvPr id="4" name="Рисунок 3" descr="ÐÐ°ÑÑÐ¸Ð½ÐºÐ¸ Ð¿Ð¾ Ð·Ð°Ð¿ÑÐ¾ÑÑ ÐºÐ½Ð¸Ð³Ð¸ Ð½Ð° Ð¿Ð¾Ð»ÐºÐ°Ñ ÑÐµÑÐ½Ð¾ Ð±ÐµÐ»Ð°Ñ ÐºÐ°ÑÑÐ¸Ð½ÐºÐ°"/>
          <p:cNvPicPr/>
          <p:nvPr/>
        </p:nvPicPr>
        <p:blipFill>
          <a:blip r:embed="rId2"/>
          <a:srcRect/>
          <a:stretch>
            <a:fillRect/>
          </a:stretch>
        </p:blipFill>
        <p:spPr bwMode="auto">
          <a:xfrm>
            <a:off x="4857752" y="3500438"/>
            <a:ext cx="2786082" cy="300039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65</TotalTime>
  <Words>363</Words>
  <Application>Microsoft Office PowerPoint</Application>
  <PresentationFormat>Экран (4:3)</PresentationFormat>
  <Paragraphs>56</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Открытая</vt:lpstr>
      <vt:lpstr>Розробка учителя математики Коваленко Олени Митрофанівни.</vt:lpstr>
      <vt:lpstr>Принцип Діріхле  </vt:lpstr>
      <vt:lpstr>Принцип Діріхле  </vt:lpstr>
      <vt:lpstr>Принцип Діріхле  </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Принцип Діріхле</vt:lpstr>
      <vt:lpstr>ВПРАВИ НА ПРИНЦИП ДІРІХЛЕ  для самостійного розв՚язання.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Принцип Діріхле</dc:title>
  <dc:creator>Мы</dc:creator>
  <cp:lastModifiedBy>Пользователь Windows</cp:lastModifiedBy>
  <cp:revision>8</cp:revision>
  <dcterms:created xsi:type="dcterms:W3CDTF">2019-01-02T18:53:12Z</dcterms:created>
  <dcterms:modified xsi:type="dcterms:W3CDTF">2021-10-10T08:06:47Z</dcterms:modified>
</cp:coreProperties>
</file>