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85" r:id="rId3"/>
    <p:sldId id="286" r:id="rId4"/>
    <p:sldId id="284" r:id="rId5"/>
    <p:sldId id="259" r:id="rId6"/>
    <p:sldId id="288" r:id="rId7"/>
    <p:sldId id="273" r:id="rId8"/>
    <p:sldId id="279" r:id="rId9"/>
    <p:sldId id="289" r:id="rId10"/>
    <p:sldId id="290" r:id="rId11"/>
    <p:sldId id="291" r:id="rId12"/>
    <p:sldId id="292" r:id="rId13"/>
    <p:sldId id="293" r:id="rId14"/>
    <p:sldId id="298" r:id="rId15"/>
    <p:sldId id="301" r:id="rId16"/>
    <p:sldId id="302" r:id="rId17"/>
    <p:sldId id="304" r:id="rId18"/>
    <p:sldId id="305" r:id="rId19"/>
    <p:sldId id="306" r:id="rId20"/>
    <p:sldId id="268" r:id="rId21"/>
    <p:sldId id="271" r:id="rId22"/>
    <p:sldId id="269" r:id="rId23"/>
    <p:sldId id="270" r:id="rId24"/>
    <p:sldId id="30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7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6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82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81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0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1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5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72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9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4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0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A14AF-F02E-4E88-9D30-FBCA917D3047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CA6E8-FF9C-4A02-A268-5485E1832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6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D067C-14CF-8416-B213-7B297AE68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Еволюційна теорія.</a:t>
            </a:r>
            <a:br>
              <a:rPr lang="uk-UA" dirty="0"/>
            </a:br>
            <a:r>
              <a:rPr lang="uk-UA" dirty="0"/>
              <a:t>Авторська розробка</a:t>
            </a:r>
            <a:br>
              <a:rPr lang="uk-UA" dirty="0"/>
            </a:br>
            <a:r>
              <a:rPr lang="uk-UA" dirty="0"/>
              <a:t>учителя історії</a:t>
            </a:r>
            <a:br>
              <a:rPr lang="uk-UA" dirty="0"/>
            </a:br>
            <a:r>
              <a:rPr lang="uk-UA" dirty="0"/>
              <a:t>Карпової Т.О.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B68EA8-E316-1AB0-4D64-41FC45CD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99" y="3622013"/>
            <a:ext cx="4953740" cy="288650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7E7DAF-A3C7-B9BC-10E6-32165F256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49398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07070-3C9F-FCD6-34ED-23BCD567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210" y="1047567"/>
            <a:ext cx="4607511" cy="8966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Портфоліо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деревна мавпа – </a:t>
            </a:r>
            <a:r>
              <a:rPr lang="uk-UA" sz="3600" b="1" dirty="0" err="1">
                <a:solidFill>
                  <a:srgbClr val="FF0000"/>
                </a:solidFill>
              </a:rPr>
              <a:t>др</a:t>
            </a:r>
            <a:r>
              <a:rPr lang="en-US" sz="3600" b="1" dirty="0" err="1">
                <a:solidFill>
                  <a:srgbClr val="FF0000"/>
                </a:solidFill>
              </a:rPr>
              <a:t>i</a:t>
            </a:r>
            <a:r>
              <a:rPr lang="uk-UA" sz="3600" b="1" dirty="0" err="1">
                <a:solidFill>
                  <a:srgbClr val="FF0000"/>
                </a:solidFill>
              </a:rPr>
              <a:t>оп</a:t>
            </a:r>
            <a:r>
              <a:rPr lang="en-US" sz="3600" b="1" dirty="0" err="1">
                <a:solidFill>
                  <a:srgbClr val="FF0000"/>
                </a:solidFill>
              </a:rPr>
              <a:t>i</a:t>
            </a:r>
            <a:r>
              <a:rPr lang="uk-UA" sz="3600" b="1" dirty="0">
                <a:solidFill>
                  <a:srgbClr val="FF0000"/>
                </a:solidFill>
              </a:rPr>
              <a:t>тек.</a:t>
            </a:r>
            <a:br>
              <a:rPr lang="uk-UA" sz="3600" b="1" dirty="0">
                <a:solidFill>
                  <a:srgbClr val="FF0000"/>
                </a:solidFill>
              </a:rPr>
            </a:b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5899D-1683-7C08-072C-91652CB6B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6512" y="1615737"/>
            <a:ext cx="5628443" cy="501588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- </a:t>
            </a:r>
            <a:r>
              <a:rPr lang="ru-RU" sz="3200" dirty="0"/>
              <a:t>На </a:t>
            </a:r>
            <a:r>
              <a:rPr lang="ru-RU" sz="3200" dirty="0" err="1"/>
              <a:t>вигляд</a:t>
            </a:r>
            <a:r>
              <a:rPr lang="ru-RU" sz="3200" dirty="0"/>
              <a:t> </a:t>
            </a:r>
            <a:r>
              <a:rPr lang="ru-RU" sz="3200" dirty="0" err="1"/>
              <a:t>дріопітеки</a:t>
            </a:r>
            <a:r>
              <a:rPr lang="ru-RU" sz="3200" dirty="0"/>
              <a:t>, </a:t>
            </a:r>
            <a:r>
              <a:rPr lang="ru-RU" sz="3200" dirty="0" err="1"/>
              <a:t>імовірно</a:t>
            </a:r>
            <a:r>
              <a:rPr lang="ru-RU" sz="3200" dirty="0"/>
              <a:t>, були </a:t>
            </a:r>
            <a:r>
              <a:rPr lang="ru-RU" sz="3200" dirty="0" err="1"/>
              <a:t>подібними</a:t>
            </a:r>
            <a:r>
              <a:rPr lang="ru-RU" sz="3200" dirty="0"/>
              <a:t> до </a:t>
            </a:r>
            <a:r>
              <a:rPr lang="ru-RU" sz="3200" dirty="0" err="1"/>
              <a:t>сучасних</a:t>
            </a:r>
            <a:r>
              <a:rPr lang="ru-RU" sz="3200" dirty="0"/>
              <a:t> шимпанзе</a:t>
            </a:r>
          </a:p>
          <a:p>
            <a:r>
              <a:rPr lang="ru-RU" sz="3200" dirty="0"/>
              <a:t>- мешкали в основному на деревах</a:t>
            </a:r>
          </a:p>
          <a:p>
            <a:r>
              <a:rPr lang="ru-RU" sz="3200" dirty="0"/>
              <a:t>- </a:t>
            </a:r>
            <a:r>
              <a:rPr lang="ru-RU" sz="3200" dirty="0" err="1"/>
              <a:t>Харчувались</a:t>
            </a:r>
            <a:r>
              <a:rPr lang="ru-RU" sz="3200" dirty="0"/>
              <a:t>  ягодами і фруктами, про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свідчать</a:t>
            </a:r>
            <a:r>
              <a:rPr lang="ru-RU" sz="3200" dirty="0"/>
              <a:t> </a:t>
            </a:r>
            <a:r>
              <a:rPr lang="ru-RU" sz="3200" dirty="0" err="1"/>
              <a:t>їхні</a:t>
            </a:r>
            <a:r>
              <a:rPr lang="ru-RU" sz="3200" dirty="0"/>
              <a:t> </a:t>
            </a:r>
            <a:r>
              <a:rPr lang="ru-RU" sz="3200" dirty="0" err="1"/>
              <a:t>корінні</a:t>
            </a:r>
            <a:r>
              <a:rPr lang="ru-RU" sz="3200" dirty="0"/>
              <a:t> </a:t>
            </a:r>
            <a:r>
              <a:rPr lang="ru-RU" sz="3200" dirty="0" err="1"/>
              <a:t>зуби</a:t>
            </a:r>
            <a:r>
              <a:rPr lang="ru-RU" sz="3200" dirty="0"/>
              <a:t>, </a:t>
            </a:r>
            <a:r>
              <a:rPr lang="ru-RU" sz="3200" dirty="0" err="1"/>
              <a:t>покриті</a:t>
            </a:r>
            <a:r>
              <a:rPr lang="ru-RU" sz="3200" dirty="0"/>
              <a:t> </a:t>
            </a:r>
            <a:r>
              <a:rPr lang="ru-RU" sz="3200" dirty="0" err="1"/>
              <a:t>дуже</a:t>
            </a:r>
            <a:r>
              <a:rPr lang="ru-RU" sz="3200" dirty="0"/>
              <a:t> тонким шаром </a:t>
            </a:r>
            <a:r>
              <a:rPr lang="ru-RU" sz="3200" dirty="0" err="1"/>
              <a:t>емалі</a:t>
            </a:r>
            <a:r>
              <a:rPr lang="ru-RU" sz="3200" dirty="0"/>
              <a:t>.</a:t>
            </a:r>
          </a:p>
          <a:p>
            <a:r>
              <a:rPr lang="ru-RU" sz="3200" dirty="0"/>
              <a:t>- </a:t>
            </a:r>
            <a:r>
              <a:rPr lang="ru-RU" sz="3200" dirty="0" err="1"/>
              <a:t>пересувалися</a:t>
            </a:r>
            <a:r>
              <a:rPr lang="ru-RU" sz="3200" dirty="0"/>
              <a:t> на 4 </a:t>
            </a:r>
            <a:r>
              <a:rPr lang="ru-RU" sz="3200" dirty="0" err="1"/>
              <a:t>кінцівках</a:t>
            </a:r>
            <a:endParaRPr lang="ru-RU" sz="3200" dirty="0"/>
          </a:p>
          <a:p>
            <a:r>
              <a:rPr lang="ru-RU" sz="3200" dirty="0"/>
              <a:t>- - </a:t>
            </a:r>
            <a:r>
              <a:rPr lang="ru-RU" sz="3200" dirty="0" err="1"/>
              <a:t>тіло</a:t>
            </a:r>
            <a:r>
              <a:rPr lang="ru-RU" sz="3200" dirty="0"/>
              <a:t> </a:t>
            </a:r>
            <a:r>
              <a:rPr lang="ru-RU" sz="3200" dirty="0" err="1"/>
              <a:t>вкрите</a:t>
            </a:r>
            <a:r>
              <a:rPr lang="ru-RU" sz="3200" dirty="0"/>
              <a:t> </a:t>
            </a:r>
            <a:r>
              <a:rPr lang="ru-RU" sz="3200" dirty="0" err="1"/>
              <a:t>щерстю</a:t>
            </a:r>
            <a:endParaRPr lang="ru-RU" sz="3200" dirty="0"/>
          </a:p>
          <a:p>
            <a:endParaRPr lang="uk-UA" sz="3200" dirty="0"/>
          </a:p>
        </p:txBody>
      </p:sp>
      <p:pic>
        <p:nvPicPr>
          <p:cNvPr id="2050" name="Picture 2" descr="Дриопитек">
            <a:extLst>
              <a:ext uri="{FF2B5EF4-FFF2-40B4-BE49-F238E27FC236}">
                <a16:creationId xmlns:a16="http://schemas.microsoft.com/office/drawing/2014/main" id="{446A9F8C-49AB-8AAB-0BD4-81A75F1DE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6" y="408373"/>
            <a:ext cx="5468644" cy="575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107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3F3DC-CAF8-1435-89CA-10872658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92" y="1709738"/>
            <a:ext cx="4387357" cy="4571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Портфоліо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австралопітек (південна мавпа)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F6F50-0483-CAC6-85F7-20925A39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0" y="284086"/>
            <a:ext cx="5974672" cy="622324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17A36C8-7FF7-10CD-277F-938BB8AAB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7028" y="1961965"/>
            <a:ext cx="4600421" cy="4749553"/>
          </a:xfrm>
        </p:spPr>
        <p:txBody>
          <a:bodyPr>
            <a:normAutofit fontScale="92500"/>
          </a:bodyPr>
          <a:lstStyle/>
          <a:p>
            <a:r>
              <a:rPr lang="uk-UA" dirty="0"/>
              <a:t>- - </a:t>
            </a:r>
            <a:r>
              <a:rPr lang="ru-RU" dirty="0" err="1"/>
              <a:t>Існували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4,5 − 3 млн </a:t>
            </a:r>
            <a:r>
              <a:rPr lang="ru-RU" dirty="0" err="1"/>
              <a:t>років</a:t>
            </a:r>
            <a:r>
              <a:rPr lang="ru-RU" dirty="0"/>
              <a:t> тому </a:t>
            </a:r>
            <a:r>
              <a:rPr lang="ru-RU" dirty="0" err="1"/>
              <a:t>здебільшого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Південно-Східної</a:t>
            </a:r>
            <a:r>
              <a:rPr lang="ru-RU" dirty="0"/>
              <a:t> Африки.</a:t>
            </a:r>
          </a:p>
          <a:p>
            <a:r>
              <a:rPr lang="ru-RU" dirty="0"/>
              <a:t>- </a:t>
            </a:r>
            <a:r>
              <a:rPr lang="ru-RU" dirty="0" err="1"/>
              <a:t>двоногі</a:t>
            </a:r>
            <a:r>
              <a:rPr lang="ru-RU" dirty="0"/>
              <a:t> </a:t>
            </a:r>
            <a:r>
              <a:rPr lang="ru-RU" dirty="0" err="1"/>
              <a:t>наземні</a:t>
            </a:r>
            <a:r>
              <a:rPr lang="ru-RU" dirty="0"/>
              <a:t> </a:t>
            </a:r>
            <a:r>
              <a:rPr lang="ru-RU" dirty="0" err="1"/>
              <a:t>примати</a:t>
            </a:r>
            <a:r>
              <a:rPr lang="ru-RU" dirty="0"/>
              <a:t> (почали </a:t>
            </a:r>
            <a:r>
              <a:rPr lang="ru-RU" dirty="0" err="1"/>
              <a:t>пересуватися</a:t>
            </a:r>
            <a:r>
              <a:rPr lang="ru-RU" dirty="0"/>
              <a:t> на </a:t>
            </a:r>
            <a:r>
              <a:rPr lang="ru-RU" dirty="0" err="1"/>
              <a:t>двох</a:t>
            </a:r>
            <a:r>
              <a:rPr lang="ru-RU" dirty="0"/>
              <a:t> ногах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чотирьох</a:t>
            </a:r>
            <a:r>
              <a:rPr lang="ru-RU" dirty="0"/>
              <a:t> </a:t>
            </a:r>
            <a:r>
              <a:rPr lang="ru-RU" dirty="0" err="1"/>
              <a:t>кінцівок</a:t>
            </a:r>
            <a:r>
              <a:rPr lang="ru-RU" dirty="0"/>
              <a:t>, але могли </a:t>
            </a:r>
            <a:r>
              <a:rPr lang="ru-RU" dirty="0" err="1"/>
              <a:t>пересуватися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на 4х).</a:t>
            </a:r>
          </a:p>
          <a:p>
            <a:r>
              <a:rPr lang="ru-RU" dirty="0"/>
              <a:t>- </a:t>
            </a:r>
            <a:r>
              <a:rPr lang="ru-RU" dirty="0" err="1"/>
              <a:t>об'єм</a:t>
            </a:r>
            <a:r>
              <a:rPr lang="ru-RU" dirty="0"/>
              <a:t> </a:t>
            </a:r>
            <a:r>
              <a:rPr lang="ru-RU" dirty="0" err="1"/>
              <a:t>мозкової</a:t>
            </a:r>
            <a:r>
              <a:rPr lang="ru-RU" dirty="0"/>
              <a:t> коробки (400—500 см³)</a:t>
            </a:r>
          </a:p>
          <a:p>
            <a:r>
              <a:rPr lang="ru-RU" dirty="0"/>
              <a:t>-</a:t>
            </a:r>
            <a:r>
              <a:rPr lang="ru-RU" dirty="0" err="1"/>
              <a:t>всеїдні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вкрите</a:t>
            </a:r>
            <a:r>
              <a:rPr lang="ru-RU" dirty="0"/>
              <a:t> </a:t>
            </a:r>
            <a:r>
              <a:rPr lang="ru-RU" dirty="0" err="1"/>
              <a:t>щерстю</a:t>
            </a:r>
            <a:endParaRPr lang="ru-RU" dirty="0"/>
          </a:p>
          <a:p>
            <a:r>
              <a:rPr lang="uk-UA" dirty="0"/>
              <a:t>- </a:t>
            </a:r>
            <a:r>
              <a:rPr lang="ru-RU" dirty="0" err="1"/>
              <a:t>зріст</a:t>
            </a:r>
            <a:r>
              <a:rPr lang="ru-RU" dirty="0"/>
              <a:t>   105-110 см, вага— 30-40 кг.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25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C606B-F030-71CF-93A2-B5770638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049" y="363984"/>
            <a:ext cx="4529399" cy="229043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Портфоліо</a:t>
            </a:r>
            <a:br>
              <a:rPr lang="uk-UA" sz="4000" b="1" dirty="0">
                <a:solidFill>
                  <a:srgbClr val="FF0000"/>
                </a:solidFill>
              </a:rPr>
            </a:br>
            <a:r>
              <a:rPr lang="uk-UA" sz="4000" b="1" dirty="0">
                <a:solidFill>
                  <a:srgbClr val="FF0000"/>
                </a:solidFill>
              </a:rPr>
              <a:t>австралопітек Люсі (південна мавпа)</a:t>
            </a:r>
            <a:br>
              <a:rPr lang="uk-UA" sz="4000" b="1" dirty="0">
                <a:solidFill>
                  <a:srgbClr val="FF0000"/>
                </a:solidFill>
              </a:rPr>
            </a:b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8B1038-4A35-43ED-C57B-4A8CB5FF9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274" y="2157274"/>
            <a:ext cx="4618176" cy="4483223"/>
          </a:xfrm>
        </p:spPr>
        <p:txBody>
          <a:bodyPr>
            <a:normAutofit/>
          </a:bodyPr>
          <a:lstStyle/>
          <a:p>
            <a:r>
              <a:rPr lang="uk-UA" dirty="0"/>
              <a:t>30 листопада 1974 року Дональд </a:t>
            </a:r>
            <a:r>
              <a:rPr lang="uk-UA" dirty="0" err="1"/>
              <a:t>Джогансон</a:t>
            </a:r>
            <a:r>
              <a:rPr lang="uk-UA" dirty="0"/>
              <a:t> знайшов у пустелі  в Ефіопії, найповніші з усіх коли-небудь знайдених, рештки австралопітека, що були названі учасниками експедиції — бо під час розкопок слухали пі</a:t>
            </a:r>
            <a:r>
              <a:rPr lang="ru-RU" dirty="0" err="1"/>
              <a:t>сню</a:t>
            </a:r>
            <a:r>
              <a:rPr lang="ru-RU" dirty="0"/>
              <a:t> The Beatles </a:t>
            </a:r>
            <a:r>
              <a:rPr lang="ru-RU" dirty="0" err="1"/>
              <a:t>Lucy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The Sky With Diamonds. </a:t>
            </a:r>
            <a:r>
              <a:rPr lang="ru-RU" dirty="0" err="1"/>
              <a:t>Викопали</a:t>
            </a:r>
            <a:r>
              <a:rPr lang="ru-RU" dirty="0"/>
              <a:t>  40% </a:t>
            </a:r>
            <a:r>
              <a:rPr lang="ru-RU" dirty="0" err="1"/>
              <a:t>кісток</a:t>
            </a:r>
            <a:r>
              <a:rPr lang="ru-RU" dirty="0"/>
              <a:t> – скелета </a:t>
            </a:r>
            <a:r>
              <a:rPr lang="ru-RU" dirty="0" err="1"/>
              <a:t>Люсі</a:t>
            </a:r>
            <a:r>
              <a:rPr lang="ru-RU" dirty="0"/>
              <a:t> – </a:t>
            </a:r>
            <a:r>
              <a:rPr lang="ru-RU" dirty="0" err="1"/>
              <a:t>австралопітека</a:t>
            </a:r>
            <a:endParaRPr lang="ru-RU" dirty="0"/>
          </a:p>
          <a:p>
            <a:r>
              <a:rPr lang="ru-RU" dirty="0" err="1"/>
              <a:t>Зріст</a:t>
            </a:r>
            <a:r>
              <a:rPr lang="ru-RU" dirty="0"/>
              <a:t> </a:t>
            </a:r>
            <a:r>
              <a:rPr lang="ru-RU" dirty="0" err="1"/>
              <a:t>Люсі</a:t>
            </a:r>
            <a:r>
              <a:rPr lang="ru-RU" dirty="0"/>
              <a:t> 105 см, вага 27 кг, померла у </a:t>
            </a:r>
            <a:r>
              <a:rPr lang="ru-RU" dirty="0" err="1"/>
              <a:t>віці</a:t>
            </a:r>
            <a:r>
              <a:rPr lang="ru-RU" dirty="0"/>
              <a:t> 25-30 </a:t>
            </a:r>
            <a:r>
              <a:rPr lang="ru-RU" dirty="0" err="1"/>
              <a:t>років</a:t>
            </a:r>
            <a:endParaRPr lang="uk-UA" dirty="0"/>
          </a:p>
        </p:txBody>
      </p:sp>
      <p:pic>
        <p:nvPicPr>
          <p:cNvPr id="4098" name="Picture 2" descr="Конкурент Люси: обнаружен возможный предок людей">
            <a:extLst>
              <a:ext uri="{FF2B5EF4-FFF2-40B4-BE49-F238E27FC236}">
                <a16:creationId xmlns:a16="http://schemas.microsoft.com/office/drawing/2014/main" id="{BA9E1EBD-F1F4-CA33-51A1-0748BE89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2" y="452760"/>
            <a:ext cx="6249880" cy="59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68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E640B-50BB-1819-7428-C4AF5F22C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779" y="106532"/>
            <a:ext cx="5017671" cy="2162005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rgbClr val="FF0000"/>
                </a:solidFill>
              </a:rPr>
            </a:br>
            <a:br>
              <a:rPr lang="uk-UA" sz="4000" b="1" dirty="0">
                <a:solidFill>
                  <a:srgbClr val="FF0000"/>
                </a:solidFill>
              </a:rPr>
            </a:br>
            <a:r>
              <a:rPr lang="uk-UA" sz="4000" b="1" dirty="0">
                <a:solidFill>
                  <a:srgbClr val="FF0000"/>
                </a:solidFill>
              </a:rPr>
              <a:t>Портфоліо</a:t>
            </a:r>
            <a:br>
              <a:rPr lang="uk-UA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Homo habilis – «</a:t>
            </a:r>
            <a:r>
              <a:rPr lang="uk-UA" sz="4000" b="1" dirty="0">
                <a:solidFill>
                  <a:srgbClr val="FF0000"/>
                </a:solidFill>
              </a:rPr>
              <a:t>людина уміла».</a:t>
            </a:r>
            <a:br>
              <a:rPr lang="uk-UA" sz="4000" b="1" dirty="0">
                <a:solidFill>
                  <a:srgbClr val="FF0000"/>
                </a:solidFill>
              </a:rPr>
            </a:b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5A5583-0619-4F84-68F5-FE8416B9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4974" y="1811045"/>
            <a:ext cx="5612475" cy="4278605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- </a:t>
            </a:r>
            <a:r>
              <a:rPr lang="ru-RU" dirty="0" err="1"/>
              <a:t>високорозвинений</a:t>
            </a:r>
            <a:r>
              <a:rPr lang="ru-RU" dirty="0"/>
              <a:t> </a:t>
            </a:r>
            <a:r>
              <a:rPr lang="ru-RU" dirty="0" err="1"/>
              <a:t>австралопітек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перший </a:t>
            </a:r>
            <a:r>
              <a:rPr lang="ru-RU" dirty="0" err="1"/>
              <a:t>представник</a:t>
            </a:r>
            <a:r>
              <a:rPr lang="ru-RU" dirty="0"/>
              <a:t> роду Homo</a:t>
            </a:r>
            <a:endParaRPr lang="uk-UA" dirty="0"/>
          </a:p>
          <a:p>
            <a:r>
              <a:rPr lang="uk-UA" dirty="0"/>
              <a:t>- </a:t>
            </a:r>
            <a:r>
              <a:rPr lang="ru-RU" dirty="0"/>
              <a:t>2,5 – 1,6 млн. </a:t>
            </a:r>
            <a:r>
              <a:rPr lang="ru-RU" dirty="0" err="1"/>
              <a:t>років</a:t>
            </a:r>
            <a:r>
              <a:rPr lang="ru-RU" dirty="0"/>
              <a:t> тому</a:t>
            </a:r>
          </a:p>
          <a:p>
            <a:r>
              <a:rPr lang="ru-RU" dirty="0"/>
              <a:t>- В </a:t>
            </a:r>
            <a:r>
              <a:rPr lang="ru-RU" dirty="0" err="1"/>
              <a:t>Африці</a:t>
            </a:r>
            <a:r>
              <a:rPr lang="ru-RU" dirty="0"/>
              <a:t> </a:t>
            </a:r>
            <a:r>
              <a:rPr lang="ru-RU" dirty="0" err="1"/>
              <a:t>з'явилася</a:t>
            </a:r>
            <a:r>
              <a:rPr lang="ru-RU" dirty="0"/>
              <a:t> перша </a:t>
            </a:r>
            <a:r>
              <a:rPr lang="ru-RU" dirty="0" err="1"/>
              <a:t>розумна</a:t>
            </a:r>
            <a:r>
              <a:rPr lang="ru-RU" dirty="0"/>
              <a:t> </a:t>
            </a:r>
            <a:r>
              <a:rPr lang="ru-RU" dirty="0" err="1"/>
              <a:t>істота</a:t>
            </a:r>
            <a:r>
              <a:rPr lang="ru-RU" dirty="0"/>
              <a:t>, яка </a:t>
            </a:r>
            <a:r>
              <a:rPr lang="ru-RU" dirty="0" err="1"/>
              <a:t>навчилася</a:t>
            </a:r>
            <a:r>
              <a:rPr lang="ru-RU" dirty="0"/>
              <a:t> </a:t>
            </a:r>
            <a:r>
              <a:rPr lang="ru-RU" dirty="0" err="1"/>
              <a:t>виготовляти</a:t>
            </a:r>
            <a:r>
              <a:rPr lang="ru-RU" dirty="0"/>
              <a:t> </a:t>
            </a:r>
            <a:r>
              <a:rPr lang="ru-RU" dirty="0" err="1"/>
              <a:t>знаряддя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.</a:t>
            </a:r>
          </a:p>
          <a:p>
            <a:r>
              <a:rPr lang="ru-RU" dirty="0"/>
              <a:t>- </a:t>
            </a:r>
            <a:r>
              <a:rPr lang="ru-RU" dirty="0" err="1"/>
              <a:t>об»єм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умілої</a:t>
            </a:r>
            <a:r>
              <a:rPr lang="ru-RU" dirty="0"/>
              <a:t> — 650—1100 см³</a:t>
            </a:r>
          </a:p>
          <a:p>
            <a:r>
              <a:rPr lang="ru-RU" dirty="0"/>
              <a:t>- </a:t>
            </a:r>
            <a:r>
              <a:rPr lang="ru-RU" dirty="0" err="1"/>
              <a:t>Зріст</a:t>
            </a:r>
            <a:r>
              <a:rPr lang="ru-RU" dirty="0"/>
              <a:t> становив 1,0—1,5 м, вага — </a:t>
            </a:r>
            <a:r>
              <a:rPr lang="ru-RU" dirty="0" err="1"/>
              <a:t>приблизно</a:t>
            </a:r>
            <a:r>
              <a:rPr lang="ru-RU" dirty="0"/>
              <a:t> 30—50 кг. </a:t>
            </a:r>
          </a:p>
          <a:p>
            <a:r>
              <a:rPr lang="ru-RU" dirty="0"/>
              <a:t>-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 </a:t>
            </a:r>
            <a:r>
              <a:rPr lang="ru-RU" dirty="0" err="1"/>
              <a:t>зменшується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Раціон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в основному </a:t>
            </a:r>
            <a:r>
              <a:rPr lang="ru-RU" dirty="0" err="1"/>
              <a:t>вегетарианський</a:t>
            </a:r>
            <a:r>
              <a:rPr lang="ru-RU" dirty="0"/>
              <a:t>, але також входило в </a:t>
            </a:r>
            <a:r>
              <a:rPr lang="ru-RU" dirty="0" err="1"/>
              <a:t>нього</a:t>
            </a:r>
            <a:r>
              <a:rPr lang="ru-RU" dirty="0"/>
              <a:t> і </a:t>
            </a:r>
            <a:r>
              <a:rPr lang="ru-RU" dirty="0" err="1"/>
              <a:t>м'ясо</a:t>
            </a:r>
            <a:endParaRPr lang="ru-RU" dirty="0"/>
          </a:p>
          <a:p>
            <a:endParaRPr lang="uk-UA" dirty="0"/>
          </a:p>
        </p:txBody>
      </p:sp>
      <p:pic>
        <p:nvPicPr>
          <p:cNvPr id="5122" name="Picture 2" descr="Top 10 homo habilis ideas and inspiration">
            <a:extLst>
              <a:ext uri="{FF2B5EF4-FFF2-40B4-BE49-F238E27FC236}">
                <a16:creationId xmlns:a16="http://schemas.microsoft.com/office/drawing/2014/main" id="{E4EF07AB-F86D-C67B-4217-BC488955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5" y="429768"/>
            <a:ext cx="5108655" cy="59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9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18BE5-C87E-96B9-53F4-7DBA27AF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576" y="0"/>
            <a:ext cx="6818050" cy="19974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Homo habilis – «</a:t>
            </a:r>
            <a:r>
              <a:rPr lang="uk-UA" sz="3600" b="1" dirty="0">
                <a:solidFill>
                  <a:srgbClr val="FF0000"/>
                </a:solidFill>
              </a:rPr>
              <a:t>людина уміла».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ВАЖЛИВО!</a:t>
            </a:r>
            <a:br>
              <a:rPr lang="uk-UA" dirty="0">
                <a:solidFill>
                  <a:srgbClr val="FF0000"/>
                </a:solidFill>
              </a:rPr>
            </a:b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0F6D97-1DBB-80B8-F4B6-416EC4CBA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613" y="1597981"/>
            <a:ext cx="7111014" cy="5042516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Саме Людина уміла перейшла межу, що відокремила рід </a:t>
            </a:r>
            <a:r>
              <a:rPr lang="en-US" dirty="0"/>
              <a:t>Homo </a:t>
            </a:r>
            <a:r>
              <a:rPr lang="uk-UA" dirty="0"/>
              <a:t>від усіх інших біологічних істот — вона зробила перший крок на шляху підкорення собі навколишньої природи. Знаряддя, котрі створила Людина уміла, майже усі були кварцові, а кварцу в місцях стоянок цих людей не було. Вони приносили його з відстані від 3 до 15 км. Це доводило, що Людина уміла дійсно була людиною. Вона заздалегідь підбирала камінь для своїх знарядь. Жодна з тварин не тільки не підбирає сировину для своїх знарядь, але і взагалі не додумується розколювати камінь, щоб зробити його гострим, перетворити на знаряддя. Однак на відміну від більш пізніх видів </a:t>
            </a:r>
            <a:r>
              <a:rPr lang="en-US" dirty="0"/>
              <a:t>Homo, </a:t>
            </a:r>
            <a:r>
              <a:rPr lang="uk-UA" dirty="0"/>
              <a:t>недбайливо ставились до виготовлених собою знарядь праці, і після використання викидали їх. Науковці провели серію досліджень та дійшли висновку, що кисть Людини умілої була здібна до праці. Вона володіла силовим хватом більшої потужності. У жодної </a:t>
            </a:r>
            <a:r>
              <a:rPr lang="uk-UA" dirty="0" err="1"/>
              <a:t>мавпи</a:t>
            </a:r>
            <a:r>
              <a:rPr lang="uk-UA" dirty="0"/>
              <a:t> таких здібностей немає.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1414E5-9A1B-0D06-8CC7-23EC88E1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43" y="488274"/>
            <a:ext cx="3974237" cy="56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0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E5A48-8E00-03BC-9A1A-6CDCD724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930282" y="275209"/>
            <a:ext cx="5417165" cy="9499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Портфоліо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Homo </a:t>
            </a:r>
            <a:r>
              <a:rPr lang="ru-RU" sz="2400" b="1" dirty="0" err="1">
                <a:solidFill>
                  <a:srgbClr val="FF0000"/>
                </a:solidFill>
              </a:rPr>
              <a:t>erectus</a:t>
            </a:r>
            <a:r>
              <a:rPr lang="ru-RU" sz="2400" b="1" dirty="0">
                <a:solidFill>
                  <a:srgbClr val="FF0000"/>
                </a:solidFill>
              </a:rPr>
              <a:t> – «</a:t>
            </a:r>
            <a:r>
              <a:rPr lang="ru-RU" sz="2400" b="1" dirty="0" err="1">
                <a:solidFill>
                  <a:srgbClr val="FF0000"/>
                </a:solidFill>
              </a:rPr>
              <a:t>людина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прямоходяча</a:t>
            </a:r>
            <a:r>
              <a:rPr lang="ru-RU" sz="2400" b="1" dirty="0">
                <a:solidFill>
                  <a:srgbClr val="FF0000"/>
                </a:solidFill>
              </a:rPr>
              <a:t>» (</a:t>
            </a:r>
            <a:r>
              <a:rPr lang="ru-RU" sz="2400" b="1" dirty="0" err="1">
                <a:solidFill>
                  <a:srgbClr val="FF0000"/>
                </a:solidFill>
              </a:rPr>
              <a:t>пітекантроп</a:t>
            </a:r>
            <a:r>
              <a:rPr lang="ru-RU" sz="2400" b="1" dirty="0">
                <a:solidFill>
                  <a:srgbClr val="FF0000"/>
                </a:solidFill>
              </a:rPr>
              <a:t>).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8A067E-7F8E-679B-75D2-A0FEDACA4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4974" y="1358283"/>
            <a:ext cx="5612475" cy="4731367"/>
          </a:xfrm>
        </p:spPr>
        <p:txBody>
          <a:bodyPr>
            <a:normAutofit/>
          </a:bodyPr>
          <a:lstStyle/>
          <a:p>
            <a:r>
              <a:rPr lang="uk-UA" dirty="0"/>
              <a:t>- 1,8 млн – 100 тис р. тому</a:t>
            </a:r>
          </a:p>
          <a:p>
            <a:r>
              <a:rPr lang="uk-UA" dirty="0"/>
              <a:t>- </a:t>
            </a:r>
            <a:r>
              <a:rPr lang="ru-RU" dirty="0"/>
              <a:t>В </a:t>
            </a:r>
            <a:r>
              <a:rPr lang="ru-RU" dirty="0" err="1"/>
              <a:t>Африці</a:t>
            </a:r>
            <a:r>
              <a:rPr lang="ru-RU" dirty="0"/>
              <a:t>, </a:t>
            </a:r>
            <a:r>
              <a:rPr lang="ru-RU" dirty="0" err="1"/>
              <a:t>Європа</a:t>
            </a:r>
            <a:r>
              <a:rPr lang="ru-RU" dirty="0"/>
              <a:t>, </a:t>
            </a:r>
            <a:r>
              <a:rPr lang="ru-RU" dirty="0" err="1"/>
              <a:t>Азія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перші</a:t>
            </a:r>
            <a:r>
              <a:rPr lang="ru-RU" dirty="0"/>
              <a:t> люди,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навчилися</a:t>
            </a:r>
            <a:r>
              <a:rPr lang="ru-RU" dirty="0"/>
              <a:t> </a:t>
            </a:r>
            <a:r>
              <a:rPr lang="ru-RU" dirty="0" err="1"/>
              <a:t>користуватися</a:t>
            </a:r>
            <a:r>
              <a:rPr lang="ru-RU" dirty="0"/>
              <a:t> вогнем.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знахідки</a:t>
            </a:r>
            <a:r>
              <a:rPr lang="ru-RU" dirty="0"/>
              <a:t> </a:t>
            </a:r>
            <a:r>
              <a:rPr lang="ru-RU" dirty="0" err="1"/>
              <a:t>вогнищ</a:t>
            </a:r>
            <a:r>
              <a:rPr lang="ru-RU" dirty="0"/>
              <a:t> були </a:t>
            </a:r>
            <a:r>
              <a:rPr lang="ru-RU" dirty="0" err="1"/>
              <a:t>виявлені</a:t>
            </a:r>
            <a:r>
              <a:rPr lang="ru-RU" dirty="0"/>
              <a:t> у </a:t>
            </a:r>
            <a:r>
              <a:rPr lang="ru-RU" dirty="0" err="1"/>
              <a:t>Китаї</a:t>
            </a:r>
            <a:r>
              <a:rPr lang="ru-RU" dirty="0"/>
              <a:t> </a:t>
            </a:r>
          </a:p>
          <a:p>
            <a:r>
              <a:rPr lang="ru-RU" dirty="0"/>
              <a:t>-</a:t>
            </a:r>
            <a:r>
              <a:rPr lang="ru-RU" dirty="0" err="1"/>
              <a:t>об»єм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 850 см³, а </a:t>
            </a:r>
            <a:r>
              <a:rPr lang="ru-RU" dirty="0" err="1"/>
              <a:t>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були </a:t>
            </a:r>
            <a:r>
              <a:rPr lang="ru-RU" dirty="0" err="1"/>
              <a:t>знайдені</a:t>
            </a:r>
            <a:r>
              <a:rPr lang="ru-RU" dirty="0"/>
              <a:t> </a:t>
            </a:r>
            <a:r>
              <a:rPr lang="ru-RU" dirty="0" err="1"/>
              <a:t>пізніші</a:t>
            </a:r>
            <a:r>
              <a:rPr lang="ru-RU" dirty="0"/>
              <a:t> досягали 1100 см³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об'ємі</a:t>
            </a:r>
            <a:r>
              <a:rPr lang="ru-RU" dirty="0"/>
              <a:t>.</a:t>
            </a:r>
          </a:p>
          <a:p>
            <a:r>
              <a:rPr lang="ru-RU" dirty="0"/>
              <a:t>- На </a:t>
            </a:r>
            <a:r>
              <a:rPr lang="ru-RU" dirty="0" err="1"/>
              <a:t>обличчі</a:t>
            </a:r>
            <a:r>
              <a:rPr lang="ru-RU" dirty="0"/>
              <a:t> </a:t>
            </a:r>
            <a:r>
              <a:rPr lang="ru-RU" dirty="0" err="1"/>
              <a:t>вирізнялися</a:t>
            </a:r>
            <a:r>
              <a:rPr lang="ru-RU" dirty="0"/>
              <a:t> </a:t>
            </a:r>
            <a:r>
              <a:rPr lang="ru-RU" dirty="0" err="1"/>
              <a:t>надбрівні</a:t>
            </a:r>
            <a:r>
              <a:rPr lang="ru-RU" dirty="0"/>
              <a:t> дуги, </a:t>
            </a:r>
            <a:r>
              <a:rPr lang="ru-RU" dirty="0" err="1"/>
              <a:t>низький</a:t>
            </a:r>
            <a:r>
              <a:rPr lang="ru-RU" dirty="0"/>
              <a:t> лоб та </a:t>
            </a:r>
            <a:r>
              <a:rPr lang="ru-RU" dirty="0" err="1"/>
              <a:t>масивна</a:t>
            </a:r>
            <a:r>
              <a:rPr lang="ru-RU" dirty="0"/>
              <a:t> </a:t>
            </a:r>
            <a:r>
              <a:rPr lang="ru-RU" dirty="0" err="1"/>
              <a:t>щелепа</a:t>
            </a:r>
            <a:r>
              <a:rPr lang="ru-RU" dirty="0"/>
              <a:t>  з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малими</a:t>
            </a:r>
            <a:r>
              <a:rPr lang="ru-RU" dirty="0"/>
              <a:t> зубами</a:t>
            </a:r>
          </a:p>
          <a:p>
            <a:r>
              <a:rPr lang="ru-RU" dirty="0"/>
              <a:t>- </a:t>
            </a:r>
            <a:r>
              <a:rPr lang="ru-RU" dirty="0" err="1"/>
              <a:t>зріст</a:t>
            </a:r>
            <a:r>
              <a:rPr lang="ru-RU" dirty="0"/>
              <a:t> 160-180 см</a:t>
            </a:r>
            <a:endParaRPr lang="uk-UA" dirty="0"/>
          </a:p>
        </p:txBody>
      </p:sp>
      <p:pic>
        <p:nvPicPr>
          <p:cNvPr id="6146" name="Picture 2" descr="Альтруизм питекантропов и речь неандертальцев: антрополог Мария Медникова о  наших далеких предках / Лента / Альпина нон-фикшн">
            <a:extLst>
              <a:ext uri="{FF2B5EF4-FFF2-40B4-BE49-F238E27FC236}">
                <a16:creationId xmlns:a16="http://schemas.microsoft.com/office/drawing/2014/main" id="{E1159FCD-8857-876D-21EE-F591E8B38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9" y="1447061"/>
            <a:ext cx="4962618" cy="413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854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D915B-2EF4-699F-23E3-95EE635F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604" y="470517"/>
            <a:ext cx="4351845" cy="129613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Homo </a:t>
            </a:r>
            <a:r>
              <a:rPr lang="ru-RU" sz="2800" b="1" dirty="0" err="1">
                <a:solidFill>
                  <a:srgbClr val="FF0000"/>
                </a:solidFill>
              </a:rPr>
              <a:t>erectus</a:t>
            </a:r>
            <a:r>
              <a:rPr lang="ru-RU" sz="2800" b="1" dirty="0">
                <a:solidFill>
                  <a:srgbClr val="FF0000"/>
                </a:solidFill>
              </a:rPr>
              <a:t> – «</a:t>
            </a:r>
            <a:r>
              <a:rPr lang="ru-RU" sz="2800" b="1" dirty="0" err="1">
                <a:solidFill>
                  <a:srgbClr val="FF0000"/>
                </a:solidFill>
              </a:rPr>
              <a:t>людина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прямоходяча</a:t>
            </a:r>
            <a:r>
              <a:rPr lang="ru-RU" sz="2800" b="1" dirty="0">
                <a:solidFill>
                  <a:srgbClr val="FF0000"/>
                </a:solidFill>
              </a:rPr>
              <a:t>» (</a:t>
            </a:r>
            <a:r>
              <a:rPr lang="ru-RU" sz="2800" b="1" dirty="0" err="1">
                <a:solidFill>
                  <a:srgbClr val="FF0000"/>
                </a:solidFill>
              </a:rPr>
              <a:t>пітекантроп</a:t>
            </a:r>
            <a:r>
              <a:rPr lang="ru-RU" sz="2800" b="1" dirty="0">
                <a:solidFill>
                  <a:srgbClr val="FF0000"/>
                </a:solidFill>
              </a:rPr>
              <a:t>).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F4039E-AE29-AC8B-861D-C5B861098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1608" y="1988598"/>
            <a:ext cx="5585841" cy="4101053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вогню</a:t>
            </a:r>
            <a:r>
              <a:rPr lang="ru-RU" dirty="0"/>
              <a:t> </a:t>
            </a:r>
            <a:r>
              <a:rPr lang="ru-RU" dirty="0" err="1"/>
              <a:t>вплинуло</a:t>
            </a:r>
            <a:r>
              <a:rPr lang="ru-RU" dirty="0"/>
              <a:t> на </a:t>
            </a:r>
            <a:r>
              <a:rPr lang="ru-RU" dirty="0" err="1"/>
              <a:t>морфологію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Оброблену</a:t>
            </a:r>
            <a:r>
              <a:rPr lang="ru-RU" dirty="0"/>
              <a:t> вогнем </a:t>
            </a:r>
            <a:r>
              <a:rPr lang="ru-RU" dirty="0" err="1"/>
              <a:t>їжу</a:t>
            </a:r>
            <a:r>
              <a:rPr lang="ru-RU" dirty="0"/>
              <a:t> </a:t>
            </a:r>
            <a:r>
              <a:rPr lang="ru-RU" dirty="0" err="1"/>
              <a:t>легше</a:t>
            </a:r>
            <a:r>
              <a:rPr lang="ru-RU" dirty="0"/>
              <a:t> </a:t>
            </a:r>
            <a:r>
              <a:rPr lang="ru-RU" dirty="0" err="1"/>
              <a:t>жувати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зменшення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</a:t>
            </a:r>
            <a:r>
              <a:rPr lang="ru-RU" dirty="0" err="1"/>
              <a:t>щелеп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Знаряддя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: </a:t>
            </a:r>
            <a:r>
              <a:rPr lang="ru-RU" dirty="0" err="1"/>
              <a:t>ручне</a:t>
            </a:r>
            <a:r>
              <a:rPr lang="ru-RU" dirty="0"/>
              <a:t> рубило, </a:t>
            </a:r>
            <a:r>
              <a:rPr lang="ru-RU" dirty="0" err="1"/>
              <a:t>палиця</a:t>
            </a:r>
            <a:r>
              <a:rPr lang="ru-RU" dirty="0"/>
              <a:t> –</a:t>
            </a:r>
            <a:r>
              <a:rPr lang="ru-RU" dirty="0" err="1"/>
              <a:t>копачка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збиральництво</a:t>
            </a:r>
            <a:r>
              <a:rPr lang="ru-RU" dirty="0"/>
              <a:t>, </a:t>
            </a:r>
            <a:r>
              <a:rPr lang="ru-RU" dirty="0" err="1"/>
              <a:t>полювання</a:t>
            </a:r>
            <a:r>
              <a:rPr lang="ru-RU" dirty="0"/>
              <a:t> на </a:t>
            </a:r>
            <a:r>
              <a:rPr lang="ru-RU" dirty="0" err="1"/>
              <a:t>дрібних</a:t>
            </a:r>
            <a:r>
              <a:rPr lang="ru-RU" dirty="0"/>
              <a:t> тварин</a:t>
            </a:r>
          </a:p>
          <a:p>
            <a:r>
              <a:rPr lang="ru-RU" dirty="0"/>
              <a:t>- </a:t>
            </a:r>
            <a:r>
              <a:rPr lang="ru-RU" dirty="0" err="1"/>
              <a:t>Докорінно</a:t>
            </a:r>
            <a:r>
              <a:rPr lang="ru-RU" dirty="0"/>
              <a:t> </a:t>
            </a:r>
            <a:r>
              <a:rPr lang="ru-RU" dirty="0" err="1"/>
              <a:t>змінилися</a:t>
            </a:r>
            <a:r>
              <a:rPr lang="ru-RU" dirty="0"/>
              <a:t> і </a:t>
            </a:r>
            <a:r>
              <a:rPr lang="ru-RU" dirty="0" err="1"/>
              <a:t>житла</a:t>
            </a:r>
            <a:r>
              <a:rPr lang="ru-RU" dirty="0"/>
              <a:t> </a:t>
            </a:r>
            <a:r>
              <a:rPr lang="ru-RU" dirty="0" err="1"/>
              <a:t>первісної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Були </a:t>
            </a:r>
            <a:r>
              <a:rPr lang="ru-RU" dirty="0" err="1"/>
              <a:t>освоєні</a:t>
            </a:r>
            <a:r>
              <a:rPr lang="ru-RU" dirty="0"/>
              <a:t> </a:t>
            </a:r>
            <a:r>
              <a:rPr lang="ru-RU" dirty="0" err="1"/>
              <a:t>печери</a:t>
            </a:r>
            <a:r>
              <a:rPr lang="ru-RU" dirty="0"/>
              <a:t> </a:t>
            </a:r>
          </a:p>
          <a:p>
            <a:r>
              <a:rPr lang="ru-RU" dirty="0"/>
              <a:t>- жили у </a:t>
            </a:r>
            <a:r>
              <a:rPr lang="ru-RU" dirty="0" err="1"/>
              <a:t>колективах</a:t>
            </a:r>
            <a:r>
              <a:rPr lang="ru-RU" dirty="0"/>
              <a:t> (</a:t>
            </a:r>
            <a:r>
              <a:rPr lang="ru-RU" dirty="0" err="1"/>
              <a:t>первісне</a:t>
            </a:r>
            <a:r>
              <a:rPr lang="ru-RU" dirty="0"/>
              <a:t> стадо).</a:t>
            </a:r>
          </a:p>
          <a:p>
            <a:r>
              <a:rPr lang="ru-RU" dirty="0"/>
              <a:t>- </a:t>
            </a:r>
            <a:r>
              <a:rPr lang="ru-RU" dirty="0" err="1"/>
              <a:t>володіли</a:t>
            </a:r>
            <a:r>
              <a:rPr lang="ru-RU" dirty="0"/>
              <a:t> </a:t>
            </a:r>
            <a:r>
              <a:rPr lang="ru-RU" dirty="0" err="1"/>
              <a:t>примітивною</a:t>
            </a:r>
            <a:r>
              <a:rPr lang="ru-RU" dirty="0"/>
              <a:t> мовою,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складалася</a:t>
            </a:r>
            <a:r>
              <a:rPr lang="ru-RU" dirty="0"/>
              <a:t> з </a:t>
            </a:r>
            <a:r>
              <a:rPr lang="ru-RU" dirty="0" err="1"/>
              <a:t>невеликої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звукопонять-сигналів</a:t>
            </a:r>
            <a:r>
              <a:rPr lang="ru-RU" dirty="0"/>
              <a:t>,</a:t>
            </a:r>
            <a:endParaRPr lang="uk-UA" dirty="0"/>
          </a:p>
        </p:txBody>
      </p:sp>
      <p:pic>
        <p:nvPicPr>
          <p:cNvPr id="7170" name="Picture 2" descr="Питекантроп — Википедия">
            <a:extLst>
              <a:ext uri="{FF2B5EF4-FFF2-40B4-BE49-F238E27FC236}">
                <a16:creationId xmlns:a16="http://schemas.microsoft.com/office/drawing/2014/main" id="{90C3DE7C-B0A4-92B4-C98B-CF121EB1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0" y="701337"/>
            <a:ext cx="4828280" cy="52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4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87" r="1363"/>
          <a:stretch/>
        </p:blipFill>
        <p:spPr>
          <a:xfrm>
            <a:off x="7052622" y="3013023"/>
            <a:ext cx="4990726" cy="384497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7108" y="96353"/>
            <a:ext cx="7636240" cy="270181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5400" dirty="0"/>
              <a:t>Пітекантропа відкрив археолог</a:t>
            </a:r>
            <a:r>
              <a:rPr lang="uk-UA" sz="5400" b="1" dirty="0"/>
              <a:t> Ежен </a:t>
            </a:r>
            <a:r>
              <a:rPr lang="uk-UA" sz="5400" b="1" dirty="0" err="1"/>
              <a:t>Дюбуа</a:t>
            </a:r>
            <a:r>
              <a:rPr lang="uk-UA" sz="5400" dirty="0"/>
              <a:t> на о. Ява в 1890 р.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97246" cy="5596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788" y="3495724"/>
            <a:ext cx="4474510" cy="33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68DBB-FC90-A933-CCE6-05FD26D3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496" y="365125"/>
            <a:ext cx="4713303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Портфоліо</a:t>
            </a:r>
            <a:br>
              <a:rPr lang="uk-UA" sz="3600" b="1" dirty="0">
                <a:solidFill>
                  <a:srgbClr val="FF0000"/>
                </a:solidFill>
              </a:rPr>
            </a:br>
            <a:r>
              <a:rPr lang="uk-UA" sz="3600" b="1" dirty="0">
                <a:solidFill>
                  <a:srgbClr val="FF0000"/>
                </a:solidFill>
              </a:rPr>
              <a:t>Неандерталець.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FF199-AE69-DBF9-7012-62F7DBBE6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852" y="1526959"/>
            <a:ext cx="5609948" cy="46500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/>
              <a:t>-230 - </a:t>
            </a:r>
            <a:r>
              <a:rPr lang="uk-UA" dirty="0"/>
              <a:t>27 тис. р. тому</a:t>
            </a:r>
          </a:p>
          <a:p>
            <a:pPr marL="0" indent="0">
              <a:buNone/>
            </a:pPr>
            <a:r>
              <a:rPr lang="uk-UA" dirty="0"/>
              <a:t>- </a:t>
            </a:r>
            <a:r>
              <a:rPr lang="ru-RU" dirty="0"/>
              <a:t>В </a:t>
            </a:r>
            <a:r>
              <a:rPr lang="ru-RU" dirty="0" err="1"/>
              <a:t>Африці</a:t>
            </a:r>
            <a:r>
              <a:rPr lang="ru-RU" dirty="0"/>
              <a:t>, </a:t>
            </a:r>
            <a:r>
              <a:rPr lang="ru-RU" dirty="0" err="1"/>
              <a:t>Азії</a:t>
            </a:r>
            <a:r>
              <a:rPr lang="ru-RU" dirty="0"/>
              <a:t> та </a:t>
            </a:r>
            <a:r>
              <a:rPr lang="ru-RU" dirty="0" err="1"/>
              <a:t>Європі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 </a:t>
            </a:r>
            <a:r>
              <a:rPr lang="ru-RU" dirty="0" err="1"/>
              <a:t>Зріст</a:t>
            </a:r>
            <a:r>
              <a:rPr lang="ru-RU" dirty="0"/>
              <a:t> </a:t>
            </a:r>
            <a:r>
              <a:rPr lang="ru-RU" dirty="0" err="1"/>
              <a:t>складав</a:t>
            </a:r>
            <a:r>
              <a:rPr lang="ru-RU" dirty="0"/>
              <a:t> 164—168 см у </a:t>
            </a:r>
            <a:r>
              <a:rPr lang="ru-RU" dirty="0" err="1"/>
              <a:t>чоловіків</a:t>
            </a:r>
            <a:r>
              <a:rPr lang="ru-RU" dirty="0"/>
              <a:t> і 152—156 см у </a:t>
            </a:r>
            <a:r>
              <a:rPr lang="ru-RU" dirty="0" err="1"/>
              <a:t>жінок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складала</a:t>
            </a:r>
            <a:r>
              <a:rPr lang="ru-RU" dirty="0"/>
              <a:t> 77,6 кг у </a:t>
            </a:r>
            <a:r>
              <a:rPr lang="ru-RU" dirty="0" err="1"/>
              <a:t>чоловіків</a:t>
            </a:r>
            <a:r>
              <a:rPr lang="ru-RU" dirty="0"/>
              <a:t> і 66,4 кг у </a:t>
            </a:r>
            <a:r>
              <a:rPr lang="ru-RU" dirty="0" err="1"/>
              <a:t>жінок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Об'єм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складав</a:t>
            </a:r>
            <a:r>
              <a:rPr lang="ru-RU" dirty="0"/>
              <a:t> у </a:t>
            </a:r>
            <a:r>
              <a:rPr lang="ru-RU" dirty="0" err="1"/>
              <a:t>середньому</a:t>
            </a:r>
            <a:r>
              <a:rPr lang="ru-RU" dirty="0"/>
              <a:t> 1410 см³,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сучасних</a:t>
            </a:r>
            <a:r>
              <a:rPr lang="ru-RU" dirty="0"/>
              <a:t> людей.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err="1"/>
              <a:t>Аналіз</a:t>
            </a:r>
            <a:r>
              <a:rPr lang="ru-RU" dirty="0"/>
              <a:t> ДНК </a:t>
            </a:r>
            <a:r>
              <a:rPr lang="ru-RU" dirty="0" err="1"/>
              <a:t>неандертальців</a:t>
            </a:r>
            <a:r>
              <a:rPr lang="ru-RU" dirty="0"/>
              <a:t> </a:t>
            </a:r>
            <a:r>
              <a:rPr lang="ru-RU" dirty="0" err="1"/>
              <a:t>вказує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принаймні</a:t>
            </a:r>
            <a:r>
              <a:rPr lang="ru-RU" dirty="0"/>
              <a:t> там вони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карі</a:t>
            </a:r>
            <a:r>
              <a:rPr lang="ru-RU" dirty="0"/>
              <a:t> </a:t>
            </a:r>
            <a:r>
              <a:rPr lang="ru-RU" dirty="0" err="1"/>
              <a:t>очі</a:t>
            </a:r>
            <a:r>
              <a:rPr lang="ru-RU" dirty="0"/>
              <a:t>, темну </a:t>
            </a:r>
            <a:r>
              <a:rPr lang="ru-RU" dirty="0" err="1"/>
              <a:t>шкіру</a:t>
            </a:r>
            <a:r>
              <a:rPr lang="ru-RU" dirty="0"/>
              <a:t> і </a:t>
            </a:r>
            <a:r>
              <a:rPr lang="ru-RU" dirty="0" err="1"/>
              <a:t>коричневе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;</a:t>
            </a:r>
            <a:endParaRPr lang="uk-UA" dirty="0"/>
          </a:p>
        </p:txBody>
      </p:sp>
      <p:pic>
        <p:nvPicPr>
          <p:cNvPr id="8194" name="Picture 2" descr="Неандертальці могли бути предками всіх людей">
            <a:extLst>
              <a:ext uri="{FF2B5EF4-FFF2-40B4-BE49-F238E27FC236}">
                <a16:creationId xmlns:a16="http://schemas.microsoft.com/office/drawing/2014/main" id="{0EA500C7-2AE5-D2B8-30C9-5121DEA6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8" y="497151"/>
            <a:ext cx="4713304" cy="30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Учені показали, який вигляд мав неандерталець із пухлиною в голові – фото">
            <a:extLst>
              <a:ext uri="{FF2B5EF4-FFF2-40B4-BE49-F238E27FC236}">
                <a16:creationId xmlns:a16="http://schemas.microsoft.com/office/drawing/2014/main" id="{DB98CF06-CAA2-5240-D860-A807217D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8" y="3838295"/>
            <a:ext cx="4713304" cy="284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32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E24B8-6DE4-E839-A2EE-016C025B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16745"/>
            <a:ext cx="5257800" cy="6214369"/>
          </a:xfrm>
        </p:spPr>
        <p:txBody>
          <a:bodyPr>
            <a:normAutofit/>
          </a:bodyPr>
          <a:lstStyle/>
          <a:p>
            <a:br>
              <a:rPr lang="uk-UA" sz="2400" dirty="0"/>
            </a:br>
            <a:r>
              <a:rPr lang="uk-UA" sz="2400" b="1" dirty="0">
                <a:solidFill>
                  <a:srgbClr val="FF0000"/>
                </a:solidFill>
              </a:rPr>
              <a:t>Неандерталець.</a:t>
            </a:r>
            <a:br>
              <a:rPr lang="uk-UA" sz="2400" dirty="0"/>
            </a:br>
            <a:r>
              <a:rPr lang="uk-UA" sz="2400" dirty="0"/>
              <a:t>- першими почали ховати померлих.</a:t>
            </a:r>
            <a:br>
              <a:rPr lang="uk-UA" sz="2400" dirty="0"/>
            </a:br>
            <a:r>
              <a:rPr lang="uk-UA" sz="2400" dirty="0"/>
              <a:t>- знаряддя праці - кам'яні рубила і списи.</a:t>
            </a:r>
            <a:br>
              <a:rPr lang="uk-UA" sz="2400" dirty="0"/>
            </a:br>
            <a:r>
              <a:rPr lang="uk-UA" sz="2400" dirty="0"/>
              <a:t>- займалися збиранням і полюванням</a:t>
            </a:r>
            <a:br>
              <a:rPr lang="uk-UA" sz="2400" dirty="0"/>
            </a:br>
            <a:r>
              <a:rPr lang="uk-UA" sz="2400" dirty="0"/>
              <a:t>- </a:t>
            </a:r>
            <a:r>
              <a:rPr lang="ru-RU" sz="2400" dirty="0"/>
              <a:t>Жили в невеликих </a:t>
            </a:r>
            <a:r>
              <a:rPr lang="ru-RU" sz="2400" dirty="0" err="1"/>
              <a:t>родових</a:t>
            </a:r>
            <a:r>
              <a:rPr lang="ru-RU" sz="2400" dirty="0"/>
              <a:t> общинах,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складалися</a:t>
            </a:r>
            <a:r>
              <a:rPr lang="ru-RU" sz="2400" dirty="0"/>
              <a:t> з </a:t>
            </a:r>
            <a:r>
              <a:rPr lang="ru-RU" sz="2400" dirty="0" err="1"/>
              <a:t>двох-чотирьох</a:t>
            </a:r>
            <a:r>
              <a:rPr lang="ru-RU" sz="2400" dirty="0"/>
              <a:t> родин,</a:t>
            </a:r>
            <a:br>
              <a:rPr lang="ru-RU" sz="2400" dirty="0"/>
            </a:br>
            <a:r>
              <a:rPr lang="ru-RU" sz="2400" dirty="0"/>
              <a:t>-знали як </a:t>
            </a:r>
            <a:r>
              <a:rPr lang="ru-RU" sz="2400" dirty="0" err="1"/>
              <a:t>підтримувати</a:t>
            </a:r>
            <a:r>
              <a:rPr lang="ru-RU" sz="2400" dirty="0"/>
              <a:t> </a:t>
            </a:r>
            <a:r>
              <a:rPr lang="ru-RU" sz="2400" dirty="0" err="1"/>
              <a:t>вогнища</a:t>
            </a:r>
            <a:r>
              <a:rPr lang="ru-RU" sz="2400" dirty="0"/>
              <a:t>. </a:t>
            </a:r>
            <a:br>
              <a:rPr lang="ru-RU" sz="2400" dirty="0"/>
            </a:br>
            <a:r>
              <a:rPr lang="ru-RU" sz="2400" dirty="0"/>
              <a:t>- </a:t>
            </a:r>
            <a:r>
              <a:rPr lang="ru-RU" sz="2400" dirty="0" err="1"/>
              <a:t>Найдревніший</a:t>
            </a:r>
            <a:r>
              <a:rPr lang="ru-RU" sz="2400" dirty="0"/>
              <a:t> </a:t>
            </a:r>
            <a:r>
              <a:rPr lang="ru-RU" sz="2400" dirty="0" err="1"/>
              <a:t>відомий</a:t>
            </a:r>
            <a:r>
              <a:rPr lang="ru-RU" sz="2400" dirty="0"/>
              <a:t> </a:t>
            </a:r>
            <a:r>
              <a:rPr lang="ru-RU" sz="2400" dirty="0" err="1"/>
              <a:t>музичний</a:t>
            </a:r>
            <a:r>
              <a:rPr lang="ru-RU" sz="2400" dirty="0"/>
              <a:t> </a:t>
            </a:r>
            <a:r>
              <a:rPr lang="ru-RU" sz="2400" dirty="0" err="1"/>
              <a:t>інструмент</a:t>
            </a:r>
            <a:r>
              <a:rPr lang="ru-RU" sz="2400" dirty="0"/>
              <a:t> — </a:t>
            </a:r>
            <a:r>
              <a:rPr lang="ru-RU" sz="2400" dirty="0" err="1"/>
              <a:t>кістяна</a:t>
            </a:r>
            <a:r>
              <a:rPr lang="ru-RU" sz="2400" dirty="0"/>
              <a:t> флейта з 4 </a:t>
            </a:r>
            <a:r>
              <a:rPr lang="ru-RU" sz="2400" dirty="0" err="1"/>
              <a:t>отворами</a:t>
            </a:r>
            <a:r>
              <a:rPr lang="ru-RU" sz="2400" dirty="0"/>
              <a:t> </a:t>
            </a:r>
            <a:endParaRPr lang="uk-UA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2D7BF3-D524-12BB-B69A-152D47C99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05" y="365125"/>
            <a:ext cx="5313189" cy="31014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F8E482-921B-987B-9DC7-8421FE9A3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05" y="3538265"/>
            <a:ext cx="5313189" cy="33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3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CC943-7358-2A98-5296-82BFE930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BC731-BB78-4D16-966B-70A6D9BB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636BFB6-EF39-D3EB-7207-B71DF074A2B8}"/>
              </a:ext>
            </a:extLst>
          </p:cNvPr>
          <p:cNvSpPr/>
          <p:nvPr/>
        </p:nvSpPr>
        <p:spPr>
          <a:xfrm>
            <a:off x="5717220" y="365125"/>
            <a:ext cx="6968970" cy="30638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/>
              <a:t>Як виникла наша планета?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03F5E7-0E56-DB02-53D6-E8A1E3CFFA2B}"/>
              </a:ext>
            </a:extLst>
          </p:cNvPr>
          <p:cNvSpPr/>
          <p:nvPr/>
        </p:nvSpPr>
        <p:spPr>
          <a:xfrm>
            <a:off x="5868140" y="3648722"/>
            <a:ext cx="5840027" cy="24058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/>
              <a:t>Чому</a:t>
            </a:r>
            <a:r>
              <a:rPr lang="ru-RU" sz="3200" dirty="0"/>
              <a:t> i в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спосіб</a:t>
            </a:r>
            <a:r>
              <a:rPr lang="ru-RU" sz="3200" dirty="0"/>
              <a:t> на </a:t>
            </a:r>
            <a:r>
              <a:rPr lang="ru-RU" sz="3200" dirty="0" err="1"/>
              <a:t>ній</a:t>
            </a:r>
            <a:r>
              <a:rPr lang="ru-RU" sz="3200" dirty="0"/>
              <a:t> </a:t>
            </a:r>
            <a:r>
              <a:rPr lang="ru-RU" sz="3200" dirty="0" err="1"/>
              <a:t>зародилося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?</a:t>
            </a:r>
            <a:endParaRPr lang="uk-UA" sz="32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A3276F3-5A7C-431E-FA8C-62CBFAC7E659}"/>
              </a:ext>
            </a:extLst>
          </p:cNvPr>
          <p:cNvSpPr/>
          <p:nvPr/>
        </p:nvSpPr>
        <p:spPr>
          <a:xfrm>
            <a:off x="483833" y="365125"/>
            <a:ext cx="4567561" cy="59113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/>
              <a:t>Головні питання, які хвилювали людство ЗАВЖДИ</a:t>
            </a:r>
          </a:p>
        </p:txBody>
      </p:sp>
    </p:spTree>
    <p:extLst>
      <p:ext uri="{BB962C8B-B14F-4D97-AF65-F5344CB8AC3E}">
        <p14:creationId xmlns:p14="http://schemas.microsoft.com/office/powerpoint/2010/main" val="2822494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2315" y="270456"/>
            <a:ext cx="5563674" cy="59065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uk-UA" sz="4000" dirty="0"/>
          </a:p>
          <a:p>
            <a:pPr algn="ctr"/>
            <a:r>
              <a:rPr lang="uk-UA" sz="4000" dirty="0"/>
              <a:t>Рештки </a:t>
            </a:r>
            <a:r>
              <a:rPr lang="uk-UA" sz="4000" b="1" dirty="0"/>
              <a:t>неандертальця</a:t>
            </a:r>
            <a:r>
              <a:rPr lang="uk-UA" sz="4000" dirty="0"/>
              <a:t> (від назви долини </a:t>
            </a:r>
            <a:r>
              <a:rPr lang="uk-UA" sz="4000" dirty="0" err="1"/>
              <a:t>Неандерталь</a:t>
            </a:r>
            <a:r>
              <a:rPr lang="uk-UA" sz="4000" dirty="0"/>
              <a:t>, поблизу Дюссельдорфа в Німеччині) знайшли вперше під час будівельних робіт  у 1848 р. 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28810"/>
            <a:ext cx="3480992" cy="3329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10" y="111349"/>
            <a:ext cx="4397645" cy="3288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701" y="1068946"/>
            <a:ext cx="2634614" cy="559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76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1275"/>
            <a:ext cx="6096000" cy="4276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702" y="0"/>
            <a:ext cx="5641298" cy="3563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82" y="1104659"/>
            <a:ext cx="4000500" cy="3000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4958" y="33876"/>
            <a:ext cx="4172262" cy="23468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0898" y="3676927"/>
            <a:ext cx="5756224" cy="29755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/>
              <a:t>В Україні рештки неандертальців археологи знайшли в печері </a:t>
            </a:r>
            <a:r>
              <a:rPr lang="uk-UA" b="1" dirty="0" err="1"/>
              <a:t>Киїк</a:t>
            </a:r>
            <a:r>
              <a:rPr lang="uk-UA" b="1" dirty="0"/>
              <a:t>-Коба</a:t>
            </a:r>
            <a:r>
              <a:rPr lang="uk-UA" dirty="0"/>
              <a:t> у Криму.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173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3307"/>
            <a:ext cx="12192000" cy="121897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/>
              <a:t>Homo sapiens – </a:t>
            </a:r>
            <a:r>
              <a:rPr lang="uk-UA" b="1" i="1" dirty="0"/>
              <a:t>«людина розумна».</a:t>
            </a:r>
            <a:br>
              <a:rPr lang="uk-UA" b="1" dirty="0"/>
            </a:br>
            <a:r>
              <a:rPr lang="uk-UA" b="1" dirty="0"/>
              <a:t>Кроманьйонці.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330577"/>
              </p:ext>
            </p:extLst>
          </p:nvPr>
        </p:nvGraphicFramePr>
        <p:xfrm>
          <a:off x="180302" y="1558345"/>
          <a:ext cx="11835686" cy="14166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17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7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6676">
                <a:tc>
                  <a:txBody>
                    <a:bodyPr/>
                    <a:lstStyle/>
                    <a:p>
                      <a:pPr algn="ctr"/>
                      <a:endParaRPr lang="uk-UA" sz="3600" dirty="0"/>
                    </a:p>
                    <a:p>
                      <a:pPr algn="ctr"/>
                      <a:r>
                        <a:rPr lang="uk-UA" sz="3600" dirty="0"/>
                        <a:t>200 тис. років тому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Поява людини сучасного фізичного типу.</a:t>
                      </a:r>
                      <a:endParaRPr lang="ru-RU" sz="3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4675"/>
            <a:ext cx="5715000" cy="3743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357" y="3114675"/>
            <a:ext cx="5921644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56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6341" y="-1"/>
            <a:ext cx="6615659" cy="39574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600" dirty="0"/>
              <a:t>Назва походить від французької місцевості </a:t>
            </a:r>
            <a:r>
              <a:rPr lang="uk-UA" sz="3600" dirty="0" err="1"/>
              <a:t>Кро-Маньйон</a:t>
            </a:r>
            <a:r>
              <a:rPr lang="uk-UA" sz="3600" dirty="0"/>
              <a:t>, де в 1868 р. випадково було знайдено рештки давньої людини, яка майже не відрізнялася від сучасної.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1" y="2761638"/>
            <a:ext cx="5871695" cy="3907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08" y="3957403"/>
            <a:ext cx="4879039" cy="2900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" y="134912"/>
            <a:ext cx="5411449" cy="24583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Крім Європи , стоянки кроманьйонців відомі в Африці, Азії, Австралії, Америці.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87808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2550B-7F28-7C29-2439-0BEF5F41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Завдання!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1FB9B-A453-F26D-40BB-3AD818D76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Склади  Портфоліо </a:t>
            </a:r>
            <a:r>
              <a:rPr lang="uk-UA" dirty="0" err="1"/>
              <a:t>Кроманьонця</a:t>
            </a:r>
            <a:r>
              <a:rPr lang="uk-UA" dirty="0"/>
              <a:t>. </a:t>
            </a:r>
            <a:r>
              <a:rPr lang="uk-UA" dirty="0" err="1"/>
              <a:t>Розмісти</a:t>
            </a:r>
            <a:r>
              <a:rPr lang="uk-UA" dirty="0"/>
              <a:t> фотографії та коротко інформацію про життя, заняття, побут. </a:t>
            </a:r>
          </a:p>
        </p:txBody>
      </p:sp>
    </p:spTree>
    <p:extLst>
      <p:ext uri="{BB962C8B-B14F-4D97-AF65-F5344CB8AC3E}">
        <p14:creationId xmlns:p14="http://schemas.microsoft.com/office/powerpoint/2010/main" val="304909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48689-B0F1-1194-2572-9FE97C3A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BC1FD9-BC3B-60EF-9697-6C5511070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32DE28F9-AFA5-3415-0D43-63CF3CC8602A}"/>
              </a:ext>
            </a:extLst>
          </p:cNvPr>
          <p:cNvSpPr/>
          <p:nvPr/>
        </p:nvSpPr>
        <p:spPr>
          <a:xfrm>
            <a:off x="838200" y="372862"/>
            <a:ext cx="10001435" cy="1855433"/>
          </a:xfrm>
          <a:prstGeom prst="rightArrow">
            <a:avLst>
              <a:gd name="adj1" fmla="val 99761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dirty="0"/>
              <a:t>Відповіді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D33FC7-0802-0894-FA22-20B1F8C0BEE1}"/>
              </a:ext>
            </a:extLst>
          </p:cNvPr>
          <p:cNvSpPr/>
          <p:nvPr/>
        </p:nvSpPr>
        <p:spPr>
          <a:xfrm>
            <a:off x="838200" y="2530136"/>
            <a:ext cx="3067975" cy="20995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життя</a:t>
            </a:r>
            <a:r>
              <a:rPr lang="ru-RU" sz="2800" dirty="0"/>
              <a:t> на </a:t>
            </a:r>
            <a:r>
              <a:rPr lang="ru-RU" sz="2800" dirty="0" err="1"/>
              <a:t>Землі</a:t>
            </a:r>
            <a:r>
              <a:rPr lang="ru-RU" sz="2800" dirty="0"/>
              <a:t> </a:t>
            </a:r>
            <a:r>
              <a:rPr lang="ru-RU" sz="2800" dirty="0" err="1"/>
              <a:t>з'явилося</a:t>
            </a:r>
            <a:r>
              <a:rPr lang="ru-RU" sz="2800" dirty="0"/>
              <a:t> </a:t>
            </a:r>
            <a:r>
              <a:rPr lang="ru-RU" sz="2800" dirty="0" err="1"/>
              <a:t>пізніше</a:t>
            </a:r>
            <a:r>
              <a:rPr lang="ru-RU" sz="2800" dirty="0"/>
              <a:t>, </a:t>
            </a:r>
            <a:r>
              <a:rPr lang="ru-RU" sz="2800" dirty="0" err="1"/>
              <a:t>ніж</a:t>
            </a:r>
            <a:r>
              <a:rPr lang="ru-RU" sz="2800" dirty="0"/>
              <a:t> </a:t>
            </a:r>
            <a:r>
              <a:rPr lang="ru-RU" sz="2800" dirty="0" err="1"/>
              <a:t>виникла</a:t>
            </a:r>
            <a:r>
              <a:rPr lang="ru-RU" sz="2800" dirty="0"/>
              <a:t> сама планета. </a:t>
            </a:r>
            <a:endParaRPr lang="uk-UA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8B4FB4-F093-07C3-69B1-A820C35F5C59}"/>
              </a:ext>
            </a:extLst>
          </p:cNvPr>
          <p:cNvSpPr/>
          <p:nvPr/>
        </p:nvSpPr>
        <p:spPr>
          <a:xfrm>
            <a:off x="4296792" y="2530136"/>
            <a:ext cx="3195961" cy="20995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/>
              <a:t>вік</a:t>
            </a:r>
            <a:r>
              <a:rPr lang="ru-RU" sz="3600" dirty="0"/>
              <a:t> </a:t>
            </a:r>
            <a:r>
              <a:rPr lang="ru-RU" sz="3600" dirty="0" err="1"/>
              <a:t>Землі</a:t>
            </a:r>
            <a:r>
              <a:rPr lang="ru-RU" sz="3600" dirty="0"/>
              <a:t> становить </a:t>
            </a:r>
            <a:r>
              <a:rPr lang="ru-RU" sz="3600" dirty="0" err="1"/>
              <a:t>близько</a:t>
            </a:r>
            <a:r>
              <a:rPr lang="ru-RU" sz="3600" dirty="0"/>
              <a:t> 6 </a:t>
            </a:r>
            <a:r>
              <a:rPr lang="ru-RU" sz="3600" dirty="0" err="1"/>
              <a:t>мільярдів</a:t>
            </a:r>
            <a:r>
              <a:rPr lang="ru-RU" sz="3600" dirty="0"/>
              <a:t> </a:t>
            </a:r>
            <a:r>
              <a:rPr lang="ru-RU" sz="3600" dirty="0" err="1"/>
              <a:t>років</a:t>
            </a:r>
            <a:endParaRPr lang="uk-UA" sz="3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D1323E-6C34-F2BB-3EAD-6A836989D26E}"/>
              </a:ext>
            </a:extLst>
          </p:cNvPr>
          <p:cNvSpPr/>
          <p:nvPr/>
        </p:nvSpPr>
        <p:spPr>
          <a:xfrm>
            <a:off x="7883370" y="2228295"/>
            <a:ext cx="3470430" cy="45187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життя</a:t>
            </a:r>
            <a:r>
              <a:rPr lang="ru-RU" sz="2800" dirty="0"/>
              <a:t> на </a:t>
            </a:r>
            <a:r>
              <a:rPr lang="ru-RU" sz="2800" dirty="0" err="1"/>
              <a:t>Землі</a:t>
            </a:r>
            <a:r>
              <a:rPr lang="ru-RU" sz="2800" dirty="0"/>
              <a:t> </a:t>
            </a:r>
            <a:r>
              <a:rPr lang="ru-RU" sz="2800" dirty="0" err="1"/>
              <a:t>виникло</a:t>
            </a:r>
            <a:r>
              <a:rPr lang="ru-RU" sz="2800" dirty="0"/>
              <a:t> 3,6 </a:t>
            </a:r>
            <a:r>
              <a:rPr lang="ru-RU" sz="2800" dirty="0" err="1"/>
              <a:t>мільярдів</a:t>
            </a:r>
            <a:r>
              <a:rPr lang="ru-RU" sz="2800" dirty="0"/>
              <a:t> </a:t>
            </a:r>
            <a:r>
              <a:rPr lang="ru-RU" sz="2800" dirty="0" err="1"/>
              <a:t>років</a:t>
            </a:r>
            <a:r>
              <a:rPr lang="ru-RU" sz="2800" dirty="0"/>
              <a:t> тому, </a:t>
            </a:r>
            <a:r>
              <a:rPr lang="ru-RU" sz="2800" dirty="0" err="1"/>
              <a:t>після</a:t>
            </a:r>
            <a:r>
              <a:rPr lang="ru-RU" sz="2800" dirty="0"/>
              <a:t> </a:t>
            </a:r>
            <a:r>
              <a:rPr lang="ru-RU" sz="2800" dirty="0" err="1"/>
              <a:t>чого</a:t>
            </a:r>
            <a:r>
              <a:rPr lang="ru-RU" sz="2800" dirty="0"/>
              <a:t> </a:t>
            </a:r>
            <a:r>
              <a:rPr lang="ru-RU" sz="2800" dirty="0" err="1"/>
              <a:t>розвивалося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найпростіших</a:t>
            </a:r>
            <a:r>
              <a:rPr lang="ru-RU" sz="2800" dirty="0"/>
              <a:t> </a:t>
            </a:r>
            <a:r>
              <a:rPr lang="ru-RU" sz="2800" dirty="0" err="1"/>
              <a:t>живих</a:t>
            </a:r>
            <a:r>
              <a:rPr lang="ru-RU" sz="2800" dirty="0"/>
              <a:t> </a:t>
            </a:r>
            <a:r>
              <a:rPr lang="ru-RU" sz="2800" dirty="0" err="1"/>
              <a:t>органiзмiв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зародилися</a:t>
            </a:r>
            <a:r>
              <a:rPr lang="ru-RU" sz="2800" dirty="0"/>
              <a:t> у </a:t>
            </a:r>
            <a:r>
              <a:rPr lang="ru-RU" sz="2800" dirty="0" err="1"/>
              <a:t>воді</a:t>
            </a:r>
            <a:r>
              <a:rPr lang="ru-RU" sz="2800" dirty="0"/>
              <a:t>, до </a:t>
            </a:r>
            <a:r>
              <a:rPr lang="ru-RU" sz="2800" dirty="0" err="1"/>
              <a:t>складних</a:t>
            </a:r>
            <a:r>
              <a:rPr lang="ru-RU" sz="2800" dirty="0"/>
              <a:t>, </a:t>
            </a:r>
            <a:r>
              <a:rPr lang="ru-RU" sz="2800" dirty="0" err="1"/>
              <a:t>якi</a:t>
            </a:r>
            <a:r>
              <a:rPr lang="ru-RU" sz="2800" dirty="0"/>
              <a:t> </a:t>
            </a:r>
            <a:r>
              <a:rPr lang="ru-RU" sz="2800" dirty="0" err="1"/>
              <a:t>вийшли</a:t>
            </a:r>
            <a:r>
              <a:rPr lang="ru-RU" sz="2800" dirty="0"/>
              <a:t> на </a:t>
            </a:r>
            <a:r>
              <a:rPr lang="ru-RU" sz="2800" dirty="0" err="1"/>
              <a:t>суходiл</a:t>
            </a:r>
            <a:r>
              <a:rPr lang="ru-RU" sz="2800" dirty="0"/>
              <a:t>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776208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E030C-0412-CE4B-CA78-55C74488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B2BE8F-82E9-6300-9773-D7E790BD6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6FFAF8-46E5-634C-9227-F815CA90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24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91" y="200233"/>
            <a:ext cx="11842230" cy="13255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/>
              <a:t>Теорії походження людини.</a:t>
            </a:r>
            <a:br>
              <a:rPr lang="uk-UA" b="1" dirty="0"/>
            </a:br>
            <a:r>
              <a:rPr lang="uk-UA" b="1" dirty="0"/>
              <a:t>Еволюційна.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242" y="200232"/>
            <a:ext cx="2815879" cy="35023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91" y="1873770"/>
            <a:ext cx="4512040" cy="446263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3200" dirty="0"/>
              <a:t>Англійський природодослідник ХІХ ст. Ч. Дарвін розробив </a:t>
            </a:r>
            <a:r>
              <a:rPr lang="uk-UA" sz="3200" b="1" dirty="0"/>
              <a:t>вчення про еволюцію </a:t>
            </a:r>
            <a:r>
              <a:rPr lang="uk-UA" sz="3200" dirty="0"/>
              <a:t>– розвиток живої природи під впливом навколишнього середовища та природного відбору.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43" y="3241278"/>
            <a:ext cx="5426439" cy="36167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65889" y="2203554"/>
            <a:ext cx="3132944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Чарльз Дарвін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7055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C52E5-BFF4-434E-5A3A-43333D51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Еволюційна.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B69ED0-C493-8890-281D-3D161A6C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231"/>
            <a:ext cx="10898080" cy="4776186"/>
          </a:xfrm>
        </p:spPr>
        <p:txBody>
          <a:bodyPr>
            <a:normAutofit/>
          </a:bodyPr>
          <a:lstStyle/>
          <a:p>
            <a:r>
              <a:rPr lang="uk-UA" sz="3200" dirty="0"/>
              <a:t>На сьогодні – це єдино обґрунтована наукова теорія. Як уже зазначалося вперше її обґрунтував англійський вчений Чарльз Дарвін (1809-1882) у своїй роботі «Походження видів». Чарльз Дарвін на основі багаторічних досліджень  та наукового досвіду в геології, біології та інших науках який був накопичений на середину </a:t>
            </a:r>
            <a:r>
              <a:rPr lang="en-US" sz="3200" dirty="0"/>
              <a:t>XIX </a:t>
            </a:r>
            <a:r>
              <a:rPr lang="uk-UA" sz="3200" dirty="0"/>
              <a:t>ст., дійшов висновку,  що людина є далеким нащадком людиноподібних мавп, які в процесів еволюції розвинулися у сучасну людину, рушійними силам цього процесу є природній відбір та невизначену мінливість.</a:t>
            </a:r>
          </a:p>
        </p:txBody>
      </p:sp>
    </p:spTree>
    <p:extLst>
      <p:ext uri="{BB962C8B-B14F-4D97-AF65-F5344CB8AC3E}">
        <p14:creationId xmlns:p14="http://schemas.microsoft.com/office/powerpoint/2010/main" val="281846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1857145" y="2027855"/>
            <a:ext cx="8229600" cy="355619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altLang="ru-RU" sz="6000" b="1" dirty="0" err="1">
                <a:solidFill>
                  <a:srgbClr val="00B050"/>
                </a:solidFill>
              </a:rPr>
              <a:t>Еволюція</a:t>
            </a:r>
            <a:r>
              <a:rPr lang="ru-RU" altLang="ru-RU" sz="4800" dirty="0"/>
              <a:t> — шлях </a:t>
            </a:r>
            <a:r>
              <a:rPr lang="ru-RU" altLang="ru-RU" sz="4800" dirty="0" err="1"/>
              <a:t>безперервного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вдосконалення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живої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природи</a:t>
            </a:r>
            <a:r>
              <a:rPr lang="ru-RU" altLang="ru-RU" sz="4800" dirty="0"/>
              <a:t> та </a:t>
            </a:r>
            <a:r>
              <a:rPr lang="ru-RU" altLang="ru-RU" sz="4800" dirty="0" err="1"/>
              <a:t>поява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більш</a:t>
            </a:r>
            <a:r>
              <a:rPr lang="ru-RU" altLang="ru-RU" sz="4800" dirty="0"/>
              <a:t> </a:t>
            </a:r>
            <a:r>
              <a:rPr lang="ru-RU" altLang="ru-RU" sz="4800" dirty="0" err="1"/>
              <a:t>розвинутих</a:t>
            </a:r>
            <a:r>
              <a:rPr lang="ru-RU" altLang="ru-RU" sz="4800" dirty="0"/>
              <a:t> </a:t>
            </a:r>
            <a:r>
              <a:rPr lang="ru-RU" altLang="ru-RU" sz="4800" dirty="0" err="1"/>
              <a:t>істот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або</a:t>
            </a:r>
            <a:r>
              <a:rPr lang="ru-RU" altLang="ru-RU" sz="4800" dirty="0"/>
              <a:t> шлях </a:t>
            </a:r>
            <a:r>
              <a:rPr lang="ru-RU" altLang="ru-RU" sz="4800" dirty="0" err="1"/>
              <a:t>розвитку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предків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людини</a:t>
            </a:r>
            <a:r>
              <a:rPr lang="ru-RU" altLang="ru-RU" sz="4800" dirty="0"/>
              <a:t>.</a:t>
            </a:r>
          </a:p>
          <a:p>
            <a:pPr marL="0" indent="0" algn="just">
              <a:buNone/>
            </a:pPr>
            <a:endParaRPr lang="ru-RU" altLang="ru-RU" sz="4800" dirty="0"/>
          </a:p>
          <a:p>
            <a:pPr marL="0" indent="0" algn="just">
              <a:buNone/>
            </a:pPr>
            <a:endParaRPr lang="ru-RU" altLang="ru-RU" sz="4800" dirty="0"/>
          </a:p>
          <a:p>
            <a:pPr marL="0" indent="0" algn="just">
              <a:buNone/>
            </a:pPr>
            <a:r>
              <a:rPr lang="ru-RU" altLang="ru-RU" sz="5800" b="1" dirty="0">
                <a:solidFill>
                  <a:srgbClr val="00B050"/>
                </a:solidFill>
              </a:rPr>
              <a:t>Антропогенез </a:t>
            </a:r>
            <a:r>
              <a:rPr lang="ru-RU" altLang="ru-RU" sz="4800" dirty="0"/>
              <a:t>– </a:t>
            </a:r>
            <a:r>
              <a:rPr lang="ru-RU" altLang="ru-RU" sz="4800" dirty="0" err="1"/>
              <a:t>перетворення</a:t>
            </a:r>
            <a:r>
              <a:rPr lang="ru-RU" altLang="ru-RU" sz="4800" dirty="0"/>
              <a:t> </a:t>
            </a:r>
            <a:r>
              <a:rPr lang="ru-RU" altLang="ru-RU" sz="4800" dirty="0" err="1"/>
              <a:t>людиноподібної</a:t>
            </a:r>
            <a:r>
              <a:rPr lang="ru-RU" altLang="ru-RU" sz="4800" dirty="0"/>
              <a:t> </a:t>
            </a:r>
            <a:r>
              <a:rPr lang="ru-RU" altLang="ru-RU" sz="4800" dirty="0" err="1"/>
              <a:t>істоти</a:t>
            </a:r>
            <a:r>
              <a:rPr lang="ru-RU" altLang="ru-RU" sz="4800" dirty="0"/>
              <a:t> на </a:t>
            </a:r>
            <a:r>
              <a:rPr lang="ru-RU" altLang="ru-RU" sz="4800" dirty="0" err="1"/>
              <a:t>людину</a:t>
            </a:r>
            <a:r>
              <a:rPr lang="ru-RU" altLang="ru-RU" sz="4800" dirty="0"/>
              <a:t> </a:t>
            </a:r>
            <a:r>
              <a:rPr lang="ru-RU" altLang="ru-RU" sz="4800" dirty="0" err="1"/>
              <a:t>сучасного</a:t>
            </a:r>
            <a:r>
              <a:rPr lang="ru-RU" altLang="ru-RU" sz="4800" dirty="0"/>
              <a:t> типу.</a:t>
            </a:r>
            <a:endParaRPr lang="uk-UA" alt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5720" y="476672"/>
            <a:ext cx="594747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Словник:</a:t>
            </a:r>
          </a:p>
        </p:txBody>
      </p:sp>
    </p:spTree>
    <p:extLst>
      <p:ext uri="{BB962C8B-B14F-4D97-AF65-F5344CB8AC3E}">
        <p14:creationId xmlns:p14="http://schemas.microsoft.com/office/powerpoint/2010/main" val="120721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076" y="0"/>
            <a:ext cx="10515600" cy="1225374"/>
          </a:xfrm>
        </p:spPr>
        <p:txBody>
          <a:bodyPr>
            <a:normAutofit/>
          </a:bodyPr>
          <a:lstStyle/>
          <a:p>
            <a:pPr algn="ctr"/>
            <a:r>
              <a:rPr lang="uk-UA" sz="4800" dirty="0">
                <a:solidFill>
                  <a:srgbClr val="FF0000"/>
                </a:solidFill>
              </a:rPr>
              <a:t>Етапи </a:t>
            </a:r>
            <a:r>
              <a:rPr lang="ru-RU" sz="3600" b="1" dirty="0">
                <a:solidFill>
                  <a:srgbClr val="FF0000"/>
                </a:solidFill>
              </a:rPr>
              <a:t>Антропогенезу</a:t>
            </a:r>
            <a:endParaRPr lang="uk-UA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http://www.prehistoryforkids.archeologia.ru/13/9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66" y="1787056"/>
            <a:ext cx="1790925" cy="234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mhistory.ucoz.ru/pictures/pitecant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68" y="1685220"/>
            <a:ext cx="1506488" cy="224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tihi.ru/pics/2010/07/18/48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44" y="416336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hetransparentauthor.files.wordpress.com/2015/01/neanderth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333" y="4509121"/>
            <a:ext cx="2119598" cy="21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3895" y="1482571"/>
            <a:ext cx="37739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3000" dirty="0"/>
              <a:t>Дріопітек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3000" dirty="0"/>
              <a:t>Австралопітек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3000" dirty="0"/>
              <a:t>Пітекантроп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3000" dirty="0"/>
              <a:t>Неандерталець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3000" dirty="0"/>
              <a:t>Кроманьйонець</a:t>
            </a:r>
          </a:p>
        </p:txBody>
      </p:sp>
    </p:spTree>
    <p:extLst>
      <p:ext uri="{BB962C8B-B14F-4D97-AF65-F5344CB8AC3E}">
        <p14:creationId xmlns:p14="http://schemas.microsoft.com/office/powerpoint/2010/main" val="21158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A2597-2DCB-5BB9-F386-4DEFDA51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633" y="363984"/>
            <a:ext cx="7279689" cy="1491449"/>
          </a:xfrm>
        </p:spPr>
        <p:txBody>
          <a:bodyPr>
            <a:noAutofit/>
          </a:bodyPr>
          <a:lstStyle/>
          <a:p>
            <a:pPr algn="ctr"/>
            <a:br>
              <a:rPr lang="uk-UA" sz="2800" b="1" dirty="0">
                <a:solidFill>
                  <a:srgbClr val="FF0000"/>
                </a:solidFill>
              </a:rPr>
            </a:br>
            <a:br>
              <a:rPr lang="uk-UA" sz="2800" b="1" dirty="0">
                <a:solidFill>
                  <a:srgbClr val="FF0000"/>
                </a:solidFill>
              </a:rPr>
            </a:br>
            <a:br>
              <a:rPr lang="uk-UA" sz="2800" b="1" dirty="0">
                <a:solidFill>
                  <a:srgbClr val="FF0000"/>
                </a:solidFill>
              </a:rPr>
            </a:br>
            <a:br>
              <a:rPr lang="uk-UA" sz="2800" b="1" dirty="0">
                <a:solidFill>
                  <a:srgbClr val="FF0000"/>
                </a:solidFill>
              </a:rPr>
            </a:br>
            <a:br>
              <a:rPr lang="uk-UA" sz="2800" b="1" dirty="0">
                <a:solidFill>
                  <a:srgbClr val="FF0000"/>
                </a:solidFill>
              </a:rPr>
            </a:br>
            <a:r>
              <a:rPr lang="uk-UA" sz="4800" b="1" dirty="0">
                <a:solidFill>
                  <a:srgbClr val="FF0000"/>
                </a:solidFill>
              </a:rPr>
              <a:t>Портфоліо</a:t>
            </a:r>
            <a:br>
              <a:rPr lang="uk-UA" sz="2800" b="1" dirty="0">
                <a:solidFill>
                  <a:srgbClr val="FF0000"/>
                </a:solidFill>
              </a:rPr>
            </a:br>
            <a:r>
              <a:rPr lang="uk-UA" sz="2800" b="1" u="sng" dirty="0">
                <a:solidFill>
                  <a:srgbClr val="FF0000"/>
                </a:solidFill>
              </a:rPr>
              <a:t>ДРІОПІТЕК (деревна мавпа) – </a:t>
            </a:r>
            <a:br>
              <a:rPr lang="uk-UA" sz="2800" b="1" u="sng" dirty="0"/>
            </a:br>
            <a:endParaRPr lang="uk-UA" sz="2800" b="1" u="sng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C97488-FA84-2A31-FBE2-515FAA98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4155" y="1571348"/>
            <a:ext cx="5861050" cy="5188997"/>
          </a:xfrm>
        </p:spPr>
        <p:txBody>
          <a:bodyPr>
            <a:noAutofit/>
          </a:bodyPr>
          <a:lstStyle/>
          <a:p>
            <a:r>
              <a:rPr lang="uk-UA" sz="2800" dirty="0"/>
              <a:t>- рід </a:t>
            </a:r>
            <a:r>
              <a:rPr lang="uk-UA" sz="2800" dirty="0" err="1"/>
              <a:t>вимерших</a:t>
            </a:r>
            <a:r>
              <a:rPr lang="uk-UA" sz="2800" dirty="0"/>
              <a:t> людиноподібних мавп</a:t>
            </a:r>
          </a:p>
          <a:p>
            <a:r>
              <a:rPr lang="uk-UA" sz="2800" dirty="0"/>
              <a:t>- в цей рід входить спільний предок горил, шимпанзе і людей</a:t>
            </a:r>
            <a:br>
              <a:rPr lang="uk-UA" sz="2800" dirty="0"/>
            </a:br>
            <a:r>
              <a:rPr lang="uk-UA" sz="2800" dirty="0"/>
              <a:t>  з'явився близько 18 м</a:t>
            </a:r>
            <a:r>
              <a:rPr lang="en-US" sz="2800" dirty="0" err="1"/>
              <a:t>i</a:t>
            </a:r>
            <a:r>
              <a:rPr lang="uk-UA" sz="2800" dirty="0" err="1"/>
              <a:t>льйон</a:t>
            </a:r>
            <a:r>
              <a:rPr lang="en-US" sz="2800" dirty="0" err="1"/>
              <a:t>i</a:t>
            </a:r>
            <a:r>
              <a:rPr lang="uk-UA" sz="2800" dirty="0"/>
              <a:t>в рок</a:t>
            </a:r>
            <a:r>
              <a:rPr lang="en-US" sz="2800" dirty="0" err="1"/>
              <a:t>i</a:t>
            </a:r>
            <a:r>
              <a:rPr lang="uk-UA" sz="2800" dirty="0"/>
              <a:t>в тому в </a:t>
            </a:r>
            <a:r>
              <a:rPr lang="uk-UA" sz="2800" dirty="0" err="1"/>
              <a:t>Африц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br>
              <a:rPr lang="uk-UA" sz="2800" dirty="0"/>
            </a:br>
            <a:r>
              <a:rPr lang="uk-UA" sz="2800" dirty="0"/>
              <a:t>-мали довжину тіла 60 см, і, можливо, мали більш довгі передні кінцівки, за допомогою яких пересувався з гілки на гілку методом </a:t>
            </a:r>
            <a:r>
              <a:rPr lang="uk-UA" sz="2800" dirty="0" err="1"/>
              <a:t>брахіації</a:t>
            </a:r>
            <a:r>
              <a:rPr lang="uk-UA" sz="2800" dirty="0"/>
              <a:t>, як сучасні орангутани і гібони. </a:t>
            </a:r>
          </a:p>
          <a:p>
            <a:r>
              <a:rPr lang="uk-UA" sz="2800" dirty="0"/>
              <a:t>- Приблизна маса тіла — 20—35 кг.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4BE8D-17E1-9DA3-624A-8C6B72E5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78" y="363984"/>
            <a:ext cx="4897514" cy="63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3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1223</Words>
  <Application>Microsoft Office PowerPoint</Application>
  <PresentationFormat>Широкоэкранный</PresentationFormat>
  <Paragraphs>88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Тема Office</vt:lpstr>
      <vt:lpstr>Еволюційна теорія. Авторська розробка учителя історії Карпової Т.О.</vt:lpstr>
      <vt:lpstr>Презентация PowerPoint</vt:lpstr>
      <vt:lpstr>Презентация PowerPoint</vt:lpstr>
      <vt:lpstr>Презентация PowerPoint</vt:lpstr>
      <vt:lpstr>Теорії походження людини. Еволюційна.</vt:lpstr>
      <vt:lpstr>Еволюційна.</vt:lpstr>
      <vt:lpstr>Презентация PowerPoint</vt:lpstr>
      <vt:lpstr>Етапи Антропогенезу</vt:lpstr>
      <vt:lpstr>     Портфоліо ДРІОПІТЕК (деревна мавпа) –  </vt:lpstr>
      <vt:lpstr>Портфоліо деревна мавпа – дрiопiтек. </vt:lpstr>
      <vt:lpstr>Портфоліо австралопітек (південна мавпа)</vt:lpstr>
      <vt:lpstr>Портфоліо австралопітек Люсі (південна мавпа) </vt:lpstr>
      <vt:lpstr>  Портфоліо Homo habilis – «людина уміла». </vt:lpstr>
      <vt:lpstr>Homo habilis – «людина уміла». ВАЖЛИВО! </vt:lpstr>
      <vt:lpstr>Портфоліо Homo erectus – «людина прямоходяча» (пітекантроп).</vt:lpstr>
      <vt:lpstr>Homo erectus – «людина прямоходяча» (пітекантроп).</vt:lpstr>
      <vt:lpstr>Презентация PowerPoint</vt:lpstr>
      <vt:lpstr>Портфоліо Неандерталець.</vt:lpstr>
      <vt:lpstr> Неандерталець. - першими почали ховати померлих. - знаряддя праці - кам'яні рубила і списи. - займалися збиранням і полюванням - Жили в невеликих родових общинах, що складалися з двох-чотирьох родин, -знали як підтримувати вогнища.  - Найдревніший відомий музичний інструмент — кістяна флейта з 4 отворами </vt:lpstr>
      <vt:lpstr>Презентация PowerPoint</vt:lpstr>
      <vt:lpstr>В Україні рештки неандертальців археологи знайшли в печері Киїк-Коба у Криму.</vt:lpstr>
      <vt:lpstr>Homo sapiens – «людина розумна». Кроманьйонці.</vt:lpstr>
      <vt:lpstr>Презентация PowerPoint</vt:lpstr>
      <vt:lpstr>Завдання!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Виникнення та розселення первісних людей. Теорії походження людини.</dc:title>
  <dc:creator>Laptop 4</dc:creator>
  <cp:lastModifiedBy>HP</cp:lastModifiedBy>
  <cp:revision>41</cp:revision>
  <dcterms:created xsi:type="dcterms:W3CDTF">2021-09-03T16:59:09Z</dcterms:created>
  <dcterms:modified xsi:type="dcterms:W3CDTF">2023-09-19T21:40:02Z</dcterms:modified>
</cp:coreProperties>
</file>