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317" r:id="rId3"/>
    <p:sldId id="273" r:id="rId4"/>
    <p:sldId id="320" r:id="rId5"/>
    <p:sldId id="318" r:id="rId6"/>
    <p:sldId id="329" r:id="rId7"/>
    <p:sldId id="331" r:id="rId8"/>
    <p:sldId id="334" r:id="rId9"/>
    <p:sldId id="335" r:id="rId10"/>
    <p:sldId id="271" r:id="rId11"/>
    <p:sldId id="328" r:id="rId12"/>
    <p:sldId id="341" r:id="rId13"/>
    <p:sldId id="316" r:id="rId14"/>
    <p:sldId id="332" r:id="rId15"/>
    <p:sldId id="333" r:id="rId16"/>
    <p:sldId id="336" r:id="rId17"/>
    <p:sldId id="339" r:id="rId18"/>
    <p:sldId id="338" r:id="rId19"/>
    <p:sldId id="337" r:id="rId20"/>
    <p:sldId id="343" r:id="rId21"/>
    <p:sldId id="324" r:id="rId22"/>
    <p:sldId id="327" r:id="rId23"/>
    <p:sldId id="310" r:id="rId24"/>
    <p:sldId id="308" r:id="rId25"/>
    <p:sldId id="282" r:id="rId26"/>
    <p:sldId id="307" r:id="rId27"/>
    <p:sldId id="294" r:id="rId28"/>
    <p:sldId id="295" r:id="rId29"/>
    <p:sldId id="276" r:id="rId30"/>
    <p:sldId id="275" r:id="rId31"/>
    <p:sldId id="277" r:id="rId32"/>
    <p:sldId id="274" r:id="rId33"/>
    <p:sldId id="28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60"/>
  </p:normalViewPr>
  <p:slideViewPr>
    <p:cSldViewPr>
      <p:cViewPr varScale="1">
        <p:scale>
          <a:sx n="72" d="100"/>
          <a:sy n="72" d="100"/>
        </p:scale>
        <p:origin x="49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8277-3198-42B5-8F05-9D7825BFAECC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C820-D096-4F2B-BF50-43C43EE298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980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8277-3198-42B5-8F05-9D7825BFAECC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C820-D096-4F2B-BF50-43C43EE298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089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8277-3198-42B5-8F05-9D7825BFAECC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C820-D096-4F2B-BF50-43C43EE298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37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8277-3198-42B5-8F05-9D7825BFAECC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C820-D096-4F2B-BF50-43C43EE298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86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8277-3198-42B5-8F05-9D7825BFAECC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C820-D096-4F2B-BF50-43C43EE298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621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8277-3198-42B5-8F05-9D7825BFAECC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C820-D096-4F2B-BF50-43C43EE298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491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8277-3198-42B5-8F05-9D7825BFAECC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C820-D096-4F2B-BF50-43C43EE298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245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8277-3198-42B5-8F05-9D7825BFAECC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C820-D096-4F2B-BF50-43C43EE298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464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8277-3198-42B5-8F05-9D7825BFAECC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C820-D096-4F2B-BF50-43C43EE298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234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8277-3198-42B5-8F05-9D7825BFAECC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C820-D096-4F2B-BF50-43C43EE298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230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8277-3198-42B5-8F05-9D7825BFAECC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C820-D096-4F2B-BF50-43C43EE298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520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A8277-3198-42B5-8F05-9D7825BFAECC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1C820-D096-4F2B-BF50-43C43EE298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895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354"/>
          </a:xfrm>
        </p:spPr>
        <p:txBody>
          <a:bodyPr>
            <a:noAutofit/>
          </a:bodyPr>
          <a:lstStyle/>
          <a:p>
            <a:pPr marL="0" indent="0"/>
            <a:r>
              <a:rPr lang="uk-UA" sz="5400" b="1" dirty="0">
                <a:solidFill>
                  <a:srgbClr val="C00000"/>
                </a:solidFill>
              </a:rPr>
              <a:t>Тільки сміхом можна беззлобно знищити зло…</a:t>
            </a:r>
            <a:br>
              <a:rPr lang="uk-UA" sz="5400" b="1" dirty="0">
                <a:solidFill>
                  <a:srgbClr val="C00000"/>
                </a:solidFill>
              </a:rPr>
            </a:br>
            <a:r>
              <a:rPr lang="uk-UA" sz="5400" b="1" dirty="0">
                <a:solidFill>
                  <a:srgbClr val="C00000"/>
                </a:solidFill>
              </a:rPr>
              <a:t>                 О.Довженко</a:t>
            </a:r>
            <a:br>
              <a:rPr lang="ru-RU" sz="5400" b="1" dirty="0">
                <a:solidFill>
                  <a:srgbClr val="C00000"/>
                </a:solidFill>
              </a:rPr>
            </a:b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0572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6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3203848" cy="486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564904"/>
            <a:ext cx="2699792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9" y="2996952"/>
            <a:ext cx="3240360" cy="386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2055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0714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4330823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10740" y="0"/>
            <a:ext cx="4225756" cy="6858000"/>
          </a:xfrm>
        </p:spPr>
        <p:txBody>
          <a:bodyPr/>
          <a:lstStyle/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pPr marL="0" indent="0" algn="ctr">
              <a:buNone/>
            </a:pPr>
            <a:r>
              <a:rPr lang="uk-UA" dirty="0"/>
              <a:t> </a:t>
            </a:r>
            <a:r>
              <a:rPr lang="uk-UA" sz="4800" b="1" dirty="0">
                <a:solidFill>
                  <a:srgbClr val="C00000"/>
                </a:solidFill>
              </a:rPr>
              <a:t>Жаба</a:t>
            </a:r>
            <a:r>
              <a:rPr lang="uk-UA" sz="4800" b="1" dirty="0"/>
              <a:t> </a:t>
            </a:r>
            <a:r>
              <a:rPr lang="uk-UA" sz="4800" b="1" dirty="0">
                <a:solidFill>
                  <a:srgbClr val="002060"/>
                </a:solidFill>
              </a:rPr>
              <a:t>– безхвоста земноводна істота</a:t>
            </a:r>
            <a:endParaRPr lang="ru-RU" sz="4800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3689"/>
            <a:ext cx="4810740" cy="688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9336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274638"/>
            <a:ext cx="3538736" cy="6034682"/>
          </a:xfrm>
        </p:spPr>
        <p:txBody>
          <a:bodyPr>
            <a:normAutofit/>
          </a:bodyPr>
          <a:lstStyle/>
          <a:p>
            <a:r>
              <a:rPr lang="uk-UA" sz="4800" b="1" dirty="0">
                <a:solidFill>
                  <a:srgbClr val="C00000"/>
                </a:solidFill>
              </a:rPr>
              <a:t>Віл</a:t>
            </a:r>
            <a:r>
              <a:rPr lang="uk-UA" sz="4800" b="1" dirty="0">
                <a:solidFill>
                  <a:srgbClr val="002060"/>
                </a:solidFill>
              </a:rPr>
              <a:t> – велика рогата худоба, яка використовується людиною як робоча сила</a:t>
            </a:r>
            <a:endParaRPr lang="ru-RU" sz="4800" b="1" dirty="0">
              <a:solidFill>
                <a:srgbClr val="002060"/>
              </a:solidFill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806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1813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9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rmAutofit/>
          </a:bodyPr>
          <a:lstStyle/>
          <a:p>
            <a:r>
              <a:rPr lang="uk-UA" sz="4800" b="1" dirty="0">
                <a:solidFill>
                  <a:srgbClr val="C00000"/>
                </a:solidFill>
              </a:rPr>
              <a:t>ЗАСОБИ ВИРАЗНОГО ЧИТАННЯ</a:t>
            </a:r>
            <a:endParaRPr lang="ru-RU" sz="48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136038"/>
              </p:ext>
            </p:extLst>
          </p:nvPr>
        </p:nvGraphicFramePr>
        <p:xfrm>
          <a:off x="44758" y="980728"/>
          <a:ext cx="9121621" cy="59031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19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2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0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FF0000"/>
                          </a:solidFill>
                          <a:effectLst/>
                        </a:rPr>
                        <a:t>ЗАСОБИ ЧИТАННЯ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FF0000"/>
                          </a:solidFill>
                          <a:effectLst/>
                        </a:rPr>
                        <a:t>ЗНАЧЕННЯ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5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2060"/>
                          </a:solidFill>
                          <a:effectLst/>
                        </a:rPr>
                        <a:t>Темп читання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2060"/>
                          </a:solidFill>
                          <a:effectLst/>
                        </a:rPr>
                        <a:t>швидкість читання – рівна, уповільнена чи прискорена (залежно від змісту)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0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2060"/>
                          </a:solidFill>
                          <a:effectLst/>
                        </a:rPr>
                        <a:t>Сила голосу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2060"/>
                          </a:solidFill>
                          <a:effectLst/>
                        </a:rPr>
                        <a:t>максимальний ступінь вияву голосу, його напруженість (найчастіше посилюють голос у репліках, особливо в окличних реченнях)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55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2060"/>
                          </a:solidFill>
                          <a:effectLst/>
                        </a:rPr>
                        <a:t>Тембр звука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2060"/>
                          </a:solidFill>
                          <a:effectLst/>
                        </a:rPr>
                        <a:t>характерне забарвлення, завдяки якому людина говорить ніби різними голосами 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8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2060"/>
                          </a:solidFill>
                          <a:effectLst/>
                        </a:rPr>
                        <a:t>Дикція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2060"/>
                          </a:solidFill>
                          <a:effectLst/>
                        </a:rPr>
                        <a:t>чітка вимова звуків, слів, фраз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55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2060"/>
                          </a:solidFill>
                          <a:effectLst/>
                        </a:rPr>
                        <a:t>Пауза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2060"/>
                          </a:solidFill>
                          <a:effectLst/>
                        </a:rPr>
                        <a:t>зупинка в читанні на місці розділових знаків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947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2060"/>
                          </a:solidFill>
                          <a:effectLst/>
                        </a:rPr>
                        <a:t>Інтонація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2060"/>
                          </a:solidFill>
                          <a:effectLst/>
                        </a:rPr>
                        <a:t>головний засіб донесення до слухачів змісту твору, його настрою; наприклад, інтонація переліку, протиставлення чи зіставлення, інтонація осуду чи співчуття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7315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0"/>
            <a:ext cx="43559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601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0174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dirty="0">
                <a:solidFill>
                  <a:srgbClr val="C00000"/>
                </a:solidFill>
              </a:rPr>
              <a:t>ПОМІРКУЙТЕ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uk-UA" dirty="0"/>
          </a:p>
          <a:p>
            <a:r>
              <a:rPr lang="uk-UA" sz="4400" b="1" i="1" dirty="0">
                <a:solidFill>
                  <a:srgbClr val="7030A0"/>
                </a:solidFill>
              </a:rPr>
              <a:t>Чому Жаба хотіла роздутися до розмірів Вола?</a:t>
            </a:r>
          </a:p>
          <a:p>
            <a:r>
              <a:rPr lang="uk-UA" sz="4400" b="1" i="1" dirty="0">
                <a:solidFill>
                  <a:schemeClr val="accent4">
                    <a:lumMod val="75000"/>
                  </a:schemeClr>
                </a:solidFill>
              </a:rPr>
              <a:t>До яких наслідків призвела нерозумна поведінка Жаби?</a:t>
            </a:r>
          </a:p>
          <a:p>
            <a:r>
              <a:rPr lang="uk-UA" sz="4400" b="1" i="1" dirty="0">
                <a:solidFill>
                  <a:schemeClr val="accent4">
                    <a:lumMod val="50000"/>
                  </a:schemeClr>
                </a:solidFill>
              </a:rPr>
              <a:t>Яку ваду людей висміює автор в образі Жаби?</a:t>
            </a:r>
            <a:endParaRPr lang="ru-RU" sz="44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174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dirty="0">
                <a:solidFill>
                  <a:srgbClr val="C00000"/>
                </a:solidFill>
              </a:rPr>
              <a:t>ТЕМА БАЙКИ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b="1" i="1" dirty="0"/>
              <a:t>  </a:t>
            </a:r>
            <a:r>
              <a:rPr lang="uk-UA" sz="4800" b="1" i="1" dirty="0">
                <a:solidFill>
                  <a:srgbClr val="002060"/>
                </a:solidFill>
              </a:rPr>
              <a:t>Зображення Жаби, яка намагалася позмагатися з Волом стосовно розміру, а в результаті  «… з натуги луснула – та й одубіла»</a:t>
            </a:r>
            <a:endParaRPr lang="ru-RU" sz="4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606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dirty="0">
                <a:solidFill>
                  <a:srgbClr val="C00000"/>
                </a:solidFill>
              </a:rPr>
              <a:t>ІДЕЯ БАЙКИ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5400" b="1" i="1" dirty="0">
                <a:solidFill>
                  <a:srgbClr val="002060"/>
                </a:solidFill>
              </a:rPr>
              <a:t>Засудження на </a:t>
            </a:r>
            <a:r>
              <a:rPr lang="uk-UA" sz="5400" b="1" i="1">
                <a:solidFill>
                  <a:srgbClr val="002060"/>
                </a:solidFill>
              </a:rPr>
              <a:t>прикладі Жаби </a:t>
            </a:r>
            <a:r>
              <a:rPr lang="uk-UA" sz="5400" b="1" i="1" dirty="0">
                <a:solidFill>
                  <a:srgbClr val="002060"/>
                </a:solidFill>
              </a:rPr>
              <a:t>негативних людських вад: жадібності, заздрості, пихатості, хвалькуватості</a:t>
            </a:r>
            <a:endParaRPr lang="ru-RU" sz="5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606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18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/>
          </a:bodyPr>
          <a:lstStyle/>
          <a:p>
            <a:r>
              <a:rPr lang="uk-UA" sz="5400" b="1" dirty="0">
                <a:solidFill>
                  <a:srgbClr val="C00000"/>
                </a:solidFill>
              </a:rPr>
              <a:t>ОСНОВНА ДУМКА БАЙКИ</a:t>
            </a:r>
            <a:br>
              <a:rPr lang="uk-UA" sz="5400" b="1" dirty="0">
                <a:solidFill>
                  <a:srgbClr val="C00000"/>
                </a:solidFill>
              </a:rPr>
            </a:br>
            <a:r>
              <a:rPr lang="uk-UA" sz="5400" b="1" dirty="0">
                <a:solidFill>
                  <a:srgbClr val="C00000"/>
                </a:solidFill>
              </a:rPr>
              <a:t>(МОРАЛЬ)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988840"/>
            <a:ext cx="9036496" cy="43204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dirty="0"/>
          </a:p>
          <a:p>
            <a:pPr marL="0" indent="0" algn="ctr">
              <a:buNone/>
            </a:pPr>
            <a:r>
              <a:rPr lang="uk-UA" sz="6000" b="1" i="1" dirty="0">
                <a:solidFill>
                  <a:srgbClr val="002060"/>
                </a:solidFill>
              </a:rPr>
              <a:t>«… </a:t>
            </a:r>
            <a:r>
              <a:rPr lang="uk-UA" sz="6000" b="1" i="1" dirty="0" err="1">
                <a:solidFill>
                  <a:srgbClr val="002060"/>
                </a:solidFill>
              </a:rPr>
              <a:t>найлучче</a:t>
            </a:r>
            <a:r>
              <a:rPr lang="uk-UA" sz="6000" b="1" i="1" dirty="0">
                <a:solidFill>
                  <a:srgbClr val="002060"/>
                </a:solidFill>
              </a:rPr>
              <a:t> жити,</a:t>
            </a:r>
          </a:p>
          <a:p>
            <a:pPr marL="0" indent="0" algn="ctr">
              <a:buNone/>
            </a:pPr>
            <a:r>
              <a:rPr lang="uk-UA" sz="6000" b="1" i="1" dirty="0">
                <a:solidFill>
                  <a:srgbClr val="002060"/>
                </a:solidFill>
              </a:rPr>
              <a:t>Як милосердний Бог дає»</a:t>
            </a:r>
            <a:endParaRPr lang="ru-RU" sz="60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606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dirty="0">
                <a:solidFill>
                  <a:srgbClr val="C00000"/>
                </a:solidFill>
              </a:rPr>
              <a:t>ПОМІРКУЙМО РАЗОМ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>
                <a:solidFill>
                  <a:srgbClr val="002060"/>
                </a:solidFill>
              </a:rPr>
              <a:t> </a:t>
            </a:r>
            <a:r>
              <a:rPr lang="uk-UA" sz="4000" b="1" i="1" dirty="0">
                <a:solidFill>
                  <a:srgbClr val="002060"/>
                </a:solidFill>
              </a:rPr>
              <a:t>- Що трапляється з людьми, які заздрять іншим?</a:t>
            </a:r>
          </a:p>
          <a:p>
            <a:pPr>
              <a:buFontTx/>
              <a:buChar char="-"/>
            </a:pPr>
            <a:r>
              <a:rPr lang="uk-UA" sz="4000" b="1" i="1" dirty="0">
                <a:solidFill>
                  <a:schemeClr val="accent4">
                    <a:lumMod val="50000"/>
                  </a:schemeClr>
                </a:solidFill>
              </a:rPr>
              <a:t>Що мав на увазі автор, зазначаючи: «Такі і в світі жаби є…»?</a:t>
            </a:r>
          </a:p>
          <a:p>
            <a:pPr>
              <a:buFontTx/>
              <a:buChar char="-"/>
            </a:pPr>
            <a:r>
              <a:rPr lang="uk-UA" sz="4000" b="1" i="1" dirty="0">
                <a:solidFill>
                  <a:srgbClr val="7030A0"/>
                </a:solidFill>
              </a:rPr>
              <a:t>Чого повчає байка «Жаба і Віл» кожного з нас?</a:t>
            </a:r>
            <a:endParaRPr lang="ru-RU" sz="40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606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i="1" dirty="0">
                <a:solidFill>
                  <a:srgbClr val="C00000"/>
                </a:solidFill>
              </a:rPr>
              <a:t>ПОМІРКУЙМО РАЗОМ</a:t>
            </a:r>
            <a:endParaRPr lang="ru-RU" sz="6000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uk-UA" sz="4000" b="1" dirty="0">
                <a:solidFill>
                  <a:srgbClr val="002060"/>
                </a:solidFill>
              </a:rPr>
              <a:t>Чому і над чим сміється людина?</a:t>
            </a:r>
          </a:p>
          <a:p>
            <a:r>
              <a:rPr lang="uk-UA" sz="4000" b="1" dirty="0">
                <a:solidFill>
                  <a:srgbClr val="002060"/>
                </a:solidFill>
              </a:rPr>
              <a:t>Який буває сміх?</a:t>
            </a:r>
          </a:p>
          <a:p>
            <a:r>
              <a:rPr lang="uk-UA" sz="4000" b="1" dirty="0">
                <a:solidFill>
                  <a:srgbClr val="002060"/>
                </a:solidFill>
              </a:rPr>
              <a:t>Сміятися доречно з когось чи з чогось?</a:t>
            </a:r>
          </a:p>
          <a:p>
            <a:r>
              <a:rPr lang="uk-UA" sz="4000" b="1" dirty="0">
                <a:solidFill>
                  <a:srgbClr val="002060"/>
                </a:solidFill>
              </a:rPr>
              <a:t>Чи можна сміхом образити людину?</a:t>
            </a:r>
          </a:p>
          <a:p>
            <a:r>
              <a:rPr lang="uk-UA" sz="4000" b="1" dirty="0">
                <a:solidFill>
                  <a:srgbClr val="002060"/>
                </a:solidFill>
              </a:rPr>
              <a:t>Коли сміх необхідний?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3155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dirty="0">
                <a:solidFill>
                  <a:srgbClr val="C00000"/>
                </a:solidFill>
              </a:rPr>
              <a:t>ДОМАШНЄ ЗАВДАННЯ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sz="4400" b="1" dirty="0">
                <a:solidFill>
                  <a:srgbClr val="002060"/>
                </a:solidFill>
              </a:rPr>
              <a:t>Виразно читати й аналізувати байку</a:t>
            </a:r>
            <a:endParaRPr lang="ru-RU" sz="44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uk-UA" dirty="0"/>
              <a:t>               </a:t>
            </a:r>
            <a:r>
              <a:rPr lang="uk-UA" sz="3600" b="1" i="1" dirty="0">
                <a:solidFill>
                  <a:srgbClr val="FF0000"/>
                </a:solidFill>
              </a:rPr>
              <a:t>Завдання творчого рівня</a:t>
            </a:r>
          </a:p>
          <a:p>
            <a:pPr>
              <a:buFontTx/>
              <a:buChar char="-"/>
            </a:pPr>
            <a:r>
              <a:rPr lang="uk-UA" sz="4000" b="1" dirty="0">
                <a:solidFill>
                  <a:srgbClr val="002060"/>
                </a:solidFill>
              </a:rPr>
              <a:t>Намалювати ілюстрацію до байки</a:t>
            </a:r>
          </a:p>
          <a:p>
            <a:pPr>
              <a:buFontTx/>
              <a:buChar char="-"/>
            </a:pPr>
            <a:r>
              <a:rPr lang="uk-UA" sz="4000" b="1" dirty="0">
                <a:solidFill>
                  <a:srgbClr val="002060"/>
                </a:solidFill>
              </a:rPr>
              <a:t>Записати невеличкий твір-міркування </a:t>
            </a:r>
          </a:p>
          <a:p>
            <a:pPr>
              <a:buFontTx/>
              <a:buChar char="-"/>
            </a:pPr>
            <a:r>
              <a:rPr lang="uk-UA" sz="4000" b="1" dirty="0">
                <a:solidFill>
                  <a:srgbClr val="002060"/>
                </a:solidFill>
              </a:rPr>
              <a:t>«Не треба бути Жабою»</a:t>
            </a:r>
          </a:p>
        </p:txBody>
      </p:sp>
    </p:spTree>
    <p:extLst>
      <p:ext uri="{BB962C8B-B14F-4D97-AF65-F5344CB8AC3E}">
        <p14:creationId xmlns:p14="http://schemas.microsoft.com/office/powerpoint/2010/main" val="15361509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МУЛЬТФІЛЬМ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93366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C00000"/>
                </a:solidFill>
              </a:rPr>
              <a:t>МУДРІ ПОРАДИ НАЩАДКАМ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sz="4300" b="1" i="1" dirty="0">
                <a:solidFill>
                  <a:srgbClr val="002060"/>
                </a:solidFill>
              </a:rPr>
              <a:t>«Я додам вам раду щиру: і при щасті майте міру»</a:t>
            </a:r>
          </a:p>
          <a:p>
            <a:r>
              <a:rPr lang="uk-UA" sz="4300" b="1" i="1" dirty="0">
                <a:solidFill>
                  <a:srgbClr val="002060"/>
                </a:solidFill>
              </a:rPr>
              <a:t>«Як не мудруй, а правди ніде діти»</a:t>
            </a:r>
          </a:p>
          <a:p>
            <a:r>
              <a:rPr lang="uk-UA" sz="4300" b="1" i="1" dirty="0">
                <a:solidFill>
                  <a:srgbClr val="002060"/>
                </a:solidFill>
              </a:rPr>
              <a:t>«Чого не тямиш – не берись»</a:t>
            </a:r>
          </a:p>
          <a:p>
            <a:r>
              <a:rPr lang="uk-UA" sz="4300" b="1" i="1" dirty="0">
                <a:solidFill>
                  <a:srgbClr val="002060"/>
                </a:solidFill>
              </a:rPr>
              <a:t>«Дурне безладдя лихо діє»</a:t>
            </a:r>
          </a:p>
          <a:p>
            <a:pPr marL="0" indent="0">
              <a:buNone/>
            </a:pPr>
            <a:r>
              <a:rPr lang="uk-UA" sz="4300" dirty="0"/>
              <a:t>                                        </a:t>
            </a:r>
            <a:r>
              <a:rPr lang="uk-UA" sz="4300" b="1" dirty="0">
                <a:solidFill>
                  <a:srgbClr val="C00000"/>
                </a:solidFill>
              </a:rPr>
              <a:t>Леонід Глібов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93366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b="1" dirty="0">
                <a:solidFill>
                  <a:srgbClr val="C00000"/>
                </a:solidFill>
              </a:rPr>
              <a:t>ВИДАННЯ ТВОРІВ</a:t>
            </a:r>
            <a:br>
              <a:rPr lang="uk-UA" b="1" dirty="0">
                <a:solidFill>
                  <a:srgbClr val="C00000"/>
                </a:solidFill>
              </a:rPr>
            </a:br>
            <a:r>
              <a:rPr lang="uk-UA" b="1" dirty="0">
                <a:solidFill>
                  <a:srgbClr val="C00000"/>
                </a:solidFill>
              </a:rPr>
              <a:t> ЛЕОНІДА ГЛІБОВА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87290"/>
            <a:ext cx="4644007" cy="5470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387290"/>
            <a:ext cx="4533381" cy="54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64684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279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0"/>
            <a:ext cx="471601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9822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818"/>
            <a:ext cx="9144000" cy="6887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04758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18740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559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0"/>
            <a:ext cx="478802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04758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1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57" y="0"/>
            <a:ext cx="449999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04758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dirty="0">
                <a:solidFill>
                  <a:srgbClr val="C00000"/>
                </a:solidFill>
              </a:rPr>
              <a:t>Нащадки пам´ятають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4139952" cy="52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628800"/>
            <a:ext cx="5004048" cy="52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0406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8000" b="1" dirty="0">
                <a:solidFill>
                  <a:srgbClr val="C00000"/>
                </a:solidFill>
              </a:rPr>
              <a:t>ЛЕОНІД ГЛІБОВ</a:t>
            </a:r>
            <a:endParaRPr lang="ru-RU" sz="8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268760"/>
            <a:ext cx="4572000" cy="5400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/>
              <a:t>                                                      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uk-UA" dirty="0"/>
              <a:t>                                                                </a:t>
            </a:r>
            <a:r>
              <a:rPr lang="uk-UA" sz="3900" b="1" dirty="0">
                <a:solidFill>
                  <a:srgbClr val="002060"/>
                </a:solidFill>
              </a:rPr>
              <a:t>Глібов – творець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uk-UA" sz="3900" b="1" dirty="0">
                <a:solidFill>
                  <a:srgbClr val="002060"/>
                </a:solidFill>
              </a:rPr>
              <a:t>                                               правдивих перлин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uk-UA" sz="3900" b="1" dirty="0">
                <a:solidFill>
                  <a:srgbClr val="002060"/>
                </a:solidFill>
              </a:rPr>
              <a:t>                                                    української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uk-UA" sz="3900" b="1" dirty="0">
                <a:solidFill>
                  <a:srgbClr val="002060"/>
                </a:solidFill>
              </a:rPr>
              <a:t>                                                     літератури</a:t>
            </a:r>
          </a:p>
          <a:p>
            <a:pPr marL="0" indent="0" algn="ctr">
              <a:buNone/>
            </a:pPr>
            <a:r>
              <a:rPr lang="uk-UA" b="1" i="1" dirty="0">
                <a:solidFill>
                  <a:srgbClr val="002060"/>
                </a:solidFill>
              </a:rPr>
              <a:t>                                                                  Іван Франко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4427984" cy="54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04066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0" y="0"/>
            <a:ext cx="889247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04066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dirty="0">
                <a:solidFill>
                  <a:srgbClr val="C00000"/>
                </a:solidFill>
              </a:rPr>
              <a:t>ЮВІЛЕЙНА МОНЕТА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4000" cy="5301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04066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274638"/>
            <a:ext cx="4104456" cy="5386610"/>
          </a:xfrm>
        </p:spPr>
        <p:txBody>
          <a:bodyPr>
            <a:normAutofit/>
          </a:bodyPr>
          <a:lstStyle/>
          <a:p>
            <a:r>
              <a:rPr lang="uk-UA" sz="5400" b="1" i="1" dirty="0">
                <a:solidFill>
                  <a:srgbClr val="C00000"/>
                </a:solidFill>
              </a:rPr>
              <a:t>ПАМ´ЯТНИК</a:t>
            </a:r>
            <a:br>
              <a:rPr lang="uk-UA" sz="5400" b="1" i="1" dirty="0">
                <a:solidFill>
                  <a:srgbClr val="C00000"/>
                </a:solidFill>
              </a:rPr>
            </a:br>
            <a:r>
              <a:rPr lang="uk-UA" sz="5400" b="1" i="1" dirty="0">
                <a:solidFill>
                  <a:srgbClr val="C00000"/>
                </a:solidFill>
              </a:rPr>
              <a:t>ЛЕОНІДУ</a:t>
            </a:r>
            <a:br>
              <a:rPr lang="uk-UA" sz="5400" b="1" i="1" dirty="0">
                <a:solidFill>
                  <a:srgbClr val="C00000"/>
                </a:solidFill>
              </a:rPr>
            </a:br>
            <a:r>
              <a:rPr lang="uk-UA" sz="5400" b="1" i="1" dirty="0">
                <a:solidFill>
                  <a:srgbClr val="C00000"/>
                </a:solidFill>
              </a:rPr>
              <a:t>ГЛІБОВУ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661248"/>
            <a:ext cx="8229600" cy="464915"/>
          </a:xfrm>
        </p:spPr>
        <p:txBody>
          <a:bodyPr>
            <a:normAutofit fontScale="92500" lnSpcReduction="20000"/>
          </a:bodyPr>
          <a:lstStyle/>
          <a:p>
            <a:r>
              <a:rPr lang="uk-UA" dirty="0"/>
              <a:t>                                                           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6003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04066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9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dirty="0">
                <a:solidFill>
                  <a:srgbClr val="C00000"/>
                </a:solidFill>
              </a:rPr>
              <a:t>СЛОВО ДО НАЩАДКІВ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1484784"/>
            <a:ext cx="4690864" cy="464137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/>
              <a:t>                                  </a:t>
            </a:r>
            <a:r>
              <a:rPr lang="uk-UA" b="1" i="1" dirty="0">
                <a:solidFill>
                  <a:srgbClr val="002060"/>
                </a:solidFill>
              </a:rPr>
              <a:t>Здається, байка просто </a:t>
            </a:r>
          </a:p>
          <a:p>
            <a:pPr marL="0" indent="0">
              <a:buNone/>
            </a:pPr>
            <a:r>
              <a:rPr lang="uk-UA" b="1" i="1" dirty="0">
                <a:solidFill>
                  <a:srgbClr val="002060"/>
                </a:solidFill>
              </a:rPr>
              <a:t>                       бреше,</a:t>
            </a:r>
          </a:p>
          <a:p>
            <a:pPr marL="0" indent="0">
              <a:buNone/>
            </a:pPr>
            <a:r>
              <a:rPr lang="uk-UA" b="1" i="1" dirty="0">
                <a:solidFill>
                  <a:srgbClr val="002060"/>
                </a:solidFill>
              </a:rPr>
              <a:t>А насправді ясну правду </a:t>
            </a:r>
          </a:p>
          <a:p>
            <a:pPr marL="0" indent="0">
              <a:buNone/>
            </a:pPr>
            <a:r>
              <a:rPr lang="uk-UA" b="1" i="1" dirty="0">
                <a:solidFill>
                  <a:srgbClr val="002060"/>
                </a:solidFill>
              </a:rPr>
              <a:t>                       чеше,</a:t>
            </a:r>
          </a:p>
          <a:p>
            <a:pPr marL="0" indent="0">
              <a:buNone/>
            </a:pPr>
            <a:r>
              <a:rPr lang="uk-UA" b="1" i="1" dirty="0">
                <a:solidFill>
                  <a:srgbClr val="002060"/>
                </a:solidFill>
              </a:rPr>
              <a:t>Нікого в світі не мине,</a:t>
            </a:r>
          </a:p>
          <a:p>
            <a:pPr marL="0" indent="0">
              <a:buNone/>
            </a:pPr>
            <a:r>
              <a:rPr lang="uk-UA" b="1" i="1" dirty="0">
                <a:solidFill>
                  <a:srgbClr val="002060"/>
                </a:solidFill>
              </a:rPr>
              <a:t>Читайте, згадуйте  </a:t>
            </a:r>
          </a:p>
          <a:p>
            <a:pPr marL="0" indent="0">
              <a:buNone/>
            </a:pPr>
            <a:r>
              <a:rPr lang="uk-UA" b="1" i="1" dirty="0">
                <a:solidFill>
                  <a:srgbClr val="002060"/>
                </a:solidFill>
              </a:rPr>
              <a:t>                          мене!</a:t>
            </a:r>
          </a:p>
          <a:p>
            <a:pPr marL="0" indent="0">
              <a:buNone/>
            </a:pPr>
            <a:r>
              <a:rPr lang="uk-UA" b="1" i="1" dirty="0">
                <a:solidFill>
                  <a:srgbClr val="002060"/>
                </a:solidFill>
              </a:rPr>
              <a:t>                              Л.Глібов   </a:t>
            </a:r>
            <a:r>
              <a:rPr lang="uk-UA" b="1" i="1" dirty="0"/>
              <a:t>                                         </a:t>
            </a:r>
            <a:r>
              <a:rPr lang="uk-UA" dirty="0"/>
              <a:t>                                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3995936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0475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7200" b="1" dirty="0">
                <a:solidFill>
                  <a:srgbClr val="C00000"/>
                </a:solidFill>
              </a:rPr>
              <a:t>ПРИГАДАЙМО</a:t>
            </a:r>
            <a:endParaRPr lang="ru-RU" sz="7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uk-UA" sz="5400" b="1" dirty="0">
                <a:solidFill>
                  <a:srgbClr val="002060"/>
                </a:solidFill>
              </a:rPr>
              <a:t>Які байки Леоніда Глібова вивчали на уроках української літератури?</a:t>
            </a:r>
          </a:p>
          <a:p>
            <a:r>
              <a:rPr lang="uk-UA" sz="5400" b="1" dirty="0">
                <a:solidFill>
                  <a:srgbClr val="002060"/>
                </a:solidFill>
              </a:rPr>
              <a:t>Які байки ви прочитали самостійно?</a:t>
            </a:r>
          </a:p>
          <a:p>
            <a:endParaRPr lang="ru-RU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315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b="1" dirty="0">
                <a:solidFill>
                  <a:srgbClr val="C00000"/>
                </a:solidFill>
              </a:rPr>
              <a:t>ТЕМА УРОКУ</a:t>
            </a:r>
            <a:endParaRPr lang="ru-RU" sz="6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6600" b="1" i="1" dirty="0">
                <a:solidFill>
                  <a:srgbClr val="002060"/>
                </a:solidFill>
              </a:rPr>
              <a:t>Леонід Глібов. Викривальна й повчальна спрямованість байки «Жаба і Віл»</a:t>
            </a:r>
            <a:endParaRPr lang="ru-RU" sz="66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315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b="1" dirty="0">
                <a:solidFill>
                  <a:srgbClr val="C00000"/>
                </a:solidFill>
              </a:rPr>
              <a:t>МЕТА УРОКУ</a:t>
            </a:r>
            <a:endParaRPr lang="ru-RU" sz="6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b="1" i="1" dirty="0">
                <a:solidFill>
                  <a:srgbClr val="002060"/>
                </a:solidFill>
              </a:rPr>
              <a:t>Поглибити знання учнів про творчу спадщину Леоніда Глібова</a:t>
            </a:r>
          </a:p>
          <a:p>
            <a:r>
              <a:rPr lang="uk-UA" b="1" i="1" dirty="0">
                <a:solidFill>
                  <a:srgbClr val="002060"/>
                </a:solidFill>
              </a:rPr>
              <a:t>Проаналізувати байку «Жаба і Віл»</a:t>
            </a:r>
          </a:p>
          <a:p>
            <a:r>
              <a:rPr lang="uk-UA" b="1" i="1" dirty="0">
                <a:solidFill>
                  <a:srgbClr val="002060"/>
                </a:solidFill>
              </a:rPr>
              <a:t>Систематизувати знання з теорії літератури (байка, алегорія, гумор, сатира)</a:t>
            </a:r>
          </a:p>
          <a:p>
            <a:r>
              <a:rPr lang="uk-UA" b="1" i="1" dirty="0">
                <a:solidFill>
                  <a:srgbClr val="002060"/>
                </a:solidFill>
              </a:rPr>
              <a:t>Розвивати культуру зв´язного мовлення, навички виразного читання, вміння </a:t>
            </a:r>
            <a:r>
              <a:rPr lang="uk-UA" b="1" i="1" dirty="0" err="1">
                <a:solidFill>
                  <a:srgbClr val="002060"/>
                </a:solidFill>
              </a:rPr>
              <a:t>співставляти</a:t>
            </a:r>
            <a:r>
              <a:rPr lang="uk-UA" b="1" i="1" dirty="0">
                <a:solidFill>
                  <a:srgbClr val="002060"/>
                </a:solidFill>
              </a:rPr>
              <a:t> описане в байці з сучасним життям</a:t>
            </a:r>
          </a:p>
          <a:p>
            <a:r>
              <a:rPr lang="uk-UA" b="1" i="1" dirty="0">
                <a:solidFill>
                  <a:srgbClr val="002060"/>
                </a:solidFill>
              </a:rPr>
              <a:t>Виховувати повагу до людей, негативне ставлення до пихи та зухвальства</a:t>
            </a:r>
            <a:r>
              <a:rPr lang="uk-UA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1322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dirty="0">
                <a:solidFill>
                  <a:srgbClr val="C00000"/>
                </a:solidFill>
              </a:rPr>
              <a:t>ТЕОРІЯ ЛІТЕРАТУРИ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Autofit/>
          </a:bodyPr>
          <a:lstStyle/>
          <a:p>
            <a:r>
              <a:rPr lang="uk-UA" b="1" i="1" dirty="0">
                <a:solidFill>
                  <a:srgbClr val="C00000"/>
                </a:solidFill>
              </a:rPr>
              <a:t>Гумор</a:t>
            </a:r>
            <a:r>
              <a:rPr lang="uk-UA" b="1" dirty="0"/>
              <a:t> </a:t>
            </a:r>
            <a:r>
              <a:rPr lang="uk-UA" b="1" dirty="0">
                <a:solidFill>
                  <a:srgbClr val="002060"/>
                </a:solidFill>
              </a:rPr>
              <a:t>– відображення смішного в характерах людей або в їхньому житті</a:t>
            </a:r>
          </a:p>
          <a:p>
            <a:r>
              <a:rPr lang="uk-UA" b="1" i="1" dirty="0">
                <a:solidFill>
                  <a:srgbClr val="C00000"/>
                </a:solidFill>
              </a:rPr>
              <a:t>Сатира</a:t>
            </a:r>
            <a:r>
              <a:rPr lang="uk-UA" b="1" dirty="0"/>
              <a:t> </a:t>
            </a:r>
            <a:r>
              <a:rPr lang="uk-UA" b="1" dirty="0">
                <a:solidFill>
                  <a:srgbClr val="002060"/>
                </a:solidFill>
              </a:rPr>
              <a:t>– нищівне висміювання вад окремої людини або всього суспільства</a:t>
            </a:r>
          </a:p>
          <a:p>
            <a:r>
              <a:rPr lang="uk-UA" b="1" i="1" dirty="0">
                <a:solidFill>
                  <a:srgbClr val="C00000"/>
                </a:solidFill>
              </a:rPr>
              <a:t>Байка</a:t>
            </a:r>
            <a:r>
              <a:rPr lang="uk-UA" b="1" dirty="0"/>
              <a:t> </a:t>
            </a:r>
            <a:r>
              <a:rPr lang="uk-UA" b="1" dirty="0">
                <a:solidFill>
                  <a:srgbClr val="002060"/>
                </a:solidFill>
              </a:rPr>
              <a:t>– невеликий алегоричний, здебільшого віршований твір повчального змісту</a:t>
            </a:r>
          </a:p>
          <a:p>
            <a:r>
              <a:rPr lang="uk-UA" b="1" i="1" dirty="0">
                <a:solidFill>
                  <a:srgbClr val="C00000"/>
                </a:solidFill>
              </a:rPr>
              <a:t>Алегорія</a:t>
            </a:r>
            <a:r>
              <a:rPr lang="uk-UA" b="1" dirty="0"/>
              <a:t> </a:t>
            </a:r>
            <a:r>
              <a:rPr lang="uk-UA" b="1" dirty="0">
                <a:solidFill>
                  <a:srgbClr val="002060"/>
                </a:solidFill>
              </a:rPr>
              <a:t>– зображення рис характеру людини за допомогою образів тварин, рослин, явищ природи тощо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535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dirty="0">
                <a:solidFill>
                  <a:srgbClr val="C00000"/>
                </a:solidFill>
              </a:rPr>
              <a:t>ОСОБЛИВОСТІ БАЙКИ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uk-UA" sz="4000" b="1" i="1" dirty="0">
                <a:solidFill>
                  <a:srgbClr val="002060"/>
                </a:solidFill>
              </a:rPr>
              <a:t>Розповідь про подію</a:t>
            </a:r>
          </a:p>
          <a:p>
            <a:r>
              <a:rPr lang="uk-UA" sz="4000" b="1" i="1" dirty="0">
                <a:solidFill>
                  <a:srgbClr val="002060"/>
                </a:solidFill>
              </a:rPr>
              <a:t>Невелика кількість дійових осіб</a:t>
            </a:r>
          </a:p>
          <a:p>
            <a:r>
              <a:rPr lang="uk-UA" sz="4000" b="1" i="1" dirty="0">
                <a:solidFill>
                  <a:srgbClr val="002060"/>
                </a:solidFill>
              </a:rPr>
              <a:t>Алегорична спрямованість</a:t>
            </a:r>
          </a:p>
          <a:p>
            <a:r>
              <a:rPr lang="uk-UA" sz="4000" b="1" i="1" dirty="0">
                <a:solidFill>
                  <a:srgbClr val="002060"/>
                </a:solidFill>
              </a:rPr>
              <a:t>Повчальна значимість (мораль)</a:t>
            </a:r>
          </a:p>
          <a:p>
            <a:r>
              <a:rPr lang="uk-UA" sz="4000" b="1" i="1" dirty="0">
                <a:solidFill>
                  <a:srgbClr val="002060"/>
                </a:solidFill>
              </a:rPr>
              <a:t>Складається з двох частин : оповіді й моралі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174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99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uk-UA" dirty="0"/>
            </a:br>
            <a:r>
              <a:rPr lang="uk-UA" sz="6700" b="1" dirty="0">
                <a:solidFill>
                  <a:srgbClr val="C00000"/>
                </a:solidFill>
              </a:rPr>
              <a:t>Проблемне запитання</a:t>
            </a:r>
            <a:br>
              <a:rPr lang="uk-UA" sz="6700" b="1" dirty="0">
                <a:solidFill>
                  <a:srgbClr val="C00000"/>
                </a:solidFill>
              </a:rPr>
            </a:br>
            <a:endParaRPr lang="ru-RU" sz="67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sz="4400" b="1" dirty="0">
                <a:solidFill>
                  <a:srgbClr val="002060"/>
                </a:solidFill>
              </a:rPr>
              <a:t>Які з наведених рис людського характеру ви вважаєте негативними?</a:t>
            </a:r>
          </a:p>
          <a:p>
            <a:pPr marL="0" indent="0" algn="ctr">
              <a:buNone/>
            </a:pPr>
            <a:r>
              <a:rPr lang="uk-UA" sz="5800" b="1" i="1" dirty="0">
                <a:solidFill>
                  <a:srgbClr val="C00000"/>
                </a:solidFill>
              </a:rPr>
              <a:t>Щедрість, жадібність, щирість, заздрість, пихатість, відкритість, хвалькуватість</a:t>
            </a:r>
            <a:endParaRPr lang="ru-RU" sz="58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1741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615</Words>
  <Application>Microsoft Office PowerPoint</Application>
  <PresentationFormat>Экран (4:3)</PresentationFormat>
  <Paragraphs>103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6" baseType="lpstr">
      <vt:lpstr>Arial</vt:lpstr>
      <vt:lpstr>Calibri</vt:lpstr>
      <vt:lpstr>Тема Office</vt:lpstr>
      <vt:lpstr>Тільки сміхом можна беззлобно знищити зло…                  О.Довженко </vt:lpstr>
      <vt:lpstr>ПОМІРКУЙМО РАЗОМ</vt:lpstr>
      <vt:lpstr>ЛЕОНІД ГЛІБОВ</vt:lpstr>
      <vt:lpstr>ПРИГАДАЙМО</vt:lpstr>
      <vt:lpstr>ТЕМА УРОКУ</vt:lpstr>
      <vt:lpstr>МЕТА УРОКУ</vt:lpstr>
      <vt:lpstr>ТЕОРІЯ ЛІТЕРАТУРИ</vt:lpstr>
      <vt:lpstr>ОСОБЛИВОСТІ БАЙКИ</vt:lpstr>
      <vt:lpstr> Проблемне запитання </vt:lpstr>
      <vt:lpstr>Презентация PowerPoint</vt:lpstr>
      <vt:lpstr>Презентация PowerPoint</vt:lpstr>
      <vt:lpstr>Віл – велика рогата худоба, яка використовується людиною як робоча сила</vt:lpstr>
      <vt:lpstr>ЗАСОБИ ВИРАЗНОГО ЧИТАННЯ</vt:lpstr>
      <vt:lpstr>Презентация PowerPoint</vt:lpstr>
      <vt:lpstr>ПОМІРКУЙТЕ</vt:lpstr>
      <vt:lpstr>ТЕМА БАЙКИ</vt:lpstr>
      <vt:lpstr>ІДЕЯ БАЙКИ</vt:lpstr>
      <vt:lpstr>ОСНОВНА ДУМКА БАЙКИ (МОРАЛЬ)</vt:lpstr>
      <vt:lpstr>ПОМІРКУЙМО РАЗОМ</vt:lpstr>
      <vt:lpstr>ДОМАШНЄ ЗАВДАННЯ</vt:lpstr>
      <vt:lpstr>МУЛЬТФІЛЬМ</vt:lpstr>
      <vt:lpstr>МУДРІ ПОРАДИ НАЩАДКАМ</vt:lpstr>
      <vt:lpstr>ВИДАННЯ ТВОРІВ  ЛЕОНІДА ГЛІБОВА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Нащадки пам´ятають</vt:lpstr>
      <vt:lpstr>Презентация PowerPoint</vt:lpstr>
      <vt:lpstr>ЮВІЛЕЙНА МОНЕТА</vt:lpstr>
      <vt:lpstr>ПАМ´ЯТНИК ЛЕОНІДУ ГЛІБОВУ</vt:lpstr>
      <vt:lpstr>СЛОВО ДО НАЩАДКІВ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Marta</cp:lastModifiedBy>
  <cp:revision>32</cp:revision>
  <cp:lastPrinted>2015-04-23T16:55:52Z</cp:lastPrinted>
  <dcterms:created xsi:type="dcterms:W3CDTF">2015-04-19T03:18:15Z</dcterms:created>
  <dcterms:modified xsi:type="dcterms:W3CDTF">2023-09-27T17:44:08Z</dcterms:modified>
</cp:coreProperties>
</file>