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sldIdLst>
    <p:sldId id="1999" r:id="rId2"/>
    <p:sldId id="2001" r:id="rId3"/>
    <p:sldId id="2031" r:id="rId4"/>
    <p:sldId id="1991" r:id="rId5"/>
    <p:sldId id="257" r:id="rId6"/>
    <p:sldId id="256" r:id="rId7"/>
    <p:sldId id="2043" r:id="rId8"/>
    <p:sldId id="2045" r:id="rId9"/>
    <p:sldId id="2027" r:id="rId10"/>
    <p:sldId id="2046" r:id="rId11"/>
    <p:sldId id="2056" r:id="rId12"/>
    <p:sldId id="2055" r:id="rId13"/>
    <p:sldId id="267" r:id="rId14"/>
    <p:sldId id="2044" r:id="rId15"/>
    <p:sldId id="2047" r:id="rId16"/>
    <p:sldId id="2048" r:id="rId17"/>
    <p:sldId id="271" r:id="rId18"/>
    <p:sldId id="272" r:id="rId19"/>
    <p:sldId id="265" r:id="rId20"/>
    <p:sldId id="266" r:id="rId21"/>
    <p:sldId id="268" r:id="rId22"/>
    <p:sldId id="2034" r:id="rId23"/>
    <p:sldId id="283" r:id="rId24"/>
    <p:sldId id="2052" r:id="rId25"/>
    <p:sldId id="2050" r:id="rId26"/>
    <p:sldId id="2053" r:id="rId27"/>
    <p:sldId id="2054" r:id="rId28"/>
    <p:sldId id="205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B4689-36AC-4032-9B69-465C0E6AAEDF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30661-4C63-481D-A26D-5382BAAFD8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10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4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3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5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60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C99D2-A039-4520-BA48-75ACCCBE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аблиці 2">
            <a:extLst>
              <a:ext uri="{FF2B5EF4-FFF2-40B4-BE49-F238E27FC236}">
                <a16:creationId xmlns:a16="http://schemas.microsoft.com/office/drawing/2014/main" id="{B2ADB2AA-DAC1-42B6-B5DF-207EA76011F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826684" y="1827213"/>
            <a:ext cx="9751483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3EE73C6-8C0D-4600-83A9-3C0ABEA5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8612B3-DCEE-4895-A50A-3A90E76B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3542CB-B38F-4E0F-9D65-312D6C98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8E0569-8C27-4DE3-B068-CA7E9B01861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224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869E-0EFF-459C-B4EB-A4CB6FCC4631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458A-F57D-4F24-8E71-35E1A985740D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7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2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67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7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2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59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83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C6E4D6-F474-4622-B384-EC544F6EEDBB}" type="datetimeFigureOut">
              <a:rPr lang="uk-UA" smtClean="0"/>
              <a:t>14.10.2023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9339F75-C6A7-428B-978A-E02C93F0C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51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lovnyk.ua/index.php?swrd=%D0%BA%D1%80%D0%B0%D1%89%D0%B5" TargetMode="External"/><Relationship Id="rId3" Type="http://schemas.openxmlformats.org/officeDocument/2006/relationships/hyperlink" Target="https://slovnyk.ua/index.php?swrd=%D0%BF%D0%B5%D1%80%D0%B5%D0%B9%D0%BD%D1%8F%D1%82%D0%B8%D0%B9" TargetMode="External"/><Relationship Id="rId7" Type="http://schemas.openxmlformats.org/officeDocument/2006/relationships/hyperlink" Target="https://slovnyk.ua/index.php?swrd=%D1%83%D1%81%D0%BF%D1%96%D1%85" TargetMode="External"/><Relationship Id="rId2" Type="http://schemas.openxmlformats.org/officeDocument/2006/relationships/hyperlink" Target="https://slovnyk.ua/index.php?swrd=%D0%A1%D0%B2%D1%96%D1%82%D0%BE%D1%81%D0%BF%D1%80%D0%B8%D0%B9%D0%BC%D0%B0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nyk.ua/index.php?swrd=%D0%B7%D0%BD%D0%B5%D0%B2%D1%96%D1%80%D0%B0" TargetMode="External"/><Relationship Id="rId11" Type="http://schemas.openxmlformats.org/officeDocument/2006/relationships/hyperlink" Target="https://slovnyk.ua/index.php?swrd=%D0%BE%D0%BF%D1%82%D0%B8%D0%BC%D1%96%D0%B7%D0%BC" TargetMode="External"/><Relationship Id="rId5" Type="http://schemas.openxmlformats.org/officeDocument/2006/relationships/hyperlink" Target="https://slovnyk.ua/index.php?swrd=%D0%B1%D0%B5%D0%B7%D0%BD%D0%B0%D0%B4%D1%96%D1%8F" TargetMode="External"/><Relationship Id="rId10" Type="http://schemas.openxmlformats.org/officeDocument/2006/relationships/hyperlink" Target="https://slovnyk.ua/index.php?swrd=%D0%BF%D1%80%D0%BE%D1%82%D0%B8%D0%BB%D0%B5%D0%B6%D0%BD%D0%B5" TargetMode="External"/><Relationship Id="rId4" Type="http://schemas.openxmlformats.org/officeDocument/2006/relationships/hyperlink" Target="https://slovnyk.ua/index.php?swrd=%D1%81%D0%BC%D1%83%D1%82%D0%BE%D0%BA" TargetMode="External"/><Relationship Id="rId9" Type="http://schemas.openxmlformats.org/officeDocument/2006/relationships/hyperlink" Target="https://slovnyk.ua/index.php?swrd=%D0%BC%D0%B0%D0%B9%D0%B1%D1%83%D1%82%D0%BD%D1%96%D0%B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lovnyk.ua/index.php?swrd=%D0%BA%D1%80%D0%B0%D1%89%D0%B5" TargetMode="External"/><Relationship Id="rId3" Type="http://schemas.openxmlformats.org/officeDocument/2006/relationships/hyperlink" Target="https://slovnyk.ua/index.php?swrd=%D0%BF%D0%B5%D1%80%D0%B5%D0%B9%D0%BD%D1%8F%D1%82%D0%B8%D0%B9" TargetMode="External"/><Relationship Id="rId7" Type="http://schemas.openxmlformats.org/officeDocument/2006/relationships/hyperlink" Target="https://slovnyk.ua/index.php?swrd=%D0%B2%D1%96%D1%80%D0%BE%D1%8E" TargetMode="External"/><Relationship Id="rId12" Type="http://schemas.openxmlformats.org/officeDocument/2006/relationships/hyperlink" Target="https://slovnyk.ua/index.php?swrd=%D0%BF%D0%B5%D1%81%D0%B8%D0%BC%D1%96%D0%B7%D0%BC" TargetMode="External"/><Relationship Id="rId2" Type="http://schemas.openxmlformats.org/officeDocument/2006/relationships/hyperlink" Target="https://slovnyk.ua/index.php?swrd=%D0%A1%D0%B2%D1%96%D1%82%D0%BE%D1%81%D0%BF%D1%80%D0%B8%D0%B9%D0%BC%D0%B0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nyk.ua/index.php?swrd=%D1%82%D0%B2%D0%B5%D1%80%D0%B4%D0%B8%D0%B9" TargetMode="External"/><Relationship Id="rId11" Type="http://schemas.openxmlformats.org/officeDocument/2006/relationships/hyperlink" Target="https://slovnyk.ua/index.php?swrd=%D0%BF%D1%80%D0%BE%D1%82%D0%B8%D0%BB%D0%B5%D0%B6%D0%BD%D0%B5" TargetMode="External"/><Relationship Id="rId5" Type="http://schemas.openxmlformats.org/officeDocument/2006/relationships/hyperlink" Target="https://slovnyk.ua/index.php?swrd=%D0%B6%D0%B8%D1%82%D1%82%D1%94%D1%80%D0%B0%D0%B4%D1%96%D1%81%D0%BD%D1%96%D1%81%D1%82%D1%8C" TargetMode="External"/><Relationship Id="rId10" Type="http://schemas.openxmlformats.org/officeDocument/2006/relationships/hyperlink" Target="https://slovnyk.ua/index.php?swrd=%D1%83%D1%81%D0%BF%D1%96%D1%85" TargetMode="External"/><Relationship Id="rId4" Type="http://schemas.openxmlformats.org/officeDocument/2006/relationships/hyperlink" Target="https://slovnyk.ua/index.php?swrd=%D0%B1%D0%B0%D0%B4%D1%8C%D0%BE%D1%80%D1%96%D1%81%D1%82%D1%8C" TargetMode="External"/><Relationship Id="rId9" Type="http://schemas.openxmlformats.org/officeDocument/2006/relationships/hyperlink" Target="https://slovnyk.ua/index.php?swrd=%D0%BC%D0%B0%D0%B9%D0%B1%D1%83%D1%82%D0%BD%D1%96%D0%B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348" y="427864"/>
            <a:ext cx="8732066" cy="4857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Організація класу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C66068-FB89-407F-AD95-D47C3D3E842C}"/>
              </a:ext>
            </a:extLst>
          </p:cNvPr>
          <p:cNvSpPr/>
          <p:nvPr/>
        </p:nvSpPr>
        <p:spPr>
          <a:xfrm>
            <a:off x="530772" y="1534630"/>
            <a:ext cx="11130455" cy="41549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2F324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dirty="0">
                <a:ln w="0"/>
                <a:solidFill>
                  <a:srgbClr val="2F32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Станьте, діти, всі рівненько,</a:t>
            </a:r>
          </a:p>
          <a:p>
            <a:pPr algn="ctr"/>
            <a:r>
              <a:rPr lang="uk-UA" sz="6600" dirty="0">
                <a:ln w="0"/>
                <a:solidFill>
                  <a:srgbClr val="2F32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Посміхніться веселенько.</a:t>
            </a:r>
          </a:p>
          <a:p>
            <a:pPr algn="ctr"/>
            <a:r>
              <a:rPr lang="uk-UA" sz="6600" dirty="0">
                <a:ln w="0"/>
                <a:solidFill>
                  <a:srgbClr val="2F32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Настрій на урок взяли.</a:t>
            </a:r>
          </a:p>
          <a:p>
            <a:pPr algn="ctr"/>
            <a:r>
              <a:rPr lang="uk-UA" sz="6600" dirty="0">
                <a:ln w="0"/>
                <a:solidFill>
                  <a:srgbClr val="2F32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Працювати почали. </a:t>
            </a:r>
          </a:p>
        </p:txBody>
      </p:sp>
    </p:spTree>
    <p:extLst>
      <p:ext uri="{BB962C8B-B14F-4D97-AF65-F5344CB8AC3E}">
        <p14:creationId xmlns:p14="http://schemas.microsoft.com/office/powerpoint/2010/main" val="8502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14.10.2023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948" y="227643"/>
            <a:ext cx="11520103" cy="6600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Прокоментуйте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подані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вислови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Які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тверджень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відповідають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змісту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казки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В. </a:t>
            </a:r>
            <a:r>
              <a:rPr lang="ru-RU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Симоненка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?</a:t>
            </a:r>
            <a:endParaRPr lang="uk-UA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7018" y="1154545"/>
            <a:ext cx="11930644" cy="5428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/>
              <a:t>1. Людина </a:t>
            </a:r>
            <a:r>
              <a:rPr lang="ru-RU" sz="2500" dirty="0" err="1"/>
              <a:t>відрізняється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</a:t>
            </a:r>
            <a:r>
              <a:rPr lang="ru-RU" sz="2500" dirty="0" err="1"/>
              <a:t>усіх</a:t>
            </a:r>
            <a:r>
              <a:rPr lang="ru-RU" sz="2500" dirty="0"/>
              <a:t> </a:t>
            </a:r>
            <a:r>
              <a:rPr lang="ru-RU" sz="2500" dirty="0" err="1"/>
              <a:t>інших</a:t>
            </a:r>
            <a:r>
              <a:rPr lang="ru-RU" sz="2500" dirty="0"/>
              <a:t> </a:t>
            </a:r>
            <a:r>
              <a:rPr lang="ru-RU" sz="2500" dirty="0" err="1"/>
              <a:t>створінь</a:t>
            </a:r>
            <a:r>
              <a:rPr lang="ru-RU" sz="2500" dirty="0"/>
              <a:t> </a:t>
            </a:r>
            <a:r>
              <a:rPr lang="ru-RU" sz="2500" dirty="0" err="1"/>
              <a:t>здатністю</a:t>
            </a:r>
            <a:r>
              <a:rPr lang="ru-RU" sz="2500" dirty="0"/>
              <a:t> </a:t>
            </a:r>
            <a:r>
              <a:rPr lang="ru-RU" sz="2500" dirty="0" err="1"/>
              <a:t>сміятися</a:t>
            </a:r>
            <a:r>
              <a:rPr lang="ru-RU" sz="2500" dirty="0"/>
              <a:t>. </a:t>
            </a:r>
          </a:p>
          <a:p>
            <a:r>
              <a:rPr lang="ru-RU" sz="2500" dirty="0"/>
              <a:t>2. </a:t>
            </a:r>
            <a:r>
              <a:rPr lang="ru-RU" sz="2500" dirty="0" err="1"/>
              <a:t>Сміху</a:t>
            </a:r>
            <a:r>
              <a:rPr lang="ru-RU" sz="2500" dirty="0"/>
              <a:t>, як </a:t>
            </a:r>
            <a:r>
              <a:rPr lang="ru-RU" sz="2500" dirty="0" err="1"/>
              <a:t>закоханості</a:t>
            </a:r>
            <a:r>
              <a:rPr lang="ru-RU" sz="2500" dirty="0"/>
              <a:t>, не </a:t>
            </a:r>
            <a:r>
              <a:rPr lang="ru-RU" sz="2500" dirty="0" err="1"/>
              <a:t>навчиш</a:t>
            </a:r>
            <a:r>
              <a:rPr lang="ru-RU" sz="2500" dirty="0"/>
              <a:t>. </a:t>
            </a:r>
            <a:r>
              <a:rPr lang="ru-RU" sz="2500" dirty="0" err="1"/>
              <a:t>Сміх</a:t>
            </a:r>
            <a:r>
              <a:rPr lang="ru-RU" sz="2500" dirty="0"/>
              <a:t> — </a:t>
            </a:r>
            <a:r>
              <a:rPr lang="ru-RU" sz="2500" dirty="0" err="1"/>
              <a:t>натхнення</a:t>
            </a:r>
            <a:r>
              <a:rPr lang="ru-RU" sz="2500" dirty="0"/>
              <a:t>. </a:t>
            </a:r>
          </a:p>
          <a:p>
            <a:r>
              <a:rPr lang="ru-RU" sz="2500" dirty="0"/>
              <a:t>3. </a:t>
            </a:r>
            <a:r>
              <a:rPr lang="ru-RU" sz="2500" dirty="0" err="1"/>
              <a:t>Сміх</a:t>
            </a:r>
            <a:r>
              <a:rPr lang="ru-RU" sz="2500" dirty="0"/>
              <a:t> —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/>
              <a:t>сонце</a:t>
            </a:r>
            <a:r>
              <a:rPr lang="ru-RU" sz="2500" dirty="0"/>
              <a:t>: </a:t>
            </a:r>
            <a:r>
              <a:rPr lang="ru-RU" sz="2500" dirty="0" err="1"/>
              <a:t>воно</a:t>
            </a:r>
            <a:r>
              <a:rPr lang="ru-RU" sz="2500" dirty="0"/>
              <a:t> </a:t>
            </a:r>
            <a:r>
              <a:rPr lang="ru-RU" sz="2500" dirty="0" err="1"/>
              <a:t>проганяє</a:t>
            </a:r>
            <a:r>
              <a:rPr lang="ru-RU" sz="2500" dirty="0"/>
              <a:t> зиму з </a:t>
            </a:r>
            <a:r>
              <a:rPr lang="ru-RU" sz="2500" dirty="0" err="1"/>
              <a:t>людського</a:t>
            </a:r>
            <a:r>
              <a:rPr lang="ru-RU" sz="2500" dirty="0"/>
              <a:t> </a:t>
            </a:r>
            <a:r>
              <a:rPr lang="ru-RU" sz="2500" dirty="0" err="1"/>
              <a:t>обличчя</a:t>
            </a:r>
            <a:r>
              <a:rPr lang="ru-RU" sz="2500" dirty="0"/>
              <a:t>. </a:t>
            </a:r>
          </a:p>
          <a:p>
            <a:r>
              <a:rPr lang="ru-RU" sz="2500" dirty="0"/>
              <a:t>4. </a:t>
            </a:r>
            <a:r>
              <a:rPr lang="ru-RU" sz="2500" dirty="0" err="1"/>
              <a:t>Гумор</a:t>
            </a:r>
            <a:r>
              <a:rPr lang="ru-RU" sz="2500" dirty="0"/>
              <a:t> —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/>
              <a:t>рятувальний</a:t>
            </a:r>
            <a:r>
              <a:rPr lang="ru-RU" sz="2500" dirty="0"/>
              <a:t> круг на </a:t>
            </a:r>
            <a:r>
              <a:rPr lang="ru-RU" sz="2500" dirty="0" err="1"/>
              <a:t>хвилях</a:t>
            </a:r>
            <a:r>
              <a:rPr lang="ru-RU" sz="2500" dirty="0"/>
              <a:t> </a:t>
            </a:r>
            <a:r>
              <a:rPr lang="ru-RU" sz="2500" dirty="0" err="1"/>
              <a:t>життя</a:t>
            </a:r>
            <a:r>
              <a:rPr lang="ru-RU" sz="2500" dirty="0"/>
              <a:t>. </a:t>
            </a:r>
          </a:p>
          <a:p>
            <a:r>
              <a:rPr lang="ru-RU" sz="2500" dirty="0"/>
              <a:t>5. </a:t>
            </a:r>
            <a:r>
              <a:rPr lang="ru-RU" sz="2500" dirty="0" err="1"/>
              <a:t>Краще</a:t>
            </a:r>
            <a:r>
              <a:rPr lang="ru-RU" sz="2500" dirty="0"/>
              <a:t> </a:t>
            </a:r>
            <a:r>
              <a:rPr lang="ru-RU" sz="2500" dirty="0" err="1"/>
              <a:t>терпіти</a:t>
            </a:r>
            <a:r>
              <a:rPr lang="ru-RU" sz="2500" dirty="0"/>
              <a:t> нужду й бути веселим, </a:t>
            </a:r>
            <a:r>
              <a:rPr lang="ru-RU" sz="2500" dirty="0" err="1"/>
              <a:t>ніж</a:t>
            </a:r>
            <a:r>
              <a:rPr lang="ru-RU" sz="2500" dirty="0"/>
              <a:t> </a:t>
            </a:r>
            <a:r>
              <a:rPr lang="ru-RU" sz="2500" dirty="0" err="1"/>
              <a:t>жити</a:t>
            </a:r>
            <a:r>
              <a:rPr lang="ru-RU" sz="2500" dirty="0"/>
              <a:t> в </a:t>
            </a:r>
            <a:r>
              <a:rPr lang="ru-RU" sz="2500" dirty="0" err="1"/>
              <a:t>розкошах</a:t>
            </a:r>
            <a:r>
              <a:rPr lang="ru-RU" sz="2500" dirty="0"/>
              <a:t>, не </a:t>
            </a:r>
            <a:r>
              <a:rPr lang="ru-RU" sz="2500" dirty="0" err="1"/>
              <a:t>знаючи</a:t>
            </a:r>
            <a:r>
              <a:rPr lang="ru-RU" sz="2500" dirty="0"/>
              <a:t> </a:t>
            </a:r>
            <a:r>
              <a:rPr lang="ru-RU" sz="2500" dirty="0" err="1"/>
              <a:t>почуття</a:t>
            </a:r>
            <a:r>
              <a:rPr lang="ru-RU" sz="2500" dirty="0"/>
              <a:t> </a:t>
            </a:r>
            <a:r>
              <a:rPr lang="ru-RU" sz="2500" dirty="0" err="1"/>
              <a:t>радості</a:t>
            </a:r>
            <a:r>
              <a:rPr lang="ru-RU" sz="2500" dirty="0"/>
              <a:t>. </a:t>
            </a:r>
          </a:p>
          <a:p>
            <a:r>
              <a:rPr lang="ru-RU" sz="2500" dirty="0"/>
              <a:t>6. </a:t>
            </a:r>
            <a:r>
              <a:rPr lang="ru-RU" sz="2500" dirty="0" err="1"/>
              <a:t>Гумор</a:t>
            </a:r>
            <a:r>
              <a:rPr lang="ru-RU" sz="2500" dirty="0"/>
              <a:t> і </a:t>
            </a:r>
            <a:r>
              <a:rPr lang="ru-RU" sz="2500" dirty="0" err="1"/>
              <a:t>поезія</a:t>
            </a:r>
            <a:r>
              <a:rPr lang="ru-RU" sz="2500" dirty="0"/>
              <a:t> є </a:t>
            </a:r>
            <a:r>
              <a:rPr lang="ru-RU" sz="2500" dirty="0" err="1"/>
              <a:t>золотими</a:t>
            </a:r>
            <a:r>
              <a:rPr lang="ru-RU" sz="2500" dirty="0"/>
              <a:t> воротами до </a:t>
            </a:r>
            <a:r>
              <a:rPr lang="ru-RU" sz="2500" dirty="0" err="1"/>
              <a:t>всього</a:t>
            </a:r>
            <a:r>
              <a:rPr lang="ru-RU" sz="2500" dirty="0"/>
              <a:t> </a:t>
            </a:r>
            <a:r>
              <a:rPr lang="ru-RU" sz="2500" dirty="0" err="1"/>
              <a:t>чесного</a:t>
            </a:r>
            <a:r>
              <a:rPr lang="ru-RU" sz="2500" dirty="0"/>
              <a:t>, благородного, прекрасного. </a:t>
            </a:r>
          </a:p>
          <a:p>
            <a:r>
              <a:rPr lang="ru-RU" sz="2500" dirty="0"/>
              <a:t>7. З </a:t>
            </a:r>
            <a:r>
              <a:rPr lang="ru-RU" sz="2500" dirty="0" err="1"/>
              <a:t>особистих</a:t>
            </a:r>
            <a:r>
              <a:rPr lang="ru-RU" sz="2500" dirty="0"/>
              <a:t> </a:t>
            </a:r>
            <a:r>
              <a:rPr lang="ru-RU" sz="2500" dirty="0" err="1"/>
              <a:t>властивостей</a:t>
            </a:r>
            <a:r>
              <a:rPr lang="ru-RU" sz="2500" dirty="0"/>
              <a:t> </a:t>
            </a:r>
            <a:r>
              <a:rPr lang="ru-RU" sz="2500" dirty="0" err="1"/>
              <a:t>найбезпосередніше</a:t>
            </a:r>
            <a:r>
              <a:rPr lang="ru-RU" sz="2500" dirty="0"/>
              <a:t> </a:t>
            </a:r>
            <a:r>
              <a:rPr lang="ru-RU" sz="2500" dirty="0" err="1"/>
              <a:t>сприяє</a:t>
            </a:r>
            <a:r>
              <a:rPr lang="ru-RU" sz="2500" dirty="0"/>
              <a:t> </a:t>
            </a:r>
            <a:r>
              <a:rPr lang="ru-RU" sz="2500" dirty="0" err="1"/>
              <a:t>нашому</a:t>
            </a:r>
            <a:r>
              <a:rPr lang="ru-RU" sz="2500" dirty="0"/>
              <a:t> </a:t>
            </a:r>
            <a:r>
              <a:rPr lang="ru-RU" sz="2500" dirty="0" err="1"/>
              <a:t>щастю</a:t>
            </a:r>
            <a:r>
              <a:rPr lang="ru-RU" sz="2500" dirty="0"/>
              <a:t> весела </a:t>
            </a:r>
            <a:r>
              <a:rPr lang="ru-RU" sz="2500" dirty="0" err="1"/>
              <a:t>вдача</a:t>
            </a:r>
            <a:r>
              <a:rPr lang="ru-RU" sz="2500" dirty="0"/>
              <a:t>. </a:t>
            </a:r>
          </a:p>
          <a:p>
            <a:r>
              <a:rPr lang="ru-RU" sz="2500" dirty="0"/>
              <a:t>8. Як </a:t>
            </a:r>
            <a:r>
              <a:rPr lang="ru-RU" sz="2500" dirty="0" err="1"/>
              <a:t>міль</a:t>
            </a:r>
            <a:r>
              <a:rPr lang="ru-RU" sz="2500" dirty="0"/>
              <a:t> </a:t>
            </a:r>
            <a:r>
              <a:rPr lang="ru-RU" sz="2500" dirty="0" err="1"/>
              <a:t>одягові</a:t>
            </a:r>
            <a:r>
              <a:rPr lang="ru-RU" sz="2500" dirty="0"/>
              <a:t> і </a:t>
            </a:r>
            <a:r>
              <a:rPr lang="ru-RU" sz="2500" dirty="0" err="1"/>
              <a:t>черв’як</a:t>
            </a:r>
            <a:r>
              <a:rPr lang="ru-RU" sz="2500" dirty="0"/>
              <a:t> дереву, так печаль шкодить </a:t>
            </a:r>
            <a:r>
              <a:rPr lang="ru-RU" sz="2500" dirty="0" err="1"/>
              <a:t>серцю</a:t>
            </a:r>
            <a:r>
              <a:rPr lang="ru-RU" sz="2500" dirty="0"/>
              <a:t> </a:t>
            </a:r>
            <a:r>
              <a:rPr lang="ru-RU" sz="2500" dirty="0" err="1"/>
              <a:t>людини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0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E28C66-64A4-4BED-9E79-C92C7D920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5" y="1799302"/>
            <a:ext cx="11303941" cy="445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21F78-427D-45BD-A4CB-F746BAB5C736}"/>
              </a:ext>
            </a:extLst>
          </p:cNvPr>
          <p:cNvSpPr txBox="1"/>
          <p:nvPr/>
        </p:nvSpPr>
        <p:spPr>
          <a:xfrm>
            <a:off x="3175819" y="825909"/>
            <a:ext cx="456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КОМПОЗИЦІЯ </a:t>
            </a:r>
          </a:p>
        </p:txBody>
      </p:sp>
    </p:spTree>
    <p:extLst>
      <p:ext uri="{BB962C8B-B14F-4D97-AF65-F5344CB8AC3E}">
        <p14:creationId xmlns:p14="http://schemas.microsoft.com/office/powerpoint/2010/main" val="379532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548E9E-B347-4D55-9360-E15284A3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2" y="668594"/>
            <a:ext cx="11534119" cy="54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34AF47B-40D5-47B6-9E06-A775F65C3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008" y="301625"/>
            <a:ext cx="11063160" cy="1143000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uk-UA" alt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Порівняльна характеристика персонажів </a:t>
            </a:r>
            <a:endParaRPr lang="ru-RU" altLang="uk-UA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7905" name="Group 17">
            <a:extLst>
              <a:ext uri="{FF2B5EF4-FFF2-40B4-BE49-F238E27FC236}">
                <a16:creationId xmlns:a16="http://schemas.microsoft.com/office/drawing/2014/main" id="{3C0FC35D-90B4-4F84-80BC-F272A7E5C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840596"/>
              </p:ext>
            </p:extLst>
          </p:nvPr>
        </p:nvGraphicFramePr>
        <p:xfrm>
          <a:off x="1471448" y="2064737"/>
          <a:ext cx="8736177" cy="3321052"/>
        </p:xfrm>
        <a:graphic>
          <a:graphicData uri="http://schemas.openxmlformats.org/drawingml/2006/table">
            <a:tbl>
              <a:tblPr/>
              <a:tblGrid>
                <a:gridCol w="4369037">
                  <a:extLst>
                    <a:ext uri="{9D8B030D-6E8A-4147-A177-3AD203B41FA5}">
                      <a16:colId xmlns:a16="http://schemas.microsoft.com/office/drawing/2014/main" val="1059784566"/>
                    </a:ext>
                  </a:extLst>
                </a:gridCol>
                <a:gridCol w="4367140">
                  <a:extLst>
                    <a:ext uri="{9D8B030D-6E8A-4147-A177-3AD203B41FA5}">
                      <a16:colId xmlns:a16="http://schemas.microsoft.com/office/drawing/2014/main" val="665815375"/>
                    </a:ext>
                  </a:extLst>
                </a:gridCol>
              </a:tblGrid>
              <a:tr h="995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Лоскотон</a:t>
                      </a:r>
                      <a:endParaRPr kumimoji="0" lang="ru-RU" altLang="uk-UA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uk-UA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Плаксій</a:t>
                      </a:r>
                      <a:endParaRPr kumimoji="0" lang="ru-RU" altLang="uk-UA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9933368"/>
                  </a:ext>
                </a:extLst>
              </a:tr>
              <a:tr h="23252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uk-UA" altLang="uk-UA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uk-UA" altLang="uk-UA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25603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12">
            <a:extLst>
              <a:ext uri="{FF2B5EF4-FFF2-40B4-BE49-F238E27FC236}">
                <a16:creationId xmlns:a16="http://schemas.microsoft.com/office/drawing/2014/main" id="{58D0707E-499E-4A23-B53C-30D302700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67246"/>
              </p:ext>
            </p:extLst>
          </p:nvPr>
        </p:nvGraphicFramePr>
        <p:xfrm>
          <a:off x="378373" y="886087"/>
          <a:ext cx="11550868" cy="553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Цар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Плаксій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Лоскотон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Портрет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«Голова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його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мов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бочка,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Очі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–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ніби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кавуни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».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Мав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він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вдачу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теплу й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щиру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Ще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й лукавинку в очах…»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«…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лоскотливі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мав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він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вуса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м’якенькі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наче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пух.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м’яке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волосся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русе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Розсипалося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до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вух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Вчинки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наказував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щоб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плакали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всі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діти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пив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сльози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дітей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погрожував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тому,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хто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всміхається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віддавав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наказ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гвардії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щоб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шмагала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тих,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хто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сміявся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 </a:t>
                      </a: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приносить людям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радість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розраду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розважає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дітей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усім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приносить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сміх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- не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боїться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царя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Плаксія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чому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була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сила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впливу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на людей?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Забороняв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сміятись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радіти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видав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заборони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проти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лоскоту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Вселяв у людях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радість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Життєва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позиція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Мріяв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встановити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віковічне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царство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сліз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Приходив до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голодної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малечі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і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усім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приносив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сміх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Ставлення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до людей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Робить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життя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людей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нестерпним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ненавидить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їх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знущається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з людей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своєї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країни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Співчутливо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відноситься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до людей.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Ставлення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людей до героя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твору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Гнівалися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на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нього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ненавиділи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Люблять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поважають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радісно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зустрічають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Риси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характеру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Злий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жорстокий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похмурий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грізний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песиміст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Добрий, веселий,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співчутливий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життєрадісний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оптиміст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F529839-5293-4D2A-9750-F303C8B9B852}"/>
              </a:ext>
            </a:extLst>
          </p:cNvPr>
          <p:cNvSpPr txBox="1"/>
          <p:nvPr/>
        </p:nvSpPr>
        <p:spPr>
          <a:xfrm rot="10800000" flipV="1">
            <a:off x="2711669" y="381984"/>
            <a:ext cx="824011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 Black" panose="020B0A04020102020204" pitchFamily="34" charset="0"/>
              </a:rPr>
              <a:t>ПОРІВНЯЛЬНА ХАРАКТЕРИСТИКА ГОЛОВНИХ ГЕРОЇВ</a:t>
            </a:r>
          </a:p>
        </p:txBody>
      </p:sp>
    </p:spTree>
    <p:extLst>
      <p:ext uri="{BB962C8B-B14F-4D97-AF65-F5344CB8AC3E}">
        <p14:creationId xmlns:p14="http://schemas.microsoft.com/office/powerpoint/2010/main" val="35196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37C88-3A58-41D2-A7BC-64B6FAF30C39}"/>
              </a:ext>
            </a:extLst>
          </p:cNvPr>
          <p:cNvSpPr txBox="1"/>
          <p:nvPr/>
        </p:nvSpPr>
        <p:spPr>
          <a:xfrm>
            <a:off x="1587062" y="419678"/>
            <a:ext cx="743081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ЦИТАТНА ХАРАКТЕРИСТИКА.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861AB01E-5A8E-4A99-89BC-1A89AB96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89" y="801587"/>
            <a:ext cx="4754880" cy="777240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ПЛАКСІЙ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979379C2-73A0-4800-A779-3A25BAF6A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9" y="1702676"/>
            <a:ext cx="5350291" cy="47356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Портрет:</a:t>
            </a:r>
            <a:r>
              <a:rPr lang="uk-UA" sz="26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Голова його — мов бочка,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Очі — ніби кавуни.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b="1" u="sng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Жорстокість:</a:t>
            </a:r>
            <a:r>
              <a:rPr lang="uk-UA" sz="2600" u="sng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Хай із ними день при дні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Плачуть всі в країні діти,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Бо сміятись і радіти </a:t>
            </a:r>
            <a:endParaRPr lang="uk-UA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У моєму царстві — ні!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Хто всміхнеться — в часі тім </a:t>
            </a:r>
            <a:endParaRPr lang="uk-UA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Я того негайно з’їм!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Захоплення царя:</a:t>
            </a:r>
            <a:r>
              <a:rPr lang="uk-UA" sz="26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Цар любив, як плачуть діти,</a:t>
            </a:r>
            <a:r>
              <a:rPr lang="uk-UA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Бо любив їх сльози пити.</a:t>
            </a:r>
            <a:endParaRPr lang="uk-UA" sz="2600" dirty="0">
              <a:effectLst/>
              <a:latin typeface="Arial Black" panose="020B0A04020102020204" pitchFamily="34" charset="0"/>
            </a:endParaRPr>
          </a:p>
          <a:p>
            <a:endParaRPr lang="uk-UA" sz="1600" dirty="0"/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37B7A21-F021-43EB-95FD-5531D3AC5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533" y="820527"/>
            <a:ext cx="4754880" cy="777240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ЛОСКОТОН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87AF011D-255C-4030-A2F2-8611375E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1700515"/>
            <a:ext cx="5113530" cy="48474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Портрет: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Мав він вдачу теплу й щиру,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Ще й лукавинку в очах...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Лоскотливі мав він вуса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 м’якенькі, наче пух,</a:t>
            </a:r>
            <a:r>
              <a:rPr lang="uk-UA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 м’яке волосся русе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Розсипалося до вух.</a:t>
            </a:r>
            <a:r>
              <a:rPr lang="uk-UA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 була накидка сіра...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На плечах...</a:t>
            </a:r>
            <a:r>
              <a:rPr lang="uk-UA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Вразливість сміху героя: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Він як прийде, </a:t>
            </a:r>
            <a:r>
              <a:rPr lang="uk-UA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залоскоче</a:t>
            </a: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?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То сміється, хто й не хоче.</a:t>
            </a:r>
            <a:r>
              <a:rPr lang="uk-UA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Сміливість: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Не боявся цих заслон: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Він ходив по всій країні 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 носив з собою сміх.</a:t>
            </a:r>
            <a:endParaRPr lang="uk-UA" dirty="0">
              <a:effectLst/>
              <a:latin typeface="Arial Black" panose="020B0A040201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59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37C88-3A58-41D2-A7BC-64B6FAF30C39}"/>
              </a:ext>
            </a:extLst>
          </p:cNvPr>
          <p:cNvSpPr txBox="1"/>
          <p:nvPr/>
        </p:nvSpPr>
        <p:spPr>
          <a:xfrm>
            <a:off x="1587062" y="419678"/>
            <a:ext cx="743081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ЦИТАТНА ХАРАКТЕРИСТИКА.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861AB01E-5A8E-4A99-89BC-1A89AB96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89" y="801587"/>
            <a:ext cx="4754880" cy="777240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ПЛАКСІЙ</a:t>
            </a: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979379C2-73A0-4800-A779-3A25BAF6A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9" y="1702676"/>
            <a:ext cx="5350291" cy="4824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Ненависть до </a:t>
            </a:r>
            <a:r>
              <a:rPr lang="ru-RU" sz="2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Лоскотона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Не любили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Лоскотона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Цар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Плаксій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Плаксуни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Видавали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заборони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Проти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лоскоту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вони.</a:t>
            </a:r>
            <a:r>
              <a:rPr lang="ru-RU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Жорстокість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до </a:t>
            </a:r>
            <a:r>
              <a:rPr lang="ru-RU" sz="2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підданих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 за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дядьком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Лоскотоном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Із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нагайками в руках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Охоронці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злих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законів</a:t>
            </a:r>
            <a:r>
              <a:rPr lang="ru-RU" sz="26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Полювали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по хатах.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Боязливість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Бо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уже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цей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Лоскотон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Скоро нам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розвалить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трон.</a:t>
            </a:r>
            <a:r>
              <a:rPr lang="ru-RU" sz="2600" dirty="0">
                <a:effectLst/>
                <a:latin typeface="Arial Black" panose="020B0A04020102020204" pitchFamily="34" charset="0"/>
              </a:rPr>
              <a:t> </a:t>
            </a:r>
            <a:endParaRPr lang="ru-RU" sz="2600" dirty="0">
              <a:solidFill>
                <a:schemeClr val="accent3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Хвастливість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ru-RU" sz="26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Ми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тепер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встановим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скрізь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Віковічне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царство </a:t>
            </a:r>
            <a:r>
              <a:rPr lang="ru-RU" sz="2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сліз</a:t>
            </a:r>
            <a:r>
              <a:rPr lang="ru-RU" sz="2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!</a:t>
            </a:r>
            <a:endParaRPr lang="ru-RU" sz="2600" dirty="0">
              <a:effectLst/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37B7A21-F021-43EB-95FD-5531D3AC5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533" y="820527"/>
            <a:ext cx="4754880" cy="777240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ЛОСКОТОН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87AF011D-255C-4030-A2F2-8611375E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1700515"/>
            <a:ext cx="5113530" cy="4824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Повага людей до </a:t>
            </a:r>
            <a:r>
              <a:rPr lang="uk-UA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Лоскотона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Бо його завжди і всюди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Од ловців ховали люди... </a:t>
            </a:r>
            <a:endParaRPr lang="uk-UA" sz="24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А вночі йшли до в’язниці </a:t>
            </a:r>
            <a:endParaRPr lang="uk-UA" sz="24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Батраки й робітники, </a:t>
            </a:r>
            <a:endParaRPr lang="uk-UA" sz="24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Щоб звільнити із темниці </a:t>
            </a:r>
            <a:endParaRPr lang="uk-UA" sz="24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Лоскотна навіки.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Діяльність героя: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Йшов собі в бідняцькі хати </a:t>
            </a:r>
            <a:endParaRPr lang="uk-UA" sz="2400" dirty="0"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їхніх діток розважати.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  <a:endParaRPr lang="uk-UA" sz="2400" dirty="0">
              <a:solidFill>
                <a:schemeClr val="accent3">
                  <a:lumMod val="7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Помста </a:t>
            </a:r>
            <a:r>
              <a:rPr lang="uk-UA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Лоскотона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царю: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Став царя він лоскотати,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І Плаксій став реготати.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Так сміявсь — аж заливався,</a:t>
            </a:r>
            <a:r>
              <a:rPr lang="uk-UA" sz="2400" dirty="0">
                <a:effectLst/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Аж від реготу качався.</a:t>
            </a:r>
            <a:endParaRPr lang="uk-UA" sz="2400" dirty="0">
              <a:effectLst/>
              <a:latin typeface="Arial Black" panose="020B0A04020102020204" pitchFamily="34" charset="0"/>
            </a:endParaRP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378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D1841F2-B38E-4F38-95E1-5E16688F8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Охарактеризуйте…</a:t>
            </a:r>
            <a:endParaRPr lang="ru-RU" altLang="uk-UA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B87F014-7DF7-44B3-942B-53830093A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uk-UA" altLang="uk-UA" sz="4800" dirty="0">
                <a:solidFill>
                  <a:schemeClr val="bg1"/>
                </a:solidFill>
              </a:rPr>
              <a:t>Дітей царя трьома епітетами;</a:t>
            </a:r>
          </a:p>
          <a:p>
            <a:r>
              <a:rPr lang="uk-UA" altLang="uk-UA" sz="4800" dirty="0">
                <a:solidFill>
                  <a:schemeClr val="bg1"/>
                </a:solidFill>
              </a:rPr>
              <a:t>Капітана Макаку трьома епітетами;</a:t>
            </a:r>
          </a:p>
          <a:p>
            <a:r>
              <a:rPr lang="uk-UA" altLang="uk-UA" sz="4800" dirty="0">
                <a:solidFill>
                  <a:schemeClr val="bg1"/>
                </a:solidFill>
              </a:rPr>
              <a:t>Людей, які </a:t>
            </a:r>
            <a:r>
              <a:rPr lang="uk-UA" altLang="uk-UA" sz="4800" dirty="0" err="1">
                <a:solidFill>
                  <a:schemeClr val="bg1"/>
                </a:solidFill>
              </a:rPr>
              <a:t>переховувалита</a:t>
            </a:r>
            <a:r>
              <a:rPr lang="uk-UA" altLang="uk-UA" sz="4800" dirty="0">
                <a:solidFill>
                  <a:schemeClr val="bg1"/>
                </a:solidFill>
              </a:rPr>
              <a:t> звільнили </a:t>
            </a:r>
            <a:r>
              <a:rPr lang="uk-UA" altLang="uk-UA" sz="4800" dirty="0" err="1">
                <a:solidFill>
                  <a:schemeClr val="bg1"/>
                </a:solidFill>
              </a:rPr>
              <a:t>Лоскотона</a:t>
            </a:r>
            <a:r>
              <a:rPr lang="uk-UA" altLang="uk-UA" sz="4800" dirty="0">
                <a:solidFill>
                  <a:schemeClr val="bg1"/>
                </a:solidFill>
              </a:rPr>
              <a:t> трьома епітетами.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uk-UA" sz="4800" dirty="0">
              <a:solidFill>
                <a:schemeClr val="bg1"/>
              </a:solidFill>
            </a:endParaRPr>
          </a:p>
          <a:p>
            <a:endParaRPr lang="ru-RU" altLang="uk-UA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4B43EF1-ABA4-45DC-8DC4-D9C3350D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1" y="549275"/>
            <a:ext cx="7313613" cy="1143000"/>
          </a:xfrm>
        </p:spPr>
        <p:txBody>
          <a:bodyPr>
            <a:normAutofit fontScale="90000"/>
          </a:bodyPr>
          <a:lstStyle/>
          <a:p>
            <a:r>
              <a:rPr lang="uk-UA" altLang="uk-UA" sz="6000" b="1"/>
              <a:t>Що таке</a:t>
            </a:r>
            <a:r>
              <a:rPr lang="uk-UA" altLang="uk-UA" sz="3200"/>
              <a:t>…</a:t>
            </a:r>
            <a:br>
              <a:rPr lang="uk-UA" altLang="uk-UA" sz="3200"/>
            </a:br>
            <a:endParaRPr lang="ru-RU" altLang="uk-UA" sz="32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1DD9293-8FF7-4F6A-BA36-BEE779778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uk-UA" sz="6600"/>
              <a:t>Епітет?</a:t>
            </a:r>
          </a:p>
          <a:p>
            <a:r>
              <a:rPr lang="uk-UA" altLang="uk-UA" sz="6600"/>
              <a:t>Порівняння?</a:t>
            </a:r>
            <a:endParaRPr lang="ru-RU" altLang="uk-UA" sz="6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35D8E6-E265-4EC8-9982-ACDA07FB6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sz="6000" b="1" i="1"/>
              <a:t>Песимізм</a:t>
            </a:r>
            <a:endParaRPr lang="ru-RU" altLang="uk-UA" sz="6000" b="1" i="1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93DF4A5-71B5-4AE4-B62E-F739092C7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048" y="2057400"/>
            <a:ext cx="11361683" cy="4038600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>
              <a:tabLst>
                <a:tab pos="11120438" algn="l"/>
              </a:tabLst>
            </a:pPr>
            <a:r>
              <a:rPr lang="uk-UA" altLang="uk-UA" sz="4000" b="1" dirty="0"/>
              <a:t>Песимізм -- </a:t>
            </a:r>
            <a:r>
              <a:rPr lang="ru-RU" altLang="uk-UA" sz="4000" b="1" dirty="0"/>
              <a:t>ПЕСИМІЗМ, у, </a:t>
            </a:r>
            <a:r>
              <a:rPr lang="ru-RU" altLang="uk-UA" sz="4000" b="1" i="1" dirty="0"/>
              <a:t>ч.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2"/>
              </a:rPr>
              <a:t>Світосприймання</a:t>
            </a:r>
            <a:r>
              <a:rPr lang="ru-RU" altLang="uk-UA" sz="4000" b="1" dirty="0"/>
              <a:t>, </a:t>
            </a:r>
            <a:r>
              <a:rPr lang="ru-RU" altLang="uk-UA" sz="4000" b="1" dirty="0" err="1">
                <a:hlinkClick r:id="rId3"/>
              </a:rPr>
              <a:t>перейняте</a:t>
            </a:r>
            <a:endParaRPr lang="ru-RU" altLang="uk-UA" sz="4000" b="1" dirty="0"/>
          </a:p>
          <a:p>
            <a:pPr>
              <a:buFont typeface="Wingdings" panose="05000000000000000000" pitchFamily="2" charset="2"/>
              <a:buNone/>
              <a:tabLst>
                <a:tab pos="11120438" algn="l"/>
              </a:tabLst>
            </a:pPr>
            <a:r>
              <a:rPr lang="ru-RU" altLang="uk-UA" sz="4000" b="1" dirty="0"/>
              <a:t> </a:t>
            </a:r>
            <a:r>
              <a:rPr lang="ru-RU" altLang="uk-UA" sz="4000" b="1" dirty="0">
                <a:hlinkClick r:id="rId4"/>
              </a:rPr>
              <a:t>смутком</a:t>
            </a:r>
            <a:r>
              <a:rPr lang="ru-RU" altLang="uk-UA" sz="4000" b="1" dirty="0"/>
              <a:t>, </a:t>
            </a:r>
            <a:r>
              <a:rPr lang="ru-RU" altLang="uk-UA" sz="4000" b="1" dirty="0" err="1">
                <a:hlinkClick r:id="rId5"/>
              </a:rPr>
              <a:t>безнадією</a:t>
            </a:r>
            <a:r>
              <a:rPr lang="ru-RU" altLang="uk-UA" sz="4000" b="1" dirty="0"/>
              <a:t>, </a:t>
            </a:r>
            <a:r>
              <a:rPr lang="ru-RU" altLang="uk-UA" sz="4000" b="1" dirty="0" err="1">
                <a:hlinkClick r:id="rId6"/>
              </a:rPr>
              <a:t>зневірою</a:t>
            </a:r>
            <a:r>
              <a:rPr lang="ru-RU" altLang="uk-UA" sz="4000" b="1" dirty="0"/>
              <a:t> в 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4000" b="1" dirty="0" err="1">
                <a:hlinkClick r:id="rId7"/>
              </a:rPr>
              <a:t>успіх</a:t>
            </a:r>
            <a:r>
              <a:rPr lang="ru-RU" altLang="uk-UA" sz="4000" b="1" dirty="0"/>
              <a:t>, у </a:t>
            </a:r>
            <a:r>
              <a:rPr lang="ru-RU" altLang="uk-UA" sz="4000" b="1" dirty="0" err="1">
                <a:hlinkClick r:id="rId8"/>
              </a:rPr>
              <a:t>краще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9"/>
              </a:rPr>
              <a:t>майбутнє</a:t>
            </a:r>
            <a:r>
              <a:rPr lang="ru-RU" altLang="uk-UA" sz="4000" b="1" dirty="0"/>
              <a:t>; </a:t>
            </a:r>
            <a:r>
              <a:rPr lang="ru-RU" altLang="uk-UA" sz="4000" b="1" dirty="0" err="1">
                <a:hlinkClick r:id="rId10"/>
              </a:rPr>
              <a:t>протилежне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11"/>
              </a:rPr>
              <a:t>оптимізм</a:t>
            </a:r>
            <a:r>
              <a:rPr lang="ru-RU" altLang="uk-UA" sz="40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Психологічна настанова – «Веселка»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7457A9-8A49-4977-9F18-7AE1DA374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20673"/>
          <a:stretch/>
        </p:blipFill>
        <p:spPr>
          <a:xfrm>
            <a:off x="3045879" y="1628815"/>
            <a:ext cx="8792308" cy="4819445"/>
          </a:xfrm>
          <a:prstGeom prst="rect">
            <a:avLst/>
          </a:prstGeom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id="{4CB1A838-0F8E-457D-A2C3-133F69AC06B6}"/>
              </a:ext>
            </a:extLst>
          </p:cNvPr>
          <p:cNvSpPr/>
          <p:nvPr/>
        </p:nvSpPr>
        <p:spPr>
          <a:xfrm>
            <a:off x="369810" y="1456401"/>
            <a:ext cx="3897390" cy="2253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accent2">
                    <a:lumMod val="50000"/>
                  </a:schemeClr>
                </a:solidFill>
              </a:rPr>
              <a:t>Сядьте зручно, заплющте очі та уявіть веселку, зокрема, як граються, переливаються її кольори, уявіть себе серед цих барв. Який у вас настрій?</a:t>
            </a:r>
          </a:p>
        </p:txBody>
      </p:sp>
    </p:spTree>
    <p:extLst>
      <p:ext uri="{BB962C8B-B14F-4D97-AF65-F5344CB8AC3E}">
        <p14:creationId xmlns:p14="http://schemas.microsoft.com/office/powerpoint/2010/main" val="41542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BECB168-5813-4108-B48D-DCC43E803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6600" b="1"/>
              <a:t>Оптимізм</a:t>
            </a:r>
            <a:endParaRPr lang="ru-RU" altLang="uk-UA" sz="6600" b="1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913C10A-CAB9-4343-8FBA-BB9BDEF20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903" y="2057400"/>
            <a:ext cx="11540359" cy="4038600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uk-UA" altLang="uk-UA" sz="4000" b="1" dirty="0"/>
              <a:t>Оптимізм  -- ОПТИМІЗМ, у,</a:t>
            </a:r>
            <a:r>
              <a:rPr lang="ru-RU" altLang="uk-UA" sz="4000" b="1" dirty="0"/>
              <a:t> </a:t>
            </a:r>
            <a:r>
              <a:rPr lang="uk-UA" altLang="uk-UA" sz="4000" b="1" i="1" dirty="0"/>
              <a:t>ч.</a:t>
            </a:r>
            <a:r>
              <a:rPr lang="ru-RU" altLang="uk-UA" sz="4000" b="1" dirty="0"/>
              <a:t> </a:t>
            </a:r>
            <a:r>
              <a:rPr lang="uk-UA" altLang="uk-UA" sz="4000" b="1" dirty="0">
                <a:hlinkClick r:id="rId2"/>
              </a:rPr>
              <a:t>Світосприймання</a:t>
            </a:r>
            <a:r>
              <a:rPr lang="uk-UA" altLang="uk-UA" sz="4000" b="1" dirty="0"/>
              <a:t>,</a:t>
            </a:r>
            <a:r>
              <a:rPr lang="ru-RU" altLang="uk-UA" sz="4000" b="1" dirty="0"/>
              <a:t> </a:t>
            </a:r>
            <a:r>
              <a:rPr lang="uk-UA" altLang="uk-UA" sz="4000" b="1" dirty="0">
                <a:hlinkClick r:id="rId3"/>
              </a:rPr>
              <a:t>перейняте</a:t>
            </a:r>
            <a:r>
              <a:rPr lang="ru-RU" altLang="uk-UA" sz="4000" b="1" dirty="0"/>
              <a:t> </a:t>
            </a:r>
            <a:r>
              <a:rPr lang="uk-UA" altLang="uk-UA" sz="4000" b="1" dirty="0">
                <a:hlinkClick r:id="rId4"/>
              </a:rPr>
              <a:t>бадьорістю</a:t>
            </a:r>
            <a:r>
              <a:rPr lang="uk-UA" altLang="uk-UA" sz="4000" b="1" dirty="0"/>
              <a:t>,</a:t>
            </a:r>
            <a:r>
              <a:rPr lang="ru-RU" altLang="uk-UA" sz="4000" b="1" dirty="0"/>
              <a:t>  </a:t>
            </a:r>
            <a:r>
              <a:rPr lang="uk-UA" altLang="uk-UA" sz="4000" b="1" dirty="0">
                <a:hlinkClick r:id="rId5"/>
              </a:rPr>
              <a:t>життєрадісністю</a:t>
            </a:r>
            <a:r>
              <a:rPr lang="uk-UA" altLang="uk-UA" sz="4000" b="1" dirty="0"/>
              <a:t>,</a:t>
            </a:r>
            <a:r>
              <a:rPr lang="ru-RU" altLang="uk-UA" sz="4000" b="1" dirty="0"/>
              <a:t> </a:t>
            </a:r>
            <a:r>
              <a:rPr lang="uk-UA" altLang="uk-UA" sz="4000" b="1" dirty="0">
                <a:hlinkClick r:id="rId6"/>
              </a:rPr>
              <a:t>твердою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7"/>
              </a:rPr>
              <a:t>вірою</a:t>
            </a:r>
            <a:endParaRPr lang="ru-RU" altLang="uk-UA" sz="4000" b="1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uk-UA" sz="4000" b="1" dirty="0"/>
              <a:t> в </a:t>
            </a:r>
            <a:r>
              <a:rPr lang="ru-RU" altLang="uk-UA" sz="4000" b="1" dirty="0" err="1">
                <a:hlinkClick r:id="rId8"/>
              </a:rPr>
              <a:t>краще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9"/>
              </a:rPr>
              <a:t>майбутнє</a:t>
            </a:r>
            <a:r>
              <a:rPr lang="ru-RU" altLang="uk-UA" sz="4000" b="1" dirty="0" err="1"/>
              <a:t>,в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10"/>
              </a:rPr>
              <a:t>успіх</a:t>
            </a:r>
            <a:r>
              <a:rPr lang="ru-RU" altLang="uk-UA" sz="4000" b="1" dirty="0"/>
              <a:t>; </a:t>
            </a:r>
            <a:r>
              <a:rPr lang="ru-RU" altLang="uk-UA" sz="4000" b="1" dirty="0" err="1">
                <a:hlinkClick r:id="rId11"/>
              </a:rPr>
              <a:t>протилежне</a:t>
            </a:r>
            <a:r>
              <a:rPr lang="ru-RU" altLang="uk-UA" sz="4000" b="1" dirty="0"/>
              <a:t> </a:t>
            </a:r>
            <a:r>
              <a:rPr lang="ru-RU" altLang="uk-UA" sz="4000" b="1" dirty="0" err="1">
                <a:hlinkClick r:id="rId12"/>
              </a:rPr>
              <a:t>песимізм</a:t>
            </a:r>
            <a:r>
              <a:rPr lang="ru-RU" altLang="uk-UA" sz="40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63B3B8F-3818-49EA-9A5D-B3E01E552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Подумайте…</a:t>
            </a:r>
            <a:endParaRPr lang="ru-RU" altLang="uk-UA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D9309BB-270E-4F3F-8D70-3F9F589FB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3600" b="1"/>
              <a:t>Яке значення для людини має оптимістичний погляд на світ, на життя?</a:t>
            </a:r>
          </a:p>
          <a:p>
            <a:pPr>
              <a:lnSpc>
                <a:spcPct val="90000"/>
              </a:lnSpc>
            </a:pPr>
            <a:r>
              <a:rPr lang="uk-UA" altLang="uk-UA" sz="3600" b="1"/>
              <a:t>А песимістичний?</a:t>
            </a:r>
          </a:p>
          <a:p>
            <a:pPr>
              <a:lnSpc>
                <a:spcPct val="90000"/>
              </a:lnSpc>
            </a:pPr>
            <a:r>
              <a:rPr lang="uk-UA" altLang="uk-UA" sz="3600" b="1"/>
              <a:t>Чи можете ви навести приклад з літератури, кіно чи власного життя?</a:t>
            </a:r>
            <a:endParaRPr lang="ru-RU" altLang="uk-UA" sz="36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14.10.2023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Вправа «Трибуна думок»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0442" y="1456402"/>
            <a:ext cx="11291115" cy="3954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/>
              <a:t>Цар </a:t>
            </a:r>
            <a:r>
              <a:rPr lang="ru-RU" sz="4500" dirty="0" err="1"/>
              <a:t>Плаксій</a:t>
            </a:r>
            <a:r>
              <a:rPr lang="ru-RU" sz="4500" dirty="0"/>
              <a:t> та </a:t>
            </a:r>
            <a:r>
              <a:rPr lang="ru-RU" sz="4500" dirty="0" err="1"/>
              <a:t>його</a:t>
            </a:r>
            <a:r>
              <a:rPr lang="ru-RU" sz="4500" dirty="0"/>
              <a:t> родина належать до </a:t>
            </a:r>
            <a:r>
              <a:rPr lang="ru-RU" sz="4500" dirty="0" err="1"/>
              <a:t>песимістів</a:t>
            </a:r>
            <a:r>
              <a:rPr lang="ru-RU" sz="4500" dirty="0"/>
              <a:t> чи </a:t>
            </a:r>
            <a:r>
              <a:rPr lang="ru-RU" sz="4500" dirty="0" err="1"/>
              <a:t>оптимістів</a:t>
            </a:r>
            <a:r>
              <a:rPr lang="ru-RU" sz="4500" dirty="0"/>
              <a:t>? </a:t>
            </a:r>
            <a:r>
              <a:rPr lang="ru-RU" sz="4500" dirty="0" err="1"/>
              <a:t>Розкажи</a:t>
            </a:r>
            <a:r>
              <a:rPr lang="ru-RU" sz="4500" dirty="0"/>
              <a:t> </a:t>
            </a:r>
            <a:r>
              <a:rPr lang="ru-RU" sz="4500" dirty="0" err="1"/>
              <a:t>однокласникам</a:t>
            </a:r>
            <a:r>
              <a:rPr lang="ru-RU" sz="4500" dirty="0"/>
              <a:t> / </a:t>
            </a:r>
            <a:r>
              <a:rPr lang="ru-RU" sz="4500" dirty="0" err="1"/>
              <a:t>однокласницям</a:t>
            </a:r>
            <a:r>
              <a:rPr lang="ru-RU" sz="4500" dirty="0"/>
              <a:t>, </a:t>
            </a:r>
            <a:r>
              <a:rPr lang="ru-RU" sz="4500" dirty="0" err="1"/>
              <a:t>що</a:t>
            </a:r>
            <a:r>
              <a:rPr lang="ru-RU" sz="4500" dirty="0"/>
              <a:t> </a:t>
            </a:r>
            <a:r>
              <a:rPr lang="ru-RU" sz="4500" dirty="0" err="1"/>
              <a:t>ти</a:t>
            </a:r>
            <a:r>
              <a:rPr lang="ru-RU" sz="4500" dirty="0"/>
              <a:t> </a:t>
            </a:r>
            <a:r>
              <a:rPr lang="ru-RU" sz="4500" dirty="0" err="1"/>
              <a:t>знаєш</a:t>
            </a:r>
            <a:r>
              <a:rPr lang="ru-RU" sz="4500" dirty="0"/>
              <a:t> про </a:t>
            </a:r>
            <a:r>
              <a:rPr lang="ru-RU" sz="4500" dirty="0" err="1"/>
              <a:t>цих</a:t>
            </a:r>
            <a:r>
              <a:rPr lang="ru-RU" sz="4500" dirty="0"/>
              <a:t> людей.</a:t>
            </a:r>
          </a:p>
        </p:txBody>
      </p:sp>
    </p:spTree>
    <p:extLst>
      <p:ext uri="{BB962C8B-B14F-4D97-AF65-F5344CB8AC3E}">
        <p14:creationId xmlns:p14="http://schemas.microsoft.com/office/powerpoint/2010/main" val="25560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248" y="476673"/>
            <a:ext cx="64953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  <a:latin typeface="Monotype Corsiva" pitchFamily="66" charset="0"/>
              </a:rPr>
              <a:t>План</a:t>
            </a:r>
          </a:p>
          <a:p>
            <a:r>
              <a:rPr lang="uk-UA" sz="3600" b="1" dirty="0">
                <a:solidFill>
                  <a:srgbClr val="7030A0"/>
                </a:solidFill>
                <a:latin typeface="Monotype Corsiva" pitchFamily="66" charset="0"/>
              </a:rPr>
              <a:t>Відмінне:</a:t>
            </a:r>
          </a:p>
          <a:p>
            <a:pPr marL="742950" indent="-742950">
              <a:buAutoNum type="arabicPeriod"/>
            </a:pPr>
            <a:r>
              <a:rPr lang="uk-UA" sz="3600" b="1" dirty="0">
                <a:latin typeface="Monotype Corsiva" pitchFamily="66" charset="0"/>
              </a:rPr>
              <a:t>Ставлення автора до героя.</a:t>
            </a:r>
          </a:p>
          <a:p>
            <a:pPr marL="742950" indent="-742950">
              <a:buAutoNum type="arabicPeriod"/>
            </a:pPr>
            <a:r>
              <a:rPr lang="uk-UA" sz="3600" b="1" dirty="0">
                <a:latin typeface="Monotype Corsiva" pitchFamily="66" charset="0"/>
              </a:rPr>
              <a:t>Зовнішність.</a:t>
            </a:r>
          </a:p>
          <a:p>
            <a:pPr marL="742950" indent="-742950">
              <a:buAutoNum type="arabicPeriod"/>
            </a:pPr>
            <a:r>
              <a:rPr lang="uk-UA" sz="3600" b="1" dirty="0">
                <a:latin typeface="Monotype Corsiva" pitchFamily="66" charset="0"/>
              </a:rPr>
              <a:t>Добрий чи злий.</a:t>
            </a:r>
          </a:p>
          <a:p>
            <a:pPr marL="742950" indent="-742950">
              <a:buAutoNum type="arabicPeriod"/>
            </a:pPr>
            <a:r>
              <a:rPr lang="uk-UA" sz="3600" b="1" dirty="0">
                <a:latin typeface="Monotype Corsiva" pitchFamily="66" charset="0"/>
              </a:rPr>
              <a:t>Оптиміст чи песиміст.</a:t>
            </a:r>
          </a:p>
          <a:p>
            <a:pPr marL="742950" indent="-742950">
              <a:buAutoNum type="arabicPeriod"/>
            </a:pPr>
            <a:r>
              <a:rPr lang="uk-UA" sz="3600" b="1" dirty="0">
                <a:latin typeface="Monotype Corsiva" pitchFamily="66" charset="0"/>
              </a:rPr>
              <a:t>Ставлення героя до людей.</a:t>
            </a:r>
          </a:p>
          <a:p>
            <a:pPr marL="742950" indent="-742950">
              <a:buAutoNum type="arabicPeriod"/>
            </a:pPr>
            <a:r>
              <a:rPr lang="uk-UA" sz="3600" b="1" dirty="0">
                <a:latin typeface="Monotype Corsiva" pitchFamily="66" charset="0"/>
              </a:rPr>
              <a:t>Ставлення людей до героя.</a:t>
            </a:r>
          </a:p>
          <a:p>
            <a:r>
              <a:rPr lang="uk-UA" sz="3600" b="1" dirty="0">
                <a:solidFill>
                  <a:srgbClr val="7030A0"/>
                </a:solidFill>
                <a:latin typeface="Monotype Corsiva" pitchFamily="66" charset="0"/>
              </a:rPr>
              <a:t>Спільне:</a:t>
            </a:r>
          </a:p>
          <a:p>
            <a:endParaRPr lang="uk-UA" sz="3600" b="1" dirty="0">
              <a:latin typeface="Monotype Corsiva" pitchFamily="66" charset="0"/>
            </a:endParaRPr>
          </a:p>
          <a:p>
            <a:pPr marL="742950" indent="-742950">
              <a:buAutoNum type="arabicPeriod"/>
            </a:pPr>
            <a:endParaRPr lang="uk-UA" sz="3600" b="1" dirty="0">
              <a:latin typeface="Monotype Corsiva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64229-CC94-4C75-AD2D-1522C5E8F338}"/>
              </a:ext>
            </a:extLst>
          </p:cNvPr>
          <p:cNvSpPr txBox="1"/>
          <p:nvPr/>
        </p:nvSpPr>
        <p:spPr>
          <a:xfrm>
            <a:off x="7189076" y="560080"/>
            <a:ext cx="44719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Робота в парах</a:t>
            </a:r>
          </a:p>
          <a:p>
            <a:pPr algn="ctr"/>
            <a:r>
              <a:rPr lang="uk-UA" sz="4000" b="1" dirty="0">
                <a:solidFill>
                  <a:srgbClr val="7030A0"/>
                </a:solidFill>
                <a:latin typeface="Monotype Corsiva" pitchFamily="66" charset="0"/>
              </a:rPr>
              <a:t>Діаграма Вена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EDF9A1-2012-4142-BB29-39AE4AFC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7263" y="2261423"/>
            <a:ext cx="4233767" cy="26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88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07996"/>
            <a:ext cx="9144000" cy="57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152400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Діаграма Вена</a:t>
            </a:r>
            <a:endParaRPr lang="ru-RU" sz="66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20" y="1500174"/>
            <a:ext cx="42148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chemeClr val="bg2">
                    <a:lumMod val="75000"/>
                  </a:schemeClr>
                </a:solidFill>
              </a:rPr>
              <a:t>Плаксій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>
                <a:latin typeface="Monotype Corsiva" pitchFamily="66" charset="0"/>
              </a:rPr>
              <a:t>Автор не любить!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>
                <a:latin typeface="Monotype Corsiva" pitchFamily="66" charset="0"/>
              </a:rPr>
              <a:t>Потворна зовнішність.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>
                <a:latin typeface="Monotype Corsiva" pitchFamily="66" charset="0"/>
              </a:rPr>
              <a:t>Злий.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>
                <a:latin typeface="Monotype Corsiva" pitchFamily="66" charset="0"/>
              </a:rPr>
              <a:t>Жорстокий і песимістичний.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200" b="1" dirty="0">
                <a:latin typeface="Monotype Corsiva" pitchFamily="66" charset="0"/>
              </a:rPr>
              <a:t>Знущається з  людей </a:t>
            </a:r>
          </a:p>
          <a:p>
            <a:pPr marL="342900" indent="-342900"/>
            <a:r>
              <a:rPr lang="uk-UA" sz="3200" b="1" dirty="0">
                <a:latin typeface="Monotype Corsiva" pitchFamily="66" charset="0"/>
              </a:rPr>
              <a:t>    своєї країни, народ не любить свого володаря</a:t>
            </a:r>
            <a:r>
              <a:rPr lang="uk-UA" sz="2400" b="1" dirty="0"/>
              <a:t>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8942" y="1714488"/>
            <a:ext cx="39290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>
                <a:solidFill>
                  <a:schemeClr val="bg2">
                    <a:lumMod val="75000"/>
                  </a:schemeClr>
                </a:solidFill>
              </a:rPr>
              <a:t>Лоскотон</a:t>
            </a:r>
            <a:endParaRPr lang="uk-UA" sz="5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latin typeface="Monotype Corsiva" pitchFamily="66" charset="0"/>
              </a:rPr>
              <a:t>Автор любить, викликає захоплення в читача.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latin typeface="Monotype Corsiva" pitchFamily="66" charset="0"/>
              </a:rPr>
              <a:t>Приваблива зовнішність.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latin typeface="Monotype Corsiva" pitchFamily="66" charset="0"/>
              </a:rPr>
              <a:t>Добрий.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latin typeface="Monotype Corsiva" pitchFamily="66" charset="0"/>
              </a:rPr>
              <a:t>Дарує сміх і радість.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b="1" dirty="0">
                <a:latin typeface="Monotype Corsiva" pitchFamily="66" charset="0"/>
              </a:rPr>
              <a:t>Розраджує у нелегкому житті; люблять люди; визволяють; </a:t>
            </a:r>
          </a:p>
          <a:p>
            <a:pPr marL="342900" indent="-342900"/>
            <a:r>
              <a:rPr lang="uk-UA" sz="2800" b="1" dirty="0">
                <a:latin typeface="Monotype Corsiva" pitchFamily="66" charset="0"/>
              </a:rPr>
              <a:t>     піклуються.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0248" y="2714620"/>
            <a:ext cx="571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Arial Black" pitchFamily="34" charset="0"/>
              </a:rPr>
              <a:t>Л</a:t>
            </a:r>
            <a:br>
              <a:rPr lang="uk-UA" sz="2800" b="1" dirty="0">
                <a:latin typeface="Arial Black" pitchFamily="34" charset="0"/>
              </a:rPr>
            </a:br>
            <a:r>
              <a:rPr lang="uk-UA" sz="2800" b="1" dirty="0">
                <a:latin typeface="Arial Black" pitchFamily="34" charset="0"/>
              </a:rPr>
              <a:t>І</a:t>
            </a:r>
            <a:br>
              <a:rPr lang="uk-UA" sz="2800" b="1" dirty="0">
                <a:latin typeface="Arial Black" pitchFamily="34" charset="0"/>
              </a:rPr>
            </a:br>
            <a:r>
              <a:rPr lang="uk-UA" sz="2800" b="1" dirty="0">
                <a:latin typeface="Arial Black" pitchFamily="34" charset="0"/>
              </a:rPr>
              <a:t>Д</a:t>
            </a:r>
            <a:br>
              <a:rPr lang="uk-UA" sz="2800" b="1" dirty="0">
                <a:latin typeface="Arial Black" pitchFamily="34" charset="0"/>
              </a:rPr>
            </a:br>
            <a:r>
              <a:rPr lang="uk-UA" sz="2800" b="1" dirty="0">
                <a:latin typeface="Arial Black" pitchFamily="34" charset="0"/>
              </a:rPr>
              <a:t>Е</a:t>
            </a:r>
            <a:br>
              <a:rPr lang="uk-UA" sz="2800" b="1" dirty="0">
                <a:latin typeface="Arial Black" pitchFamily="34" charset="0"/>
              </a:rPr>
            </a:br>
            <a:r>
              <a:rPr lang="uk-UA" sz="2800" b="1" dirty="0">
                <a:latin typeface="Arial Black" pitchFamily="34" charset="0"/>
              </a:rPr>
              <a:t>Р</a:t>
            </a:r>
            <a:br>
              <a:rPr lang="uk-UA" sz="2800" b="1" dirty="0">
                <a:latin typeface="Arial Black" pitchFamily="34" charset="0"/>
              </a:rPr>
            </a:br>
            <a:r>
              <a:rPr lang="uk-UA" sz="2800" b="1" dirty="0">
                <a:latin typeface="Arial Black" pitchFamily="34" charset="0"/>
              </a:rPr>
              <a:t>И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4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BEA6A-FE07-4006-AA4F-19B8B6F5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Робота у </a:t>
            </a:r>
            <a:r>
              <a:rPr lang="ru-RU" b="1" i="1" u="sng" dirty="0" err="1"/>
              <a:t>зошитах</a:t>
            </a:r>
            <a:r>
              <a:rPr lang="ru-RU" b="1" i="1" u="sng" dirty="0"/>
              <a:t>. </a:t>
            </a:r>
            <a:r>
              <a:rPr lang="ru-RU" b="1" i="1" u="sng" dirty="0" err="1"/>
              <a:t>Заповнення</a:t>
            </a:r>
            <a:r>
              <a:rPr lang="ru-RU" b="1" i="1" u="sng" dirty="0"/>
              <a:t> паспорту </a:t>
            </a:r>
            <a:r>
              <a:rPr lang="ru-RU" b="1" i="1" u="sng" dirty="0" err="1"/>
              <a:t>твору</a:t>
            </a:r>
            <a:r>
              <a:rPr lang="ru-RU" b="1" i="1" u="sng" dirty="0"/>
              <a:t>.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0D2C2A-C110-4285-92E6-60922380A34B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indent="450215" algn="just"/>
            <a:r>
              <a:rPr lang="ru-RU" sz="4000" b="1" dirty="0">
                <a:solidFill>
                  <a:schemeClr val="tx1"/>
                </a:solidFill>
                <a:effectLst/>
              </a:rPr>
              <a:t>Тема </a:t>
            </a:r>
            <a:r>
              <a:rPr lang="ru-RU" sz="4000" b="1" dirty="0" err="1">
                <a:solidFill>
                  <a:schemeClr val="tx1"/>
                </a:solidFill>
                <a:effectLst/>
              </a:rPr>
              <a:t>твору</a:t>
            </a:r>
            <a:r>
              <a:rPr lang="ru-RU" sz="4000" dirty="0">
                <a:solidFill>
                  <a:schemeClr val="tx1"/>
                </a:solidFill>
                <a:effectLst/>
              </a:rPr>
              <a:t> –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зображення</a:t>
            </a:r>
            <a:r>
              <a:rPr 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казкового</a:t>
            </a:r>
            <a:r>
              <a:rPr lang="ru-RU" sz="4000" dirty="0">
                <a:solidFill>
                  <a:schemeClr val="tx1"/>
                </a:solidFill>
                <a:effectLst/>
              </a:rPr>
              <a:t> царства, де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панує</a:t>
            </a:r>
            <a:r>
              <a:rPr lang="ru-RU" sz="4000" dirty="0">
                <a:solidFill>
                  <a:schemeClr val="tx1"/>
                </a:solidFill>
                <a:effectLst/>
              </a:rPr>
              <a:t> сум,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сльози</a:t>
            </a:r>
            <a:r>
              <a:rPr lang="ru-RU" sz="4000" dirty="0">
                <a:solidFill>
                  <a:schemeClr val="tx1"/>
                </a:solidFill>
                <a:effectLst/>
              </a:rPr>
              <a:t>,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жорстокість</a:t>
            </a:r>
            <a:r>
              <a:rPr lang="ru-RU" sz="4000" dirty="0">
                <a:solidFill>
                  <a:schemeClr val="tx1"/>
                </a:solidFill>
                <a:effectLst/>
              </a:rPr>
              <a:t>, і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тієї</a:t>
            </a:r>
            <a:r>
              <a:rPr 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сили</a:t>
            </a:r>
            <a:r>
              <a:rPr lang="ru-RU" sz="4000" dirty="0">
                <a:solidFill>
                  <a:schemeClr val="tx1"/>
                </a:solidFill>
                <a:effectLst/>
              </a:rPr>
              <a:t>, яка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протистоїть</a:t>
            </a:r>
            <a:r>
              <a:rPr lang="ru-RU" sz="4000" dirty="0">
                <a:solidFill>
                  <a:schemeClr val="tx1"/>
                </a:solidFill>
                <a:effectLst/>
              </a:rPr>
              <a:t> поганому. </a:t>
            </a:r>
            <a:endParaRPr lang="ru-RU" sz="4400" dirty="0">
              <a:solidFill>
                <a:schemeClr val="tx1"/>
              </a:solidFill>
              <a:effectLst/>
            </a:endParaRPr>
          </a:p>
          <a:p>
            <a:pPr indent="450215" algn="just"/>
            <a:r>
              <a:rPr lang="ru-RU" sz="4000" b="1" dirty="0" err="1">
                <a:solidFill>
                  <a:schemeClr val="tx1"/>
                </a:solidFill>
                <a:effectLst/>
              </a:rPr>
              <a:t>Ідея</a:t>
            </a:r>
            <a:r>
              <a:rPr lang="ru-RU" sz="4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</a:rPr>
              <a:t>–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любити</a:t>
            </a:r>
            <a:r>
              <a:rPr 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життя</a:t>
            </a:r>
            <a:r>
              <a:rPr lang="ru-RU" sz="4000" dirty="0">
                <a:solidFill>
                  <a:schemeClr val="tx1"/>
                </a:solidFill>
                <a:effectLst/>
              </a:rPr>
              <a:t>,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виховувати</a:t>
            </a:r>
            <a:r>
              <a:rPr lang="ru-RU" sz="4000" dirty="0">
                <a:solidFill>
                  <a:schemeClr val="tx1"/>
                </a:solidFill>
                <a:effectLst/>
              </a:rPr>
              <a:t> в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собі</a:t>
            </a:r>
            <a:r>
              <a:rPr 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уважне</a:t>
            </a:r>
            <a:r>
              <a:rPr 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ставлення</a:t>
            </a:r>
            <a:r>
              <a:rPr lang="ru-RU" sz="4000" dirty="0">
                <a:solidFill>
                  <a:schemeClr val="tx1"/>
                </a:solidFill>
                <a:effectLst/>
              </a:rPr>
              <a:t> до людей,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позитивний</a:t>
            </a:r>
            <a:r>
              <a:rPr lang="ru-RU" sz="4000" dirty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погляд</a:t>
            </a:r>
            <a:r>
              <a:rPr lang="ru-RU" sz="4000" dirty="0">
                <a:solidFill>
                  <a:schemeClr val="tx1"/>
                </a:solidFill>
                <a:effectLst/>
              </a:rPr>
              <a:t> на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світ</a:t>
            </a:r>
            <a:r>
              <a:rPr lang="ru-RU" sz="4000" dirty="0">
                <a:solidFill>
                  <a:schemeClr val="tx1"/>
                </a:solidFill>
                <a:effectLst/>
              </a:rPr>
              <a:t>, бути </a:t>
            </a:r>
            <a:r>
              <a:rPr lang="ru-RU" sz="4000" dirty="0" err="1">
                <a:solidFill>
                  <a:schemeClr val="tx1"/>
                </a:solidFill>
                <a:effectLst/>
              </a:rPr>
              <a:t>оптимістом</a:t>
            </a:r>
            <a:r>
              <a:rPr lang="ru-RU" sz="4000" dirty="0">
                <a:solidFill>
                  <a:schemeClr val="tx1"/>
                </a:solidFill>
                <a:effectLst/>
              </a:rPr>
              <a:t>.</a:t>
            </a:r>
          </a:p>
          <a:p>
            <a:pPr indent="450215" algn="just"/>
            <a:r>
              <a:rPr lang="ru-RU" sz="4000" b="1" dirty="0">
                <a:solidFill>
                  <a:schemeClr val="tx1"/>
                </a:solidFill>
              </a:rPr>
              <a:t>Жанр</a:t>
            </a:r>
            <a:r>
              <a:rPr lang="ru-RU" sz="4000" dirty="0">
                <a:solidFill>
                  <a:schemeClr val="tx1"/>
                </a:solidFill>
              </a:rPr>
              <a:t> – </a:t>
            </a:r>
            <a:r>
              <a:rPr lang="ru-RU" sz="4000" dirty="0" err="1">
                <a:solidFill>
                  <a:schemeClr val="tx1"/>
                </a:solidFill>
              </a:rPr>
              <a:t>літературна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віршована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казка</a:t>
            </a:r>
            <a:endParaRPr lang="ru-RU" sz="4400" dirty="0">
              <a:solidFill>
                <a:schemeClr val="tx1"/>
              </a:solidFill>
              <a:effectLst/>
            </a:endParaRPr>
          </a:p>
          <a:p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4D9D2-4025-4575-AD70-A061C2D6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58872D5-8022-4E2D-B225-D37B1B128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69" y="449315"/>
            <a:ext cx="8983490" cy="5938988"/>
          </a:xfrm>
        </p:spPr>
      </p:pic>
    </p:spTree>
    <p:extLst>
      <p:ext uri="{BB962C8B-B14F-4D97-AF65-F5344CB8AC3E}">
        <p14:creationId xmlns:p14="http://schemas.microsoft.com/office/powerpoint/2010/main" val="253396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FDA7-FAF0-4033-8936-B702AF58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F5E918-EFCD-4E22-B16D-4020AEED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C870D-7B12-4E1C-95D5-07149835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7" y="294291"/>
            <a:ext cx="11003915" cy="64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2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200B4D7E-CE99-4F5C-A8FB-FD904C58F5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7461" y="1397876"/>
            <a:ext cx="10689021" cy="3595856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560070" indent="-514350" algn="just">
              <a:buAutoNum type="arabicPeriod"/>
            </a:pPr>
            <a:r>
              <a:rPr lang="ru-RU" sz="4000" dirty="0" err="1">
                <a:solidFill>
                  <a:schemeClr val="tx1"/>
                </a:solidFill>
              </a:rPr>
              <a:t>Уявіть</a:t>
            </a:r>
            <a:r>
              <a:rPr lang="ru-RU" sz="4000" dirty="0">
                <a:solidFill>
                  <a:schemeClr val="tx1"/>
                </a:solidFill>
              </a:rPr>
              <a:t>, </a:t>
            </a:r>
            <a:r>
              <a:rPr lang="ru-RU" sz="4000" dirty="0" err="1">
                <a:solidFill>
                  <a:schemeClr val="tx1"/>
                </a:solidFill>
              </a:rPr>
              <a:t>що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Лоскотон</a:t>
            </a:r>
            <a:r>
              <a:rPr lang="ru-RU" sz="4000" dirty="0">
                <a:solidFill>
                  <a:schemeClr val="tx1"/>
                </a:solidFill>
              </a:rPr>
              <a:t> не </a:t>
            </a:r>
            <a:r>
              <a:rPr lang="ru-RU" sz="4000" dirty="0" err="1">
                <a:solidFill>
                  <a:schemeClr val="tx1"/>
                </a:solidFill>
              </a:rPr>
              <a:t>переміг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Плаксія</a:t>
            </a:r>
            <a:r>
              <a:rPr lang="ru-RU" sz="4000" dirty="0">
                <a:solidFill>
                  <a:schemeClr val="tx1"/>
                </a:solidFill>
              </a:rPr>
              <a:t>. Що </a:t>
            </a:r>
            <a:r>
              <a:rPr lang="ru-RU" sz="4000" dirty="0" err="1">
                <a:solidFill>
                  <a:schemeClr val="tx1"/>
                </a:solidFill>
              </a:rPr>
              <a:t>сталося</a:t>
            </a:r>
            <a:r>
              <a:rPr lang="ru-RU" sz="4000" dirty="0">
                <a:solidFill>
                  <a:schemeClr val="tx1"/>
                </a:solidFill>
              </a:rPr>
              <a:t> б </a:t>
            </a:r>
            <a:r>
              <a:rPr lang="ru-RU" sz="4000" dirty="0" err="1">
                <a:solidFill>
                  <a:schemeClr val="tx1"/>
                </a:solidFill>
              </a:rPr>
              <a:t>із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країною</a:t>
            </a:r>
            <a:r>
              <a:rPr lang="ru-RU" sz="4000" dirty="0">
                <a:solidFill>
                  <a:schemeClr val="tx1"/>
                </a:solidFill>
              </a:rPr>
              <a:t>? Напишіть про </a:t>
            </a:r>
            <a:r>
              <a:rPr lang="ru-RU" sz="4000" dirty="0" err="1">
                <a:solidFill>
                  <a:schemeClr val="tx1"/>
                </a:solidFill>
              </a:rPr>
              <a:t>це</a:t>
            </a:r>
            <a:r>
              <a:rPr lang="ru-RU" sz="4000" dirty="0">
                <a:solidFill>
                  <a:schemeClr val="tx1"/>
                </a:solidFill>
              </a:rPr>
              <a:t> 5-7 </a:t>
            </a:r>
            <a:r>
              <a:rPr lang="ru-RU" sz="4000" dirty="0" err="1">
                <a:solidFill>
                  <a:schemeClr val="tx1"/>
                </a:solidFill>
              </a:rPr>
              <a:t>речень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</a:p>
          <a:p>
            <a:pPr marL="560070" indent="-514350" algn="just">
              <a:buAutoNum type="arabicPeriod"/>
            </a:pPr>
            <a:r>
              <a:rPr lang="ru-RU" sz="4000" dirty="0" err="1">
                <a:solidFill>
                  <a:schemeClr val="tx1"/>
                </a:solidFill>
              </a:rPr>
              <a:t>Познайомтесь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більш</a:t>
            </a:r>
            <a:r>
              <a:rPr lang="ru-RU" sz="4000" dirty="0">
                <a:solidFill>
                  <a:schemeClr val="tx1"/>
                </a:solidFill>
              </a:rPr>
              <a:t> детально з </a:t>
            </a:r>
            <a:r>
              <a:rPr lang="ru-RU" sz="4000" dirty="0" err="1">
                <a:solidFill>
                  <a:schemeClr val="tx1"/>
                </a:solidFill>
              </a:rPr>
              <a:t>біографією</a:t>
            </a:r>
            <a:r>
              <a:rPr lang="ru-RU" sz="4000" dirty="0">
                <a:solidFill>
                  <a:schemeClr val="tx1"/>
                </a:solidFill>
              </a:rPr>
              <a:t> Василя Симоненка   і </a:t>
            </a:r>
            <a:r>
              <a:rPr lang="ru-RU" sz="4000" dirty="0" err="1">
                <a:solidFill>
                  <a:schemeClr val="tx1"/>
                </a:solidFill>
              </a:rPr>
              <a:t>заповніть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сторінку</a:t>
            </a:r>
            <a:r>
              <a:rPr lang="ru-RU" sz="4000" dirty="0">
                <a:solidFill>
                  <a:schemeClr val="tx1"/>
                </a:solidFill>
              </a:rPr>
              <a:t> про </a:t>
            </a:r>
            <a:r>
              <a:rPr lang="ru-RU" sz="4000" dirty="0" err="1">
                <a:solidFill>
                  <a:schemeClr val="tx1"/>
                </a:solidFill>
              </a:rPr>
              <a:t>письменника</a:t>
            </a:r>
            <a:r>
              <a:rPr lang="ru-RU" sz="4000" dirty="0">
                <a:solidFill>
                  <a:schemeClr val="tx1"/>
                </a:solidFill>
              </a:rPr>
              <a:t>  в </a:t>
            </a:r>
            <a:r>
              <a:rPr lang="ru-RU" sz="4000" dirty="0" err="1">
                <a:solidFill>
                  <a:schemeClr val="tx1"/>
                </a:solidFill>
              </a:rPr>
              <a:t>друкованому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зошиті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60FC0-0D37-4591-8B03-1B34EE56B28B}"/>
              </a:ext>
            </a:extLst>
          </p:cNvPr>
          <p:cNvSpPr txBox="1"/>
          <p:nvPr/>
        </p:nvSpPr>
        <p:spPr>
          <a:xfrm>
            <a:off x="3468414" y="545802"/>
            <a:ext cx="6096000" cy="5847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ДОМАШНЄ ЗАВДАННЯ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23352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14.10.2023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Пригадай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8483" y="1328259"/>
            <a:ext cx="10953372" cy="2965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500" dirty="0"/>
              <a:t>1. Чим </a:t>
            </a:r>
            <a:r>
              <a:rPr lang="ru-RU" sz="4500" dirty="0" err="1"/>
              <a:t>відрізняється</a:t>
            </a:r>
            <a:r>
              <a:rPr lang="ru-RU" sz="4500" dirty="0"/>
              <a:t> проза </a:t>
            </a:r>
            <a:r>
              <a:rPr lang="ru-RU" sz="4500" dirty="0" err="1"/>
              <a:t>від</a:t>
            </a:r>
            <a:r>
              <a:rPr lang="ru-RU" sz="4500" dirty="0"/>
              <a:t> </a:t>
            </a:r>
            <a:r>
              <a:rPr lang="ru-RU" sz="4500" dirty="0" err="1"/>
              <a:t>поезії</a:t>
            </a:r>
            <a:r>
              <a:rPr lang="ru-RU" sz="4500" dirty="0"/>
              <a:t>? </a:t>
            </a:r>
          </a:p>
          <a:p>
            <a:r>
              <a:rPr lang="ru-RU" sz="4500" dirty="0"/>
              <a:t>2. Що </a:t>
            </a:r>
            <a:r>
              <a:rPr lang="ru-RU" sz="4500" dirty="0" err="1"/>
              <a:t>таке</a:t>
            </a:r>
            <a:r>
              <a:rPr lang="ru-RU" sz="4500" dirty="0"/>
              <a:t> ритм, </a:t>
            </a:r>
            <a:r>
              <a:rPr lang="ru-RU" sz="4500" dirty="0" err="1"/>
              <a:t>рима</a:t>
            </a:r>
            <a:r>
              <a:rPr lang="ru-RU" sz="4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71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14.10.2023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Слово дня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16" y="4082117"/>
            <a:ext cx="2574046" cy="26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28" y="1359592"/>
            <a:ext cx="8060252" cy="37990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6337" y="2313826"/>
            <a:ext cx="7081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err="1">
                <a:solidFill>
                  <a:schemeClr val="bg1"/>
                </a:solidFill>
              </a:rPr>
              <a:t>Кумед́ник</a:t>
            </a:r>
            <a:r>
              <a:rPr lang="ru-RU" sz="4000" dirty="0">
                <a:solidFill>
                  <a:schemeClr val="bg1"/>
                </a:solidFill>
              </a:rPr>
              <a:t> — </a:t>
            </a:r>
            <a:r>
              <a:rPr lang="ru-RU" sz="4000" dirty="0" err="1">
                <a:solidFill>
                  <a:schemeClr val="bg1"/>
                </a:solidFill>
              </a:rPr>
              <a:t>жартівник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043" y="888419"/>
            <a:ext cx="2775883" cy="27758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050" y="1844699"/>
            <a:ext cx="31130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dirty="0">
                <a:solidFill>
                  <a:schemeClr val="bg1"/>
                </a:solidFill>
                <a:cs typeface="Calibri" panose="020F0502020204030204" pitchFamily="34" charset="0"/>
              </a:rPr>
              <a:t>′</a:t>
            </a:r>
            <a:endParaRPr lang="uk-UA" sz="4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0002" y="5552402"/>
            <a:ext cx="81526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/>
              <a:t>Вислови </a:t>
            </a:r>
            <a:r>
              <a:rPr lang="ru-RU" sz="3500" dirty="0" err="1"/>
              <a:t>припущення</a:t>
            </a:r>
            <a:r>
              <a:rPr lang="ru-RU" sz="3500" dirty="0"/>
              <a:t>, як слово </a:t>
            </a:r>
            <a:r>
              <a:rPr lang="ru-RU" sz="3500" dirty="0" err="1"/>
              <a:t>пов'язане</a:t>
            </a:r>
            <a:r>
              <a:rPr lang="ru-RU" sz="3500" dirty="0"/>
              <a:t> з темою.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2874" y="2629297"/>
            <a:ext cx="31130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dirty="0">
                <a:solidFill>
                  <a:schemeClr val="bg1"/>
                </a:solidFill>
                <a:cs typeface="Calibri" panose="020F0502020204030204" pitchFamily="34" charset="0"/>
              </a:rPr>
              <a:t>′</a:t>
            </a:r>
            <a:endParaRPr lang="uk-UA" sz="4500" dirty="0"/>
          </a:p>
        </p:txBody>
      </p:sp>
    </p:spTree>
    <p:extLst>
      <p:ext uri="{BB962C8B-B14F-4D97-AF65-F5344CB8AC3E}">
        <p14:creationId xmlns:p14="http://schemas.microsoft.com/office/powerpoint/2010/main" val="36810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33265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загруженное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08" y="188640"/>
            <a:ext cx="2376264" cy="404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1504" y="188640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>
                <a:latin typeface="Monotype Corsiva" pitchFamily="66" charset="0"/>
              </a:rPr>
              <a:t>«Сміх – це сонце: воно проганяє зиму з людського обличчя.»</a:t>
            </a:r>
          </a:p>
          <a:p>
            <a:pPr algn="r"/>
            <a:r>
              <a:rPr lang="uk-UA" sz="5400" b="1" i="1" dirty="0">
                <a:latin typeface="Monotype Corsiva" pitchFamily="66" charset="0"/>
              </a:rPr>
              <a:t>Віктор Гюго</a:t>
            </a:r>
            <a:endParaRPr lang="ru-RU" sz="54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4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30D6C5-752E-4384-80CA-5475CE5FD7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51339" y="1013130"/>
            <a:ext cx="10184524" cy="43366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F3242"/>
                </a:solidFill>
              </a:rPr>
              <a:t>Віршовані </a:t>
            </a:r>
            <a:r>
              <a:rPr lang="ru-RU" sz="5400" b="1" dirty="0" err="1">
                <a:solidFill>
                  <a:srgbClr val="2F3242"/>
                </a:solidFill>
              </a:rPr>
              <a:t>казки</a:t>
            </a:r>
            <a:r>
              <a:rPr lang="ru-RU" sz="5400" b="1" dirty="0">
                <a:solidFill>
                  <a:srgbClr val="2F3242"/>
                </a:solidFill>
              </a:rPr>
              <a:t>. Віршована </a:t>
            </a:r>
            <a:r>
              <a:rPr lang="ru-RU" sz="5400" b="1" dirty="0" err="1">
                <a:solidFill>
                  <a:srgbClr val="2F3242"/>
                </a:solidFill>
              </a:rPr>
              <a:t>мова</a:t>
            </a:r>
            <a:r>
              <a:rPr lang="ru-RU" sz="5400" b="1" dirty="0">
                <a:solidFill>
                  <a:srgbClr val="2F3242"/>
                </a:solidFill>
              </a:rPr>
              <a:t> (</a:t>
            </a:r>
            <a:r>
              <a:rPr lang="ru-RU" sz="5400" b="1" dirty="0" err="1">
                <a:solidFill>
                  <a:srgbClr val="2F3242"/>
                </a:solidFill>
              </a:rPr>
              <a:t>рима</a:t>
            </a:r>
            <a:r>
              <a:rPr lang="ru-RU" sz="5400" b="1" dirty="0">
                <a:solidFill>
                  <a:srgbClr val="2F3242"/>
                </a:solidFill>
              </a:rPr>
              <a:t>, строфа, ритм). </a:t>
            </a:r>
            <a:r>
              <a:rPr lang="ru-RU" sz="5400" b="1" dirty="0" err="1">
                <a:solidFill>
                  <a:srgbClr val="2F3242"/>
                </a:solidFill>
              </a:rPr>
              <a:t>Головні</a:t>
            </a:r>
            <a:r>
              <a:rPr lang="ru-RU" sz="5400" b="1" dirty="0">
                <a:solidFill>
                  <a:srgbClr val="2F3242"/>
                </a:solidFill>
              </a:rPr>
              <a:t> і </a:t>
            </a:r>
            <a:r>
              <a:rPr lang="ru-RU" sz="5400" b="1" dirty="0" err="1">
                <a:solidFill>
                  <a:srgbClr val="2F3242"/>
                </a:solidFill>
              </a:rPr>
              <a:t>другорядні</a:t>
            </a:r>
            <a:r>
              <a:rPr lang="ru-RU" sz="5400" b="1" dirty="0">
                <a:solidFill>
                  <a:srgbClr val="2F3242"/>
                </a:solidFill>
              </a:rPr>
              <a:t> </a:t>
            </a:r>
            <a:r>
              <a:rPr lang="ru-RU" sz="5400" b="1" dirty="0" err="1">
                <a:solidFill>
                  <a:srgbClr val="2F3242"/>
                </a:solidFill>
              </a:rPr>
              <a:t>персонажі</a:t>
            </a:r>
            <a:r>
              <a:rPr lang="ru-RU" sz="5400" b="1" dirty="0">
                <a:solidFill>
                  <a:srgbClr val="2F3242"/>
                </a:solidFill>
              </a:rPr>
              <a:t>. Василь Симоненко. «Цар </a:t>
            </a:r>
            <a:r>
              <a:rPr lang="ru-RU" sz="5400" b="1" dirty="0" err="1">
                <a:solidFill>
                  <a:srgbClr val="2F3242"/>
                </a:solidFill>
              </a:rPr>
              <a:t>Плаксій</a:t>
            </a:r>
            <a:r>
              <a:rPr lang="ru-RU" sz="5400" b="1" dirty="0">
                <a:solidFill>
                  <a:srgbClr val="2F3242"/>
                </a:solidFill>
              </a:rPr>
              <a:t> та </a:t>
            </a:r>
            <a:r>
              <a:rPr lang="ru-RU" sz="5400" b="1" dirty="0" err="1">
                <a:solidFill>
                  <a:srgbClr val="2F3242"/>
                </a:solidFill>
              </a:rPr>
              <a:t>Лоскотон</a:t>
            </a:r>
            <a:r>
              <a:rPr lang="ru-RU" sz="5400" b="1" dirty="0">
                <a:solidFill>
                  <a:srgbClr val="2F3242"/>
                </a:solidFill>
              </a:rPr>
              <a:t>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4384A05-181B-4685-8FA2-E9D2D8D6F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9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14.10.2023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214" y="494529"/>
            <a:ext cx="11362448" cy="485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РОБОТА З ПІДРУЧНИКОМ</a:t>
            </a:r>
            <a:r>
              <a:rPr lang="uk-UA" sz="2800" b="1" dirty="0">
                <a:solidFill>
                  <a:schemeClr val="bg1"/>
                </a:solidFill>
              </a:rPr>
              <a:t>  (ст.100).       </a:t>
            </a:r>
            <a:r>
              <a:rPr lang="ru-RU" sz="2800" b="1" dirty="0">
                <a:solidFill>
                  <a:schemeClr val="bg1"/>
                </a:solidFill>
              </a:rPr>
              <a:t>ЩО ТАКЕ ВІРШОВАНА МОВА?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21311"/>
              </p:ext>
            </p:extLst>
          </p:nvPr>
        </p:nvGraphicFramePr>
        <p:xfrm>
          <a:off x="320949" y="1055627"/>
          <a:ext cx="6085489" cy="542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6141">
                <a:tc>
                  <a:txBody>
                    <a:bodyPr/>
                    <a:lstStyle/>
                    <a:p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Віршованій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мові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властивий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певний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порядок у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самій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будові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, рядки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мають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співзвучні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закінчення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—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рими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. Вони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емоційно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увиразнюють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текст.</a:t>
                      </a:r>
                      <a:endParaRPr lang="uk-UA" sz="2400" b="1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135">
                <a:tc>
                  <a:txBody>
                    <a:bodyPr/>
                    <a:lstStyle/>
                    <a:p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Віршована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мова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ритмічно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організована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Ритм —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рівномірне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чергування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наголошених</a:t>
                      </a:r>
                      <a:r>
                        <a:rPr lang="ru-RU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і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ненаголошених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складів</a:t>
                      </a:r>
                      <a:r>
                        <a:rPr lang="ru-RU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endParaRPr lang="uk-UA" sz="2400" b="1" i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1568">
                <a:tc>
                  <a:txBody>
                    <a:bodyPr/>
                    <a:lstStyle/>
                    <a:p>
                      <a:r>
                        <a:rPr lang="uk-UA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Рядки у віршованій мові</a:t>
                      </a:r>
                      <a:r>
                        <a:rPr lang="uk-UA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спільною думкою, інтонацією</a:t>
                      </a:r>
                      <a:r>
                        <a:rPr lang="uk-UA" sz="2400" b="1" i="0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2400" b="1" i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та способом римування можуть об’єднуватися у строфу.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1" y="1750572"/>
            <a:ext cx="3845301" cy="39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33265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uk-UA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ED03E8-84C6-44DA-A09B-13F5FB7F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0" y="1770540"/>
            <a:ext cx="11771679" cy="489296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5AC3EEF6-9F1E-422A-BB0D-80C249A173C2}"/>
              </a:ext>
            </a:extLst>
          </p:cNvPr>
          <p:cNvSpPr/>
          <p:nvPr/>
        </p:nvSpPr>
        <p:spPr>
          <a:xfrm>
            <a:off x="998483" y="494528"/>
            <a:ext cx="11089179" cy="9558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Чим </a:t>
            </a:r>
            <a:r>
              <a:rPr lang="ru-RU" sz="2400" b="1" dirty="0" err="1">
                <a:solidFill>
                  <a:schemeClr val="tx1"/>
                </a:solidFill>
              </a:rPr>
              <a:t>здивувала</a:t>
            </a:r>
            <a:r>
              <a:rPr lang="ru-RU" sz="2400" b="1" dirty="0">
                <a:solidFill>
                  <a:schemeClr val="tx1"/>
                </a:solidFill>
              </a:rPr>
              <a:t> тебе </a:t>
            </a:r>
            <a:r>
              <a:rPr lang="ru-RU" sz="2400" b="1" dirty="0" err="1">
                <a:solidFill>
                  <a:schemeClr val="tx1"/>
                </a:solidFill>
              </a:rPr>
              <a:t>казка</a:t>
            </a:r>
            <a:r>
              <a:rPr lang="ru-RU" sz="2400" b="1" dirty="0">
                <a:solidFill>
                  <a:schemeClr val="tx1"/>
                </a:solidFill>
              </a:rPr>
              <a:t>? </a:t>
            </a:r>
            <a:r>
              <a:rPr lang="ru-RU" sz="2400" b="1" dirty="0" err="1">
                <a:solidFill>
                  <a:schemeClr val="tx1"/>
                </a:solidFill>
              </a:rPr>
              <a:t>Перекажи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стисло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зміст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казки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скориставшись</a:t>
            </a:r>
            <a:r>
              <a:rPr lang="ru-RU" sz="2400" b="1" dirty="0">
                <a:solidFill>
                  <a:schemeClr val="tx1"/>
                </a:solidFill>
              </a:rPr>
              <a:t> картою-</a:t>
            </a:r>
            <a:r>
              <a:rPr lang="ru-RU" sz="2400" b="1" dirty="0" err="1">
                <a:solidFill>
                  <a:schemeClr val="tx1"/>
                </a:solidFill>
              </a:rPr>
              <a:t>підказкою</a:t>
            </a:r>
            <a:r>
              <a:rPr lang="ru-RU" sz="2400" b="1" dirty="0">
                <a:solidFill>
                  <a:schemeClr val="tx1"/>
                </a:solidFill>
              </a:rPr>
              <a:t> на ст.105 </a:t>
            </a:r>
            <a:r>
              <a:rPr lang="ru-RU" sz="2400" b="1" dirty="0" err="1">
                <a:solidFill>
                  <a:schemeClr val="tx1"/>
                </a:solidFill>
              </a:rPr>
              <a:t>підручника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14.10.2023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0524" y="494530"/>
            <a:ext cx="11047138" cy="5002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ФРОНТАЛЬНЕ ОПИТУВАННЯ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841" y="994737"/>
            <a:ext cx="1166855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300" dirty="0"/>
              <a:t>Про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казка</a:t>
            </a:r>
            <a:r>
              <a:rPr lang="ru-RU" sz="3300" dirty="0"/>
              <a:t> «Цар </a:t>
            </a:r>
            <a:r>
              <a:rPr lang="ru-RU" sz="3300" dirty="0" err="1"/>
              <a:t>Плаксій</a:t>
            </a:r>
            <a:r>
              <a:rPr lang="ru-RU" sz="3300" dirty="0"/>
              <a:t> та </a:t>
            </a:r>
            <a:r>
              <a:rPr lang="ru-RU" sz="3300" dirty="0" err="1"/>
              <a:t>Лоскотон</a:t>
            </a:r>
            <a:r>
              <a:rPr lang="ru-RU" sz="3300" dirty="0"/>
              <a:t>»?</a:t>
            </a:r>
          </a:p>
          <a:p>
            <a:pPr marL="514350" indent="-514350" algn="just">
              <a:buAutoNum type="arabicPeriod"/>
            </a:pPr>
            <a:r>
              <a:rPr lang="ru-RU" sz="3300" dirty="0"/>
              <a:t>Де краса-</a:t>
            </a:r>
            <a:r>
              <a:rPr lang="ru-RU" sz="3300" dirty="0" err="1"/>
              <a:t>країна</a:t>
            </a:r>
            <a:r>
              <a:rPr lang="ru-RU" sz="3300" dirty="0"/>
              <a:t> </a:t>
            </a:r>
            <a:r>
              <a:rPr lang="ru-RU" sz="3300" dirty="0" err="1"/>
              <a:t>Сльозолий</a:t>
            </a:r>
            <a:r>
              <a:rPr lang="ru-RU" sz="3300" dirty="0"/>
              <a:t>? </a:t>
            </a:r>
            <a:r>
              <a:rPr lang="ru-RU" sz="3300" dirty="0" err="1"/>
              <a:t>Хто</a:t>
            </a:r>
            <a:r>
              <a:rPr lang="ru-RU" sz="3300" dirty="0"/>
              <a:t> </a:t>
            </a:r>
            <a:r>
              <a:rPr lang="ru-RU" sz="3300" dirty="0" err="1"/>
              <a:t>був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 царем? </a:t>
            </a:r>
          </a:p>
          <a:p>
            <a:pPr marL="514350" indent="-514350" algn="just">
              <a:buAutoNum type="arabicPeriod"/>
            </a:pPr>
            <a:r>
              <a:rPr lang="ru-RU" sz="3300" dirty="0"/>
              <a:t>Як </a:t>
            </a:r>
            <a:r>
              <a:rPr lang="ru-RU" sz="3300" dirty="0" err="1"/>
              <a:t>характеризують</a:t>
            </a:r>
            <a:r>
              <a:rPr lang="ru-RU" sz="3300" dirty="0"/>
              <a:t> </a:t>
            </a:r>
            <a:r>
              <a:rPr lang="ru-RU" sz="3300" dirty="0" err="1"/>
              <a:t>персонажів</a:t>
            </a:r>
            <a:r>
              <a:rPr lang="ru-RU" sz="3300" dirty="0"/>
              <a:t> </a:t>
            </a:r>
            <a:r>
              <a:rPr lang="ru-RU" sz="3300" dirty="0" err="1"/>
              <a:t>твору</a:t>
            </a:r>
            <a:r>
              <a:rPr lang="ru-RU" sz="3300" dirty="0"/>
              <a:t> </a:t>
            </a:r>
            <a:r>
              <a:rPr lang="ru-RU" sz="3300" dirty="0" err="1"/>
              <a:t>їхні</a:t>
            </a:r>
            <a:r>
              <a:rPr lang="ru-RU" sz="3300" dirty="0"/>
              <a:t> </a:t>
            </a:r>
            <a:r>
              <a:rPr lang="ru-RU" sz="3300" dirty="0" err="1"/>
              <a:t>імена</a:t>
            </a:r>
            <a:r>
              <a:rPr lang="ru-RU" sz="3300" dirty="0"/>
              <a:t>? </a:t>
            </a:r>
          </a:p>
          <a:p>
            <a:pPr marL="514350" indent="-514350" algn="just">
              <a:buAutoNum type="arabicPeriod"/>
            </a:pPr>
            <a:r>
              <a:rPr lang="ru-RU" sz="3300" dirty="0" err="1"/>
              <a:t>Чому</a:t>
            </a:r>
            <a:r>
              <a:rPr lang="ru-RU" sz="3300" dirty="0"/>
              <a:t> </a:t>
            </a:r>
            <a:r>
              <a:rPr lang="ru-RU" sz="3300" dirty="0" err="1"/>
              <a:t>цар</a:t>
            </a:r>
            <a:r>
              <a:rPr lang="ru-RU" sz="3300" dirty="0"/>
              <a:t> любив дитячий плач? </a:t>
            </a:r>
          </a:p>
          <a:p>
            <a:pPr marL="514350" indent="-514350" algn="just">
              <a:buAutoNum type="arabicPeriod"/>
            </a:pPr>
            <a:r>
              <a:rPr lang="ru-RU" sz="3300" dirty="0"/>
              <a:t>Що </a:t>
            </a:r>
            <a:r>
              <a:rPr lang="ru-RU" sz="3300" dirty="0" err="1"/>
              <a:t>свідчить</a:t>
            </a:r>
            <a:r>
              <a:rPr lang="ru-RU" sz="3300" dirty="0"/>
              <a:t> про </a:t>
            </a:r>
            <a:r>
              <a:rPr lang="ru-RU" sz="3300" dirty="0" err="1"/>
              <a:t>любов</a:t>
            </a:r>
            <a:r>
              <a:rPr lang="ru-RU" sz="3300" dirty="0"/>
              <a:t> людей до </a:t>
            </a:r>
            <a:r>
              <a:rPr lang="ru-RU" sz="3300" dirty="0" err="1"/>
              <a:t>Лоскотона</a:t>
            </a:r>
            <a:r>
              <a:rPr lang="ru-RU" sz="3300" dirty="0"/>
              <a:t>? </a:t>
            </a:r>
          </a:p>
          <a:p>
            <a:pPr marL="514350" indent="-514350" algn="just">
              <a:buAutoNum type="arabicPeriod"/>
            </a:pPr>
            <a:r>
              <a:rPr lang="ru-RU" sz="3300" dirty="0" err="1"/>
              <a:t>Чому</a:t>
            </a:r>
            <a:r>
              <a:rPr lang="ru-RU" sz="3300" dirty="0"/>
              <a:t> </a:t>
            </a:r>
            <a:r>
              <a:rPr lang="ru-RU" sz="3300" dirty="0" err="1"/>
              <a:t>саме</a:t>
            </a:r>
            <a:r>
              <a:rPr lang="ru-RU" sz="3300" dirty="0"/>
              <a:t> </a:t>
            </a:r>
            <a:r>
              <a:rPr lang="ru-RU" sz="3300" dirty="0" err="1"/>
              <a:t>капітан</a:t>
            </a:r>
            <a:r>
              <a:rPr lang="ru-RU" sz="3300" dirty="0"/>
              <a:t> Макака </a:t>
            </a:r>
            <a:r>
              <a:rPr lang="ru-RU" sz="3300" dirty="0" err="1"/>
              <a:t>спіймав</a:t>
            </a:r>
            <a:r>
              <a:rPr lang="ru-RU" sz="3300" dirty="0"/>
              <a:t> </a:t>
            </a:r>
            <a:r>
              <a:rPr lang="ru-RU" sz="3300" dirty="0" err="1"/>
              <a:t>Лоскотона</a:t>
            </a:r>
            <a:r>
              <a:rPr lang="ru-RU" sz="3300" dirty="0"/>
              <a:t>? </a:t>
            </a:r>
          </a:p>
          <a:p>
            <a:pPr marL="514350" indent="-514350" algn="just">
              <a:buAutoNum type="arabicPeriod"/>
            </a:pPr>
            <a:r>
              <a:rPr lang="ru-RU" sz="3300" dirty="0"/>
              <a:t>Яка </a:t>
            </a:r>
            <a:r>
              <a:rPr lang="ru-RU" sz="3300" dirty="0" err="1"/>
              <a:t>винагорода</a:t>
            </a:r>
            <a:r>
              <a:rPr lang="ru-RU" sz="3300" dirty="0"/>
              <a:t> </a:t>
            </a:r>
            <a:r>
              <a:rPr lang="ru-RU" sz="3300" dirty="0" err="1"/>
              <a:t>була</a:t>
            </a:r>
            <a:r>
              <a:rPr lang="ru-RU" sz="3300" dirty="0"/>
              <a:t> тому, </a:t>
            </a:r>
            <a:r>
              <a:rPr lang="ru-RU" sz="3300" dirty="0" err="1"/>
              <a:t>хто</a:t>
            </a:r>
            <a:r>
              <a:rPr lang="ru-RU" sz="3300" dirty="0"/>
              <a:t> </a:t>
            </a:r>
            <a:r>
              <a:rPr lang="ru-RU" sz="3300" dirty="0" err="1"/>
              <a:t>спіймає</a:t>
            </a:r>
            <a:r>
              <a:rPr lang="ru-RU" sz="3300" dirty="0"/>
              <a:t> дядька </a:t>
            </a:r>
          </a:p>
          <a:p>
            <a:pPr algn="just"/>
            <a:r>
              <a:rPr lang="ru-RU" sz="3300" dirty="0"/>
              <a:t>     </a:t>
            </a:r>
            <a:r>
              <a:rPr lang="ru-RU" sz="3300" dirty="0" err="1"/>
              <a:t>Лоскотона</a:t>
            </a:r>
            <a:r>
              <a:rPr lang="ru-RU" sz="3300" dirty="0"/>
              <a:t>? </a:t>
            </a:r>
          </a:p>
          <a:p>
            <a:pPr algn="just"/>
            <a:r>
              <a:rPr lang="ru-RU" sz="3300" dirty="0"/>
              <a:t>8. У </a:t>
            </a:r>
            <a:r>
              <a:rPr lang="ru-RU" sz="3300" dirty="0" err="1"/>
              <a:t>чому</a:t>
            </a:r>
            <a:r>
              <a:rPr lang="ru-RU" sz="3300" dirty="0"/>
              <a:t> </a:t>
            </a:r>
            <a:r>
              <a:rPr lang="ru-RU" sz="3300" dirty="0" err="1"/>
              <a:t>полягає</a:t>
            </a:r>
            <a:r>
              <a:rPr lang="ru-RU" sz="3300" dirty="0"/>
              <a:t> </a:t>
            </a:r>
            <a:r>
              <a:rPr lang="ru-RU" sz="3300" dirty="0" err="1"/>
              <a:t>місія</a:t>
            </a:r>
            <a:r>
              <a:rPr lang="ru-RU" sz="3300" dirty="0"/>
              <a:t> придворного </a:t>
            </a:r>
            <a:r>
              <a:rPr lang="ru-RU" sz="3300" dirty="0" err="1"/>
              <a:t>поета</a:t>
            </a:r>
            <a:r>
              <a:rPr lang="ru-RU" sz="3300" dirty="0"/>
              <a:t>? </a:t>
            </a:r>
            <a:r>
              <a:rPr lang="ru-RU" sz="3300" dirty="0" err="1"/>
              <a:t>Чому</a:t>
            </a:r>
            <a:r>
              <a:rPr lang="ru-RU" sz="3300" dirty="0"/>
              <a:t> </a:t>
            </a:r>
            <a:r>
              <a:rPr lang="ru-RU" sz="3300" dirty="0" err="1"/>
              <a:t>він</a:t>
            </a:r>
            <a:r>
              <a:rPr lang="ru-RU" sz="3300" dirty="0"/>
              <a:t> </a:t>
            </a:r>
            <a:r>
              <a:rPr lang="ru-RU" sz="3300" dirty="0" err="1"/>
              <a:t>був</a:t>
            </a:r>
            <a:r>
              <a:rPr lang="ru-RU" sz="3300" dirty="0"/>
              <a:t>    </a:t>
            </a:r>
          </a:p>
          <a:p>
            <a:pPr algn="just"/>
            <a:r>
              <a:rPr lang="ru-RU" sz="3300" dirty="0"/>
              <a:t>     </a:t>
            </a:r>
            <a:r>
              <a:rPr lang="ru-RU" sz="3300" dirty="0" err="1"/>
              <a:t>товстий</a:t>
            </a:r>
            <a:r>
              <a:rPr lang="ru-RU" sz="3300" dirty="0"/>
              <a:t>? </a:t>
            </a:r>
          </a:p>
          <a:p>
            <a:pPr algn="just"/>
            <a:r>
              <a:rPr lang="ru-RU" sz="3300" dirty="0"/>
              <a:t>9.  </a:t>
            </a:r>
            <a:r>
              <a:rPr lang="ru-RU" sz="3300" dirty="0" err="1"/>
              <a:t>Хто</a:t>
            </a:r>
            <a:r>
              <a:rPr lang="ru-RU" sz="3300" dirty="0"/>
              <a:t> </a:t>
            </a:r>
            <a:r>
              <a:rPr lang="ru-RU" sz="3300" dirty="0" err="1"/>
              <a:t>прийшов</a:t>
            </a:r>
            <a:r>
              <a:rPr lang="ru-RU" sz="3300" dirty="0"/>
              <a:t> на </a:t>
            </a:r>
            <a:r>
              <a:rPr lang="ru-RU" sz="3300" dirty="0" err="1"/>
              <a:t>допомогу</a:t>
            </a:r>
            <a:r>
              <a:rPr lang="ru-RU" sz="3300" dirty="0"/>
              <a:t> </a:t>
            </a:r>
            <a:r>
              <a:rPr lang="ru-RU" sz="3300" dirty="0" err="1"/>
              <a:t>Лоскотону</a:t>
            </a:r>
            <a:r>
              <a:rPr lang="ru-RU" sz="3300" dirty="0"/>
              <a:t> в </a:t>
            </a:r>
            <a:r>
              <a:rPr lang="ru-RU" sz="3300" dirty="0" err="1"/>
              <a:t>темницю</a:t>
            </a:r>
            <a:r>
              <a:rPr lang="ru-RU" sz="33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532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1273</Words>
  <Application>Microsoft Office PowerPoint</Application>
  <PresentationFormat>Широкий екран</PresentationFormat>
  <Paragraphs>226</Paragraphs>
  <Slides>28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 Black</vt:lpstr>
      <vt:lpstr>Calibri</vt:lpstr>
      <vt:lpstr>Corbel</vt:lpstr>
      <vt:lpstr>Monotype Corsiva</vt:lpstr>
      <vt:lpstr>Verdana</vt:lpstr>
      <vt:lpstr>Wingdings</vt:lpstr>
      <vt:lpstr>Основа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Віршовані казки. Віршована мова (рима, строфа, ритм). Головні і другорядні персонажі. Василь Симоненко. «Цар Плаксій та Лоскотон»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Порівняльна характеристика персонажів </vt:lpstr>
      <vt:lpstr>Презентація PowerPoint</vt:lpstr>
      <vt:lpstr>Презентація PowerPoint</vt:lpstr>
      <vt:lpstr>Презентація PowerPoint</vt:lpstr>
      <vt:lpstr>Охарактеризуйте…</vt:lpstr>
      <vt:lpstr>Що таке… </vt:lpstr>
      <vt:lpstr>Песимізм</vt:lpstr>
      <vt:lpstr>Оптимізм</vt:lpstr>
      <vt:lpstr>Подумайте…</vt:lpstr>
      <vt:lpstr>Презентація PowerPoint</vt:lpstr>
      <vt:lpstr>Презентація PowerPoint</vt:lpstr>
      <vt:lpstr>Презентація PowerPoint</vt:lpstr>
      <vt:lpstr>Робота у зошитах. Заповнення паспорту твору. 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school</dc:creator>
  <cp:lastModifiedBy>school</cp:lastModifiedBy>
  <cp:revision>8</cp:revision>
  <dcterms:created xsi:type="dcterms:W3CDTF">2023-10-14T13:58:42Z</dcterms:created>
  <dcterms:modified xsi:type="dcterms:W3CDTF">2023-10-14T14:54:02Z</dcterms:modified>
</cp:coreProperties>
</file>