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3"/>
  </p:notesMasterIdLst>
  <p:sldIdLst>
    <p:sldId id="2011" r:id="rId2"/>
    <p:sldId id="1950" r:id="rId3"/>
    <p:sldId id="2016" r:id="rId4"/>
    <p:sldId id="259" r:id="rId5"/>
    <p:sldId id="258" r:id="rId6"/>
    <p:sldId id="2018" r:id="rId7"/>
    <p:sldId id="2025" r:id="rId8"/>
    <p:sldId id="2003" r:id="rId9"/>
    <p:sldId id="2027" r:id="rId10"/>
    <p:sldId id="2007" r:id="rId11"/>
    <p:sldId id="1956" r:id="rId12"/>
    <p:sldId id="311" r:id="rId13"/>
    <p:sldId id="312" r:id="rId14"/>
    <p:sldId id="2026" r:id="rId15"/>
    <p:sldId id="266" r:id="rId16"/>
    <p:sldId id="313" r:id="rId17"/>
    <p:sldId id="278" r:id="rId18"/>
    <p:sldId id="267" r:id="rId19"/>
    <p:sldId id="2020" r:id="rId20"/>
    <p:sldId id="271" r:id="rId21"/>
    <p:sldId id="201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E32"/>
    <a:srgbClr val="FFFF00"/>
    <a:srgbClr val="FF99FF"/>
    <a:srgbClr val="00B050"/>
    <a:srgbClr val="1694E9"/>
    <a:srgbClr val="DCD0D7"/>
    <a:srgbClr val="002060"/>
    <a:srgbClr val="2F3242"/>
    <a:srgbClr val="295FFF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7036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3162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64296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1346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81658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3913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9867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43811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91B-F9B6-324C-8A1F-D386CF4B52B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138B-DF74-2946-94FC-2937BAB410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3448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37434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8077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4816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4858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7099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9872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5313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5596" y="494529"/>
            <a:ext cx="8732066" cy="588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Організація класу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8484A5-DE6C-4D37-9417-808D688D1C9A}"/>
              </a:ext>
            </a:extLst>
          </p:cNvPr>
          <p:cNvSpPr/>
          <p:nvPr/>
        </p:nvSpPr>
        <p:spPr>
          <a:xfrm>
            <a:off x="408132" y="1544231"/>
            <a:ext cx="7624653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Вже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пролунав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шкільний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дзвінок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Покликав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всіх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нас на урок.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стали. Все.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Вже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час,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Роботу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починає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клас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За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парти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всілися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зручненько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Поклали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руки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всі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Готові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? Так.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А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як? Клас!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Тож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успіх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всіх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чекає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нас!</a:t>
            </a:r>
          </a:p>
        </p:txBody>
      </p:sp>
    </p:spTree>
    <p:extLst>
      <p:ext uri="{BB962C8B-B14F-4D97-AF65-F5344CB8AC3E}">
        <p14:creationId xmlns:p14="http://schemas.microsoft.com/office/powerpoint/2010/main" val="1545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484" y="249981"/>
            <a:ext cx="8732066" cy="5002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Дай </a:t>
            </a:r>
            <a:r>
              <a:rPr lang="ru-RU" sz="2000" b="1" dirty="0" err="1">
                <a:solidFill>
                  <a:schemeClr val="bg1"/>
                </a:solidFill>
              </a:rPr>
              <a:t>відповіді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запитання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або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виконай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завдання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39842"/>
            <a:ext cx="119306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500" dirty="0">
                <a:latin typeface="Arial" panose="020B0604020202020204" pitchFamily="34" charset="0"/>
                <a:cs typeface="Arial" panose="020B0604020202020204" pitchFamily="34" charset="0"/>
              </a:rPr>
              <a:t>Охарактеризуйте життя головного героя. Які стосунки він мав із родичами?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Яка чутка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дійшла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до села, де жили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дід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баба і три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сини?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Що думали батьки про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синів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іти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щастя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500" dirty="0">
                <a:latin typeface="Arial" panose="020B0604020202020204" pitchFamily="34" charset="0"/>
                <a:cs typeface="Arial" panose="020B0604020202020204" pitchFamily="34" charset="0"/>
              </a:rPr>
              <a:t>Чому всі брати вирішили піти до царя?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гадаєте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подорожній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вирішив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допомогти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дурневі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Кого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зустрічав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підбирав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дурень на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летючий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корабель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500" dirty="0">
                <a:latin typeface="Arial" panose="020B0604020202020204" pitchFamily="34" charset="0"/>
                <a:cs typeface="Arial" panose="020B0604020202020204" pitchFamily="34" charset="0"/>
              </a:rPr>
              <a:t>Як здібності нових друзів допомогли дурневі виконати всі царські завдання?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цар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захотів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виконати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своєї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обіцянки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побачив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володаря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летючого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корабля?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ставив перед дурнем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цар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 Що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обіцяв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виконає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сталися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героєм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наприкінці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казки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мрія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народу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втілилася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казці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летючий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корабель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46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9967" y="451514"/>
            <a:ext cx="8732066" cy="5002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Виконайте </a:t>
            </a:r>
            <a:r>
              <a:rPr lang="ru-RU" sz="2000" b="1" dirty="0" err="1">
                <a:solidFill>
                  <a:schemeClr val="bg1"/>
                </a:solidFill>
              </a:rPr>
              <a:t>завдання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групах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0838" y="1221028"/>
            <a:ext cx="5643417" cy="217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Група 1 </a:t>
            </a:r>
          </a:p>
          <a:p>
            <a:pPr algn="ctr"/>
            <a:r>
              <a:rPr lang="uk-UA" sz="3200" dirty="0"/>
              <a:t>Оберіть і прокоментуйте епізоди з казки про реальні й </a:t>
            </a:r>
            <a:r>
              <a:rPr lang="uk-UA" sz="2800" dirty="0"/>
              <a:t>фантастичні</a:t>
            </a:r>
            <a:r>
              <a:rPr lang="uk-UA" sz="3200" dirty="0"/>
              <a:t> події.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51136" y="1221028"/>
            <a:ext cx="5830026" cy="217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Група 2 </a:t>
            </a:r>
          </a:p>
          <a:p>
            <a:pPr algn="ctr"/>
            <a:r>
              <a:rPr lang="uk-UA" sz="2800" dirty="0"/>
              <a:t>Оберіть і прокоментуйте вчинки та події, у яких ідеться про красиве і потворне.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2312" y="3837579"/>
            <a:ext cx="5643417" cy="2068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Група 3 </a:t>
            </a:r>
          </a:p>
          <a:p>
            <a:pPr algn="ctr"/>
            <a:r>
              <a:rPr lang="uk-UA" sz="3200" dirty="0"/>
              <a:t>Доберіть фрагменти, у яких є смішне чи страшне. </a:t>
            </a:r>
          </a:p>
        </p:txBody>
      </p:sp>
      <p:sp>
        <p:nvSpPr>
          <p:cNvPr id="9" name="Скругленный прямоугольник 15">
            <a:extLst>
              <a:ext uri="{FF2B5EF4-FFF2-40B4-BE49-F238E27FC236}">
                <a16:creationId xmlns:a16="http://schemas.microsoft.com/office/drawing/2014/main" id="{13F47BF5-5E7C-4741-AF7F-A15CBBB5D2CD}"/>
              </a:ext>
            </a:extLst>
          </p:cNvPr>
          <p:cNvSpPr/>
          <p:nvPr/>
        </p:nvSpPr>
        <p:spPr>
          <a:xfrm>
            <a:off x="6425007" y="3837579"/>
            <a:ext cx="5884810" cy="2068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Група 4 </a:t>
            </a:r>
          </a:p>
          <a:p>
            <a:pPr algn="ctr"/>
            <a:r>
              <a:rPr lang="uk-UA" sz="2800" dirty="0"/>
              <a:t>Визначте тему , ідею, основну думку, структуру казки</a:t>
            </a:r>
          </a:p>
        </p:txBody>
      </p:sp>
    </p:spTree>
    <p:extLst>
      <p:ext uri="{BB962C8B-B14F-4D97-AF65-F5344CB8AC3E}">
        <p14:creationId xmlns:p14="http://schemas.microsoft.com/office/powerpoint/2010/main" val="18121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Содержимое 5">
            <a:extLst>
              <a:ext uri="{FF2B5EF4-FFF2-40B4-BE49-F238E27FC236}">
                <a16:creationId xmlns:a16="http://schemas.microsoft.com/office/drawing/2014/main" id="{6B0C9459-2D64-48B7-90DE-3508486A5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78" y="1703389"/>
            <a:ext cx="10090193" cy="388077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altLang="uk-UA" sz="2800" b="1" i="1" dirty="0"/>
              <a:t>ТЕМА:</a:t>
            </a:r>
            <a:r>
              <a:rPr lang="ru-RU" altLang="uk-UA" sz="2800" b="1" dirty="0">
                <a:solidFill>
                  <a:schemeClr val="bg1"/>
                </a:solidFill>
              </a:rPr>
              <a:t> РОЗПОВІДЬ ПРО ПРИГОДИ НАЙМЕНШОГО СИНА ТА ЙОГО НОВИХ ДРУЗІВ.</a:t>
            </a:r>
            <a:endParaRPr lang="ru-RU" altLang="uk-UA" sz="2800" b="1" i="1" dirty="0"/>
          </a:p>
          <a:p>
            <a:r>
              <a:rPr lang="ru-RU" altLang="uk-UA" sz="2800" b="1" i="1" dirty="0"/>
              <a:t>ІДЕЯ:</a:t>
            </a:r>
            <a:r>
              <a:rPr lang="ru-RU" altLang="uk-UA" sz="2800" b="1" dirty="0">
                <a:solidFill>
                  <a:schemeClr val="bg1"/>
                </a:solidFill>
              </a:rPr>
              <a:t> УСЛАВЛЕННЯ НАЙКРАЩИХ ЛЮДСЬКИХ РИС ХАРАКТЕРУ: ДОБРОТИ, НАПОЛЕГЛИВОСТІ, УМІННЯ ДОПОМОГТИ У СКРУТНУ ХВИЛИНУ.</a:t>
            </a:r>
            <a:endParaRPr lang="ru-RU" altLang="uk-UA" sz="2800" b="1" i="1" dirty="0"/>
          </a:p>
          <a:p>
            <a:r>
              <a:rPr lang="ru-RU" altLang="uk-UA" sz="2800" b="1" i="1" dirty="0"/>
              <a:t>ОСНОВНА ДУМКА:</a:t>
            </a:r>
            <a:r>
              <a:rPr lang="ru-RU" altLang="uk-UA" sz="2800" b="1" dirty="0">
                <a:solidFill>
                  <a:schemeClr val="bg1"/>
                </a:solidFill>
              </a:rPr>
              <a:t> ЛЮДИНА БЕЗ ДРУЗІВ – ЩО ДЕРЕВО БЕЗ КОРІННЯ.</a:t>
            </a:r>
            <a:endParaRPr lang="ru-RU" altLang="uk-UA" sz="2800" b="1" i="1" dirty="0"/>
          </a:p>
          <a:p>
            <a:r>
              <a:rPr lang="ru-RU" altLang="uk-UA" sz="2800" b="1" i="1" dirty="0"/>
              <a:t>ЖАНР:</a:t>
            </a:r>
            <a:r>
              <a:rPr lang="ru-RU" altLang="uk-UA" sz="2800" b="1" dirty="0">
                <a:solidFill>
                  <a:schemeClr val="bg1"/>
                </a:solidFill>
              </a:rPr>
              <a:t> ЧАРІВНА КАЗКА</a:t>
            </a:r>
          </a:p>
          <a:p>
            <a:endParaRPr lang="ru-RU" altLang="uk-UA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F8F3DA-BC57-4845-9543-E87BBE5B642A}"/>
              </a:ext>
            </a:extLst>
          </p:cNvPr>
          <p:cNvSpPr/>
          <p:nvPr/>
        </p:nvSpPr>
        <p:spPr>
          <a:xfrm>
            <a:off x="1552189" y="154918"/>
            <a:ext cx="824495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Заповнюємо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паспорт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твору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8E83AB69-77D5-4B76-81D0-9B7BD058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uk-UA"/>
            </a:br>
            <a:endParaRPr lang="ru-RU" altLang="uk-UA"/>
          </a:p>
        </p:txBody>
      </p:sp>
      <p:sp>
        <p:nvSpPr>
          <p:cNvPr id="12291" name="Содержимое 11">
            <a:extLst>
              <a:ext uri="{FF2B5EF4-FFF2-40B4-BE49-F238E27FC236}">
                <a16:creationId xmlns:a16="http://schemas.microsoft.com/office/drawing/2014/main" id="{EADAE1BA-1967-4EC7-8D17-19A31A37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6" y="1600201"/>
            <a:ext cx="11217348" cy="4525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ru-RU" altLang="uk-UA" b="1" dirty="0"/>
          </a:p>
          <a:p>
            <a:r>
              <a:rPr lang="ru-RU" sz="1800" b="1" i="0" u="none" strike="noStrike" baseline="0" dirty="0">
                <a:latin typeface="Times New Roman,Bold"/>
              </a:rPr>
              <a:t>Зачин: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було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собі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два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брати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один убогий, 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другий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endParaRPr lang="ru-RU" sz="1800" b="1" i="0" u="none" strike="noStrike" baseline="0" dirty="0">
              <a:latin typeface="Times New Roman,Bold"/>
            </a:endParaRPr>
          </a:p>
          <a:p>
            <a:pPr algn="l">
              <a:spcBef>
                <a:spcPts val="0"/>
              </a:spcBef>
            </a:pPr>
            <a:r>
              <a:rPr lang="ru-RU" sz="1800" b="1" i="0" u="none" strike="noStrike" baseline="0" dirty="0" err="1">
                <a:latin typeface="Times New Roman,Bold"/>
              </a:rPr>
              <a:t>Основна</a:t>
            </a:r>
            <a:r>
              <a:rPr lang="ru-RU" sz="1800" b="1" i="0" u="none" strike="noStrike" baseline="0" dirty="0">
                <a:latin typeface="Times New Roman,Bold"/>
              </a:rPr>
              <a:t> </a:t>
            </a:r>
            <a:r>
              <a:rPr lang="ru-RU" sz="1800" b="1" i="0" u="none" strike="noStrike" baseline="0" dirty="0" err="1">
                <a:latin typeface="Times New Roman,Bold"/>
              </a:rPr>
              <a:t>частина</a:t>
            </a:r>
            <a:r>
              <a:rPr lang="ru-RU" sz="1800" b="1" i="0" u="none" strike="noStrike" baseline="0" dirty="0">
                <a:latin typeface="Times New Roman,Bold"/>
              </a:rPr>
              <a:t>: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брат колись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ізласкавився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над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бідним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той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</a:rPr>
              <a:t> 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ложки молока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дітям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та й дав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йому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дійну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корову.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Бідний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брат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відробляв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потроху, а 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далі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тому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багачеві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шкода стало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корови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от і попросив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повернути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годувальницю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Бідний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схотів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віддавати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корову, шкода стало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своєї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праці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Пішли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обоє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позиватися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до пана. Пан загадав загадку і додав: «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Хто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відгадає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мою загадку, того й  корова буде!».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вирішив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знайшов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рішення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Бідний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повернувшись 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додому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зажурився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допомогу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прийшла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донька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Маруся,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знайшовши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рішення-відгадку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дня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брати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прийшли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до пана,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виголосили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свої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рішення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Виграв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бідний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Пан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перепитав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сам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відгадав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хто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допоміг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«Є в мене дочка  Маруся, так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вона мене так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навчила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». Пан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розсердився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звичайн</a:t>
            </a:r>
            <a:r>
              <a:rPr lang="ru-RU" dirty="0">
                <a:latin typeface="Times New Roman" panose="02020603050405020304" pitchFamily="18" charset="0"/>
              </a:rPr>
              <a:t>  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дівка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розумніша</a:t>
            </a:r>
            <a:r>
              <a:rPr lang="ru-RU" dirty="0">
                <a:latin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</a:rPr>
              <a:t>Марусі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</a:rPr>
              <a:t> пана, </a:t>
            </a:r>
            <a:r>
              <a:rPr lang="ru-RU" dirty="0" err="1">
                <a:latin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</a:rPr>
              <a:t> і сам не </a:t>
            </a:r>
            <a:r>
              <a:rPr lang="ru-RU" dirty="0" err="1">
                <a:latin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Маруся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допомагає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розв’язати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питання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чиє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лоша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uk-UA" dirty="0"/>
          </a:p>
          <a:p>
            <a:pPr algn="l">
              <a:spcBef>
                <a:spcPts val="0"/>
              </a:spcBef>
            </a:pPr>
            <a:endParaRPr lang="uk-UA" sz="1800" b="1" i="0" u="none" strike="noStrike" baseline="0" dirty="0">
              <a:latin typeface="Times New Roman,Bold"/>
            </a:endParaRPr>
          </a:p>
          <a:p>
            <a:pPr algn="l">
              <a:spcBef>
                <a:spcPts val="0"/>
              </a:spcBef>
            </a:pPr>
            <a:r>
              <a:rPr lang="uk-UA" sz="1800" b="1" i="0" u="none" strike="noStrike" baseline="0" dirty="0">
                <a:latin typeface="Times New Roman,Bold"/>
              </a:rPr>
              <a:t>Кінцівка: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«Тоді пан побачив, що нічого з дівчиною не поробиш, і відпустив її».</a:t>
            </a:r>
            <a:endParaRPr lang="ru-RU" altLang="uk-UA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493CAB-EED8-4F09-A45E-D0F5918F9AD6}"/>
              </a:ext>
            </a:extLst>
          </p:cNvPr>
          <p:cNvSpPr/>
          <p:nvPr/>
        </p:nvSpPr>
        <p:spPr>
          <a:xfrm>
            <a:off x="2095969" y="439003"/>
            <a:ext cx="575939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Композиція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казки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ED214-7EC7-4BC2-9192-494C7E3A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C7548C7A-265E-4965-A940-5610E780B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1" y="112456"/>
            <a:ext cx="9579935" cy="6812398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A8981-39A9-4998-B5CE-8FDC6DDE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4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Риси характеру  дурня: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268761"/>
            <a:ext cx="4038600" cy="5086165"/>
          </a:xfrm>
        </p:spPr>
        <p:txBody>
          <a:bodyPr>
            <a:normAutofit fontScale="70000" lnSpcReduction="20000"/>
          </a:bodyPr>
          <a:lstStyle/>
          <a:p>
            <a:r>
              <a:rPr lang="uk-UA" sz="4100" b="1" dirty="0">
                <a:solidFill>
                  <a:srgbClr val="00B0F0"/>
                </a:solidFill>
              </a:rPr>
              <a:t>живе без батьківської любові;</a:t>
            </a:r>
            <a:endParaRPr lang="en-US" sz="4100" b="1" dirty="0">
              <a:solidFill>
                <a:srgbClr val="00B0F0"/>
              </a:solidFill>
            </a:endParaRPr>
          </a:p>
          <a:p>
            <a:r>
              <a:rPr lang="uk-UA" sz="4100" b="1" dirty="0">
                <a:solidFill>
                  <a:srgbClr val="00B0F0"/>
                </a:solidFill>
              </a:rPr>
              <a:t>прагне щастя, мрійник ;</a:t>
            </a:r>
            <a:endParaRPr lang="en-US" sz="4100" b="1" dirty="0">
              <a:solidFill>
                <a:srgbClr val="00B0F0"/>
              </a:solidFill>
            </a:endParaRPr>
          </a:p>
          <a:p>
            <a:r>
              <a:rPr lang="uk-UA" sz="4100" b="1" dirty="0">
                <a:solidFill>
                  <a:srgbClr val="00B0F0"/>
                </a:solidFill>
              </a:rPr>
              <a:t>невпевнений;</a:t>
            </a:r>
            <a:endParaRPr lang="en-US" sz="4100" b="1" dirty="0">
              <a:solidFill>
                <a:srgbClr val="00B0F0"/>
              </a:solidFill>
            </a:endParaRPr>
          </a:p>
          <a:p>
            <a:r>
              <a:rPr lang="uk-UA" sz="4100" b="1" dirty="0">
                <a:solidFill>
                  <a:srgbClr val="00B0F0"/>
                </a:solidFill>
              </a:rPr>
              <a:t> сміливий 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 готовий боротися за своє щастя;</a:t>
            </a:r>
          </a:p>
          <a:p>
            <a:pPr>
              <a:buNone/>
            </a:pPr>
            <a:endParaRPr lang="uk-UA" sz="32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uk-UA" dirty="0"/>
              <a:t> 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23992" y="1412777"/>
            <a:ext cx="4186808" cy="4942149"/>
          </a:xfrm>
        </p:spPr>
        <p:txBody>
          <a:bodyPr>
            <a:normAutofit fontScale="70000" lnSpcReduction="20000"/>
          </a:bodyPr>
          <a:lstStyle/>
          <a:p>
            <a:r>
              <a:rPr lang="uk-UA" sz="4100" b="1" dirty="0">
                <a:solidFill>
                  <a:srgbClr val="00B0F0"/>
                </a:solidFill>
              </a:rPr>
              <a:t>терплячий;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розгублений ;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нерозважливий;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плаксивий;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доброзичливий ; 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ввічливий;</a:t>
            </a:r>
          </a:p>
          <a:p>
            <a:r>
              <a:rPr lang="uk-UA" sz="4100" b="1" dirty="0">
                <a:solidFill>
                  <a:srgbClr val="00B0F0"/>
                </a:solidFill>
              </a:rPr>
              <a:t>панікує.</a:t>
            </a:r>
          </a:p>
          <a:p>
            <a:pPr>
              <a:buNone/>
            </a:pPr>
            <a:r>
              <a:rPr lang="uk-UA" dirty="0"/>
              <a:t>                                          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>
            <a:extLst>
              <a:ext uri="{FF2B5EF4-FFF2-40B4-BE49-F238E27FC236}">
                <a16:creationId xmlns:a16="http://schemas.microsoft.com/office/drawing/2014/main" id="{9BF869A8-4444-4445-AC41-05144603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93" y="87086"/>
            <a:ext cx="8596668" cy="1320800"/>
          </a:xfrm>
        </p:spPr>
        <p:txBody>
          <a:bodyPr/>
          <a:lstStyle/>
          <a:p>
            <a:r>
              <a:rPr lang="ru-RU" altLang="uk-UA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Заповніть</a:t>
            </a:r>
            <a:r>
              <a:rPr lang="ru-RU" alt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таблицю</a:t>
            </a:r>
            <a:br>
              <a:rPr lang="ru-RU" altLang="uk-UA" dirty="0"/>
            </a:br>
            <a:endParaRPr lang="ru-RU" altLang="uk-UA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7C93D3-7763-4748-93D7-ADEDE2BB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33322"/>
              </p:ext>
            </p:extLst>
          </p:nvPr>
        </p:nvGraphicFramePr>
        <p:xfrm>
          <a:off x="830423" y="1203649"/>
          <a:ext cx="10524932" cy="515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831">
                <a:tc>
                  <a:txBody>
                    <a:bodyPr/>
                    <a:lstStyle/>
                    <a:p>
                      <a:pPr algn="ctr"/>
                      <a:r>
                        <a:rPr lang="uk-UA" sz="2400"/>
                        <a:t>Хто саме допомагає дурневі</a:t>
                      </a:r>
                      <a:endParaRPr lang="ru-RU" sz="24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Чим саме допомагає</a:t>
                      </a:r>
                      <a:endParaRPr lang="ru-RU" sz="2400" dirty="0"/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3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</a:rPr>
                        <a:t>Скороход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uk-UA" sz="2400" b="1">
                          <a:solidFill>
                            <a:schemeClr val="tx1"/>
                          </a:solidFill>
                        </a:rPr>
                        <a:t>Добув цілющої та живлющої води</a:t>
                      </a:r>
                      <a:endParaRPr lang="ru-RU" sz="2400" b="1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7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7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27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823" y="1715740"/>
            <a:ext cx="3786172" cy="4292116"/>
          </a:xfrm>
        </p:spPr>
        <p:txBody>
          <a:bodyPr>
            <a:noAutofit/>
          </a:bodyPr>
          <a:lstStyle/>
          <a:p>
            <a:r>
              <a:rPr lang="uk-UA" sz="3600" dirty="0"/>
              <a:t>черствий хліб</a:t>
            </a:r>
          </a:p>
          <a:p>
            <a:r>
              <a:rPr lang="uk-UA" sz="3600" dirty="0"/>
              <a:t>сокира</a:t>
            </a:r>
          </a:p>
          <a:p>
            <a:r>
              <a:rPr lang="uk-UA" sz="3600" dirty="0"/>
              <a:t>солома</a:t>
            </a:r>
          </a:p>
          <a:p>
            <a:r>
              <a:rPr lang="uk-UA" sz="3600" dirty="0"/>
              <a:t>дрова</a:t>
            </a:r>
          </a:p>
          <a:p>
            <a:r>
              <a:rPr lang="uk-UA" sz="3600" dirty="0"/>
              <a:t>жива вода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35070" y="1804398"/>
            <a:ext cx="3733800" cy="4114800"/>
          </a:xfrm>
        </p:spPr>
        <p:txBody>
          <a:bodyPr>
            <a:normAutofit/>
          </a:bodyPr>
          <a:lstStyle/>
          <a:p>
            <a:r>
              <a:rPr lang="uk-UA" sz="3600" dirty="0"/>
              <a:t>дід</a:t>
            </a:r>
          </a:p>
          <a:p>
            <a:r>
              <a:rPr lang="uk-UA" sz="3600" dirty="0"/>
              <a:t>дід</a:t>
            </a:r>
          </a:p>
          <a:p>
            <a:r>
              <a:rPr lang="uk-UA" sz="3600" dirty="0"/>
              <a:t>Морозко</a:t>
            </a:r>
          </a:p>
          <a:p>
            <a:r>
              <a:rPr lang="uk-UA" sz="3600" dirty="0"/>
              <a:t>чоловік з в’язкою дров</a:t>
            </a:r>
          </a:p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7" y="354225"/>
            <a:ext cx="10207637" cy="113918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Які звичайні предмети стають чудодійними в казці “Летючий корабель”?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0" y="260648"/>
            <a:ext cx="4552254" cy="6264696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Яких людей символізує цей герой?</a:t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Чи справедливо його так названо у творі?</a:t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Завдяки чому збулась мрія героя про щастя?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1093A9-32F5-419E-8E69-0CF9C618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86" y="457628"/>
            <a:ext cx="3984560" cy="60677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42" y="3531869"/>
            <a:ext cx="4684873" cy="3176345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856" y="403652"/>
            <a:ext cx="11759609" cy="6784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ЗАПИШІТЬ НА БОРТУ СВОГО КОРАБЛЯ ТИХ, КОГО АБО ЩО  ВИ ВІЗЬМЕТЕ ІЗ СОБОЮ У МАНДРІВКУ?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596" y="1634683"/>
            <a:ext cx="11228730" cy="189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-  Чи легко вам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вибирати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тих, з ким будете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мандрувати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-  Чи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керувались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виборі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словами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дідуся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-  Як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гадаєте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мандрівка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успішною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Дай </a:t>
            </a:r>
            <a:r>
              <a:rPr lang="ru-RU" sz="2000" b="1" dirty="0" err="1">
                <a:solidFill>
                  <a:schemeClr val="bg1"/>
                </a:solidFill>
              </a:rPr>
              <a:t>відповіді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запитання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або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виконай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завдання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755" y="1225689"/>
            <a:ext cx="11930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4000" dirty="0"/>
              <a:t>Кого з </a:t>
            </a:r>
            <a:r>
              <a:rPr lang="ru-RU" sz="4000" dirty="0" err="1"/>
              <a:t>героїв</a:t>
            </a:r>
            <a:r>
              <a:rPr lang="ru-RU" sz="4000" dirty="0"/>
              <a:t> </a:t>
            </a:r>
            <a:r>
              <a:rPr lang="ru-RU" sz="4000" dirty="0" err="1"/>
              <a:t>народних</a:t>
            </a:r>
            <a:r>
              <a:rPr lang="ru-RU" sz="4000" dirty="0"/>
              <a:t> </a:t>
            </a:r>
            <a:r>
              <a:rPr lang="ru-RU" sz="4000" dirty="0" err="1"/>
              <a:t>казок</a:t>
            </a:r>
            <a:r>
              <a:rPr lang="ru-RU" sz="4000" dirty="0"/>
              <a:t>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назвати</a:t>
            </a:r>
            <a:r>
              <a:rPr lang="ru-RU" sz="4000" dirty="0"/>
              <a:t> </a:t>
            </a:r>
            <a:r>
              <a:rPr lang="ru-RU" sz="4000" dirty="0" err="1"/>
              <a:t>щасливими</a:t>
            </a:r>
            <a:r>
              <a:rPr lang="ru-RU" sz="4000" dirty="0"/>
              <a:t>? Чому?</a:t>
            </a:r>
          </a:p>
          <a:p>
            <a:pPr marL="514350" indent="-514350" algn="just">
              <a:buAutoNum type="arabicPeriod"/>
            </a:pPr>
            <a:endParaRPr lang="ru-RU" sz="4000" dirty="0"/>
          </a:p>
          <a:p>
            <a:pPr marL="514350" indent="-514350" algn="just">
              <a:buAutoNum type="arabicPeriod"/>
            </a:pPr>
            <a:r>
              <a:rPr lang="ru-RU" sz="4000" dirty="0" err="1"/>
              <a:t>Хто</a:t>
            </a:r>
            <a:r>
              <a:rPr lang="ru-RU" sz="4000" dirty="0"/>
              <a:t> з </a:t>
            </a:r>
            <a:r>
              <a:rPr lang="ru-RU" sz="4000" dirty="0" err="1"/>
              <a:t>персонажів</a:t>
            </a:r>
            <a:r>
              <a:rPr lang="ru-RU" sz="4000" dirty="0"/>
              <a:t> є </a:t>
            </a:r>
            <a:r>
              <a:rPr lang="ru-RU" sz="4000" dirty="0" err="1"/>
              <a:t>нещасливим</a:t>
            </a:r>
            <a:r>
              <a:rPr lang="ru-RU" sz="4000" dirty="0"/>
              <a:t>?</a:t>
            </a:r>
          </a:p>
          <a:p>
            <a:pPr marL="514350" indent="-514350" algn="just">
              <a:buAutoNum type="arabicPeriod"/>
            </a:pPr>
            <a:endParaRPr lang="ru-RU" sz="4000" dirty="0"/>
          </a:p>
          <a:p>
            <a:pPr marL="514350" indent="-514350" algn="just">
              <a:buAutoNum type="arabicPeriod"/>
            </a:pPr>
            <a:r>
              <a:rPr lang="ru-RU" sz="4000" dirty="0"/>
              <a:t>Чи </a:t>
            </a:r>
            <a:r>
              <a:rPr lang="ru-RU" sz="4000" dirty="0" err="1"/>
              <a:t>може</a:t>
            </a:r>
            <a:r>
              <a:rPr lang="ru-RU" sz="4000" dirty="0"/>
              <a:t> </a:t>
            </a:r>
            <a:r>
              <a:rPr lang="ru-RU" sz="4000" dirty="0" err="1"/>
              <a:t>щастя</a:t>
            </a:r>
            <a:r>
              <a:rPr lang="ru-RU" sz="4000" dirty="0"/>
              <a:t> прийти </a:t>
            </a:r>
            <a:r>
              <a:rPr lang="ru-RU" sz="4000" dirty="0" err="1"/>
              <a:t>саме</a:t>
            </a:r>
            <a:r>
              <a:rPr lang="ru-RU" sz="4000" dirty="0"/>
              <a:t> до </a:t>
            </a:r>
            <a:r>
              <a:rPr lang="ru-RU" sz="4000" dirty="0" err="1"/>
              <a:t>людини</a:t>
            </a:r>
            <a:r>
              <a:rPr lang="ru-RU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5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>
            <a:extLst>
              <a:ext uri="{FF2B5EF4-FFF2-40B4-BE49-F238E27FC236}">
                <a16:creationId xmlns:a16="http://schemas.microsoft.com/office/drawing/2014/main" id="{9BCB5499-1301-4AD0-BFF3-FDE4D9CCC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4482" y="274639"/>
            <a:ext cx="9576318" cy="1570037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400" b="1" i="1" dirty="0" err="1">
                <a:solidFill>
                  <a:schemeClr val="accent2">
                    <a:lumMod val="75000"/>
                  </a:schemeClr>
                </a:solidFill>
              </a:rPr>
              <a:t>Гештальт</a:t>
            </a:r>
            <a:r>
              <a:rPr lang="uk-UA" altLang="uk-UA" sz="3400" b="1" i="1" dirty="0">
                <a:solidFill>
                  <a:schemeClr val="accent2">
                    <a:lumMod val="75000"/>
                  </a:schemeClr>
                </a:solidFill>
              </a:rPr>
              <a:t> - вправа “ На щастя. На жаль ”.</a:t>
            </a:r>
            <a:br>
              <a:rPr lang="ru-RU" altLang="uk-UA" sz="3400" b="1" i="1" dirty="0">
                <a:solidFill>
                  <a:srgbClr val="0000FF"/>
                </a:solidFill>
              </a:rPr>
            </a:br>
            <a:endParaRPr lang="ru-RU" altLang="uk-UA" sz="3400" b="1" i="1" dirty="0">
              <a:solidFill>
                <a:srgbClr val="0000FF"/>
              </a:solidFill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DE1F2726-1620-49A3-9C09-7884C1279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700213"/>
            <a:ext cx="10366310" cy="41656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uk-UA" altLang="uk-UA" b="1" dirty="0"/>
              <a:t>     </a:t>
            </a:r>
            <a:r>
              <a:rPr lang="uk-UA" altLang="uk-UA" sz="3600" b="1" dirty="0"/>
              <a:t>Хід проведення : учасникам потрібно описати казку. Кожен учасник придумує своє речення, яке обов'язково має починатися словами “На щастя” або “На жаль”</a:t>
            </a:r>
            <a:r>
              <a:rPr lang="uk-UA" altLang="uk-UA" sz="3600" dirty="0"/>
              <a:t>. </a:t>
            </a:r>
            <a:endParaRPr lang="ru-RU" altLang="uk-UA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2918" y="444188"/>
            <a:ext cx="11789082" cy="500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ПРОДОВЖІТЬ ФРАЗУ…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31315" y="1664855"/>
            <a:ext cx="8164945" cy="3528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/>
              <a:t>Щоб бути </a:t>
            </a:r>
            <a:r>
              <a:rPr lang="ru-RU" sz="3600" dirty="0" err="1"/>
              <a:t>щасливим</a:t>
            </a:r>
            <a:r>
              <a:rPr lang="ru-RU" sz="3600" dirty="0"/>
              <a:t>, </a:t>
            </a:r>
            <a:r>
              <a:rPr lang="ru-RU" sz="3600" dirty="0" err="1"/>
              <a:t>потрібно</a:t>
            </a:r>
            <a:r>
              <a:rPr lang="ru-RU" sz="3600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/>
              <a:t>Казка мене </a:t>
            </a:r>
            <a:r>
              <a:rPr lang="ru-RU" sz="3600" dirty="0" err="1"/>
              <a:t>навчила</a:t>
            </a:r>
            <a:r>
              <a:rPr lang="ru-RU" sz="3600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err="1"/>
              <a:t>Найбільше</a:t>
            </a:r>
            <a:r>
              <a:rPr lang="ru-RU" sz="3600" dirty="0"/>
              <a:t> мене </a:t>
            </a:r>
            <a:r>
              <a:rPr lang="ru-RU" sz="3600" dirty="0" err="1"/>
              <a:t>вразило</a:t>
            </a:r>
            <a:r>
              <a:rPr lang="ru-RU" sz="3600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err="1"/>
              <a:t>Здивувало</a:t>
            </a:r>
            <a:r>
              <a:rPr lang="ru-RU" sz="3600" dirty="0"/>
              <a:t> мене те, </a:t>
            </a:r>
            <a:r>
              <a:rPr lang="ru-RU" sz="3600" dirty="0" err="1"/>
              <a:t>що</a:t>
            </a:r>
            <a:r>
              <a:rPr lang="ru-RU" sz="3600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/>
              <a:t>До </a:t>
            </a:r>
            <a:r>
              <a:rPr lang="ru-RU" sz="3600" dirty="0" err="1"/>
              <a:t>глибини</a:t>
            </a:r>
            <a:r>
              <a:rPr lang="ru-RU" sz="3600" dirty="0"/>
              <a:t> </a:t>
            </a:r>
            <a:r>
              <a:rPr lang="ru-RU" sz="3600" dirty="0" err="1"/>
              <a:t>душі</a:t>
            </a:r>
            <a:r>
              <a:rPr lang="ru-RU" sz="3600" dirty="0"/>
              <a:t> обурило...</a:t>
            </a:r>
          </a:p>
        </p:txBody>
      </p:sp>
    </p:spTree>
    <p:extLst>
      <p:ext uri="{BB962C8B-B14F-4D97-AF65-F5344CB8AC3E}">
        <p14:creationId xmlns:p14="http://schemas.microsoft.com/office/powerpoint/2010/main" val="19703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Вправа «Трибуна думок»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7202" y="1457568"/>
            <a:ext cx="8864081" cy="2965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/>
              <a:t>Як </a:t>
            </a:r>
            <a:r>
              <a:rPr lang="ru-RU" sz="4500" dirty="0" err="1"/>
              <a:t>ви</a:t>
            </a:r>
            <a:r>
              <a:rPr lang="ru-RU" sz="4500" dirty="0"/>
              <a:t> </a:t>
            </a:r>
            <a:r>
              <a:rPr lang="ru-RU" sz="4500" dirty="0" err="1"/>
              <a:t>вважаєте</a:t>
            </a:r>
            <a:r>
              <a:rPr lang="ru-RU" sz="4500" dirty="0"/>
              <a:t>, чи легко </a:t>
            </a:r>
            <a:r>
              <a:rPr lang="ru-RU" sz="4500" dirty="0" err="1"/>
              <a:t>людині</a:t>
            </a:r>
            <a:r>
              <a:rPr lang="ru-RU" sz="4500" dirty="0"/>
              <a:t> </a:t>
            </a:r>
            <a:r>
              <a:rPr lang="ru-RU" sz="4500" dirty="0" err="1"/>
              <a:t>дається</a:t>
            </a:r>
            <a:r>
              <a:rPr lang="ru-RU" sz="4500" dirty="0"/>
              <a:t> </a:t>
            </a:r>
            <a:r>
              <a:rPr lang="ru-RU" sz="4500" dirty="0" err="1"/>
              <a:t>щастя</a:t>
            </a:r>
            <a:r>
              <a:rPr lang="ru-RU" sz="4500" dirty="0"/>
              <a:t>? Що </a:t>
            </a:r>
            <a:r>
              <a:rPr lang="ru-RU" sz="4500" dirty="0" err="1"/>
              <a:t>потрібно</a:t>
            </a:r>
            <a:r>
              <a:rPr lang="ru-RU" sz="4500" dirty="0"/>
              <a:t> для того, </a:t>
            </a:r>
            <a:r>
              <a:rPr lang="ru-RU" sz="4500" dirty="0" err="1"/>
              <a:t>аби</a:t>
            </a:r>
            <a:r>
              <a:rPr lang="ru-RU" sz="4500" dirty="0"/>
              <a:t> бути </a:t>
            </a:r>
            <a:r>
              <a:rPr lang="ru-RU" sz="4500" dirty="0" err="1"/>
              <a:t>щасливим</a:t>
            </a:r>
            <a:r>
              <a:rPr lang="ru-RU" sz="4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1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>
            <a:extLst>
              <a:ext uri="{FF2B5EF4-FFF2-40B4-BE49-F238E27FC236}">
                <a16:creationId xmlns:a16="http://schemas.microsoft.com/office/drawing/2014/main" id="{83E324AD-CAE4-453C-A32B-AC5CFB33C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15888"/>
            <a:ext cx="8229600" cy="1143000"/>
          </a:xfrm>
          <a:noFill/>
          <a:ln/>
        </p:spPr>
        <p:txBody>
          <a:bodyPr/>
          <a:lstStyle/>
          <a:p>
            <a:r>
              <a:rPr lang="uk-UA" altLang="uk-UA" sz="3200" b="1" i="1" dirty="0">
                <a:solidFill>
                  <a:srgbClr val="0000FF"/>
                </a:solidFill>
              </a:rPr>
              <a:t>Продовжте речення</a:t>
            </a:r>
            <a:r>
              <a:rPr lang="ru-RU" altLang="uk-UA" sz="3200" i="1" dirty="0">
                <a:solidFill>
                  <a:srgbClr val="0000FF"/>
                </a:solidFill>
              </a:rPr>
              <a:t>…</a:t>
            </a:r>
            <a:br>
              <a:rPr lang="ru-RU" altLang="uk-UA" sz="3200" i="1" dirty="0">
                <a:solidFill>
                  <a:srgbClr val="0000FF"/>
                </a:solidFill>
              </a:rPr>
            </a:br>
            <a:endParaRPr lang="ru-RU" altLang="uk-UA" sz="3200" i="1" dirty="0">
              <a:solidFill>
                <a:srgbClr val="0000FF"/>
              </a:solidFill>
            </a:endParaRP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9FDB1CC0-6D04-4490-82BB-2267088C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69" y="1052513"/>
            <a:ext cx="9512107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2300" b="1" i="1" dirty="0"/>
              <a:t>Усне народне оповідання про вигадані, а часом і фантастичні події, що сприймаються як реальні,  – це… </a:t>
            </a:r>
          </a:p>
          <a:p>
            <a:r>
              <a:rPr lang="ru-RU" altLang="uk-UA" sz="2300" b="1" i="1" dirty="0"/>
              <a:t>  Казка </a:t>
            </a:r>
            <a:r>
              <a:rPr lang="ru-RU" altLang="uk-UA" sz="2300" b="1" i="1" dirty="0" err="1"/>
              <a:t>має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своєрідну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побудову</a:t>
            </a:r>
            <a:r>
              <a:rPr lang="ru-RU" altLang="uk-UA" sz="2300" b="1" i="1" dirty="0"/>
              <a:t>: вона </a:t>
            </a:r>
            <a:r>
              <a:rPr lang="ru-RU" altLang="uk-UA" sz="2300" b="1" i="1" dirty="0" err="1"/>
              <a:t>складається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із</a:t>
            </a:r>
            <a:r>
              <a:rPr lang="ru-RU" altLang="uk-UA" sz="2300" b="1" i="1" dirty="0"/>
              <a:t> … </a:t>
            </a:r>
          </a:p>
          <a:p>
            <a:r>
              <a:rPr lang="ru-RU" altLang="uk-UA" sz="2300" b="1" i="1" dirty="0"/>
              <a:t>За </a:t>
            </a:r>
            <a:r>
              <a:rPr lang="ru-RU" altLang="uk-UA" sz="2300" b="1" i="1" dirty="0" err="1"/>
              <a:t>змістом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казки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поділяються</a:t>
            </a:r>
            <a:r>
              <a:rPr lang="ru-RU" altLang="uk-UA" sz="2300" b="1" i="1" dirty="0"/>
              <a:t> на </a:t>
            </a:r>
            <a:r>
              <a:rPr lang="ru-RU" altLang="uk-UA" sz="2300" b="1" i="1" dirty="0" err="1"/>
              <a:t>такі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види</a:t>
            </a:r>
            <a:r>
              <a:rPr lang="ru-RU" altLang="uk-UA" sz="2300" b="1" i="1" dirty="0"/>
              <a:t>: ….</a:t>
            </a:r>
          </a:p>
          <a:p>
            <a:r>
              <a:rPr lang="ru-RU" altLang="uk-UA" sz="2300" b="1" i="1" dirty="0"/>
              <a:t>Казки, у </a:t>
            </a:r>
            <a:r>
              <a:rPr lang="ru-RU" altLang="uk-UA" sz="2300" b="1" i="1" dirty="0" err="1"/>
              <a:t>яких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розповідається</a:t>
            </a:r>
            <a:r>
              <a:rPr lang="ru-RU" altLang="uk-UA" sz="2300" b="1" i="1" dirty="0"/>
              <a:t> про </a:t>
            </a:r>
            <a:r>
              <a:rPr lang="ru-RU" altLang="uk-UA" sz="2300" b="1" i="1" dirty="0" err="1"/>
              <a:t>незвичайні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події</a:t>
            </a:r>
            <a:r>
              <a:rPr lang="ru-RU" altLang="uk-UA" sz="2300" b="1" i="1" dirty="0"/>
              <a:t> та </a:t>
            </a:r>
            <a:r>
              <a:rPr lang="ru-RU" altLang="uk-UA" sz="2300" b="1" i="1" dirty="0" err="1"/>
              <a:t>вчинки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героїв</a:t>
            </a:r>
            <a:r>
              <a:rPr lang="ru-RU" altLang="uk-UA" sz="2300" b="1" i="1" dirty="0"/>
              <a:t>, </a:t>
            </a:r>
            <a:r>
              <a:rPr lang="ru-RU" altLang="uk-UA" sz="2300" b="1" i="1" dirty="0" err="1"/>
              <a:t>неможливі</a:t>
            </a:r>
            <a:r>
              <a:rPr lang="ru-RU" altLang="uk-UA" sz="2300" b="1" i="1" dirty="0"/>
              <a:t> у </a:t>
            </a:r>
            <a:r>
              <a:rPr lang="ru-RU" altLang="uk-UA" sz="2300" b="1" i="1" dirty="0" err="1"/>
              <a:t>повсякденному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житті</a:t>
            </a:r>
            <a:r>
              <a:rPr lang="ru-RU" altLang="uk-UA" sz="2300" b="1" i="1" dirty="0"/>
              <a:t>, </a:t>
            </a:r>
            <a:r>
              <a:rPr lang="ru-RU" altLang="uk-UA" sz="2300" b="1" i="1" dirty="0" err="1"/>
              <a:t>називають</a:t>
            </a:r>
            <a:r>
              <a:rPr lang="ru-RU" altLang="uk-UA" sz="2300" b="1" i="1" dirty="0"/>
              <a:t> … </a:t>
            </a:r>
          </a:p>
          <a:p>
            <a:r>
              <a:rPr lang="ru-RU" altLang="uk-UA" sz="2300" b="1" i="1" dirty="0" err="1"/>
              <a:t>Що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завжди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перемагає</a:t>
            </a:r>
            <a:r>
              <a:rPr lang="ru-RU" altLang="uk-UA" sz="2300" b="1" i="1" dirty="0"/>
              <a:t> у </a:t>
            </a:r>
            <a:r>
              <a:rPr lang="ru-RU" altLang="uk-UA" sz="2300" b="1" i="1" dirty="0" err="1"/>
              <a:t>казках</a:t>
            </a:r>
            <a:r>
              <a:rPr lang="ru-RU" altLang="uk-UA" sz="2300" b="1" i="1" dirty="0"/>
              <a:t>? </a:t>
            </a:r>
          </a:p>
          <a:p>
            <a:r>
              <a:rPr lang="ru-RU" altLang="uk-UA" sz="2300" b="1" i="1" dirty="0"/>
              <a:t>Як </a:t>
            </a:r>
            <a:r>
              <a:rPr lang="ru-RU" altLang="uk-UA" sz="2300" b="1" i="1" dirty="0" err="1"/>
              <a:t>ви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гадаєте</a:t>
            </a:r>
            <a:r>
              <a:rPr lang="ru-RU" altLang="uk-UA" sz="2300" b="1" i="1" dirty="0"/>
              <a:t>, до </a:t>
            </a:r>
            <a:r>
              <a:rPr lang="ru-RU" altLang="uk-UA" sz="2300" b="1" i="1" dirty="0" err="1"/>
              <a:t>якого</a:t>
            </a:r>
            <a:r>
              <a:rPr lang="ru-RU" altLang="uk-UA" sz="2300" b="1" i="1" dirty="0"/>
              <a:t> виду </a:t>
            </a:r>
            <a:r>
              <a:rPr lang="ru-RU" altLang="uk-UA" sz="2300" b="1" i="1" dirty="0" err="1"/>
              <a:t>казок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належить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казка</a:t>
            </a:r>
            <a:r>
              <a:rPr lang="ru-RU" altLang="uk-UA" sz="2300" b="1" i="1" dirty="0"/>
              <a:t> “</a:t>
            </a:r>
            <a:r>
              <a:rPr lang="ru-RU" altLang="uk-UA" sz="2300" b="1" i="1" dirty="0" err="1"/>
              <a:t>Летючий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корабель</a:t>
            </a:r>
            <a:r>
              <a:rPr lang="ru-RU" altLang="uk-UA" sz="2300" b="1" i="1" dirty="0"/>
              <a:t>”? </a:t>
            </a:r>
          </a:p>
          <a:p>
            <a:r>
              <a:rPr lang="ru-RU" altLang="uk-UA" sz="2300" b="1" i="1" dirty="0"/>
              <a:t>Яке число </a:t>
            </a:r>
            <a:r>
              <a:rPr lang="ru-RU" altLang="uk-UA" sz="2300" b="1" i="1" dirty="0" err="1"/>
              <a:t>найчастіше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повторюється</a:t>
            </a:r>
            <a:r>
              <a:rPr lang="ru-RU" altLang="uk-UA" sz="2300" b="1" i="1" dirty="0"/>
              <a:t> в </a:t>
            </a:r>
            <a:r>
              <a:rPr lang="ru-RU" altLang="uk-UA" sz="2300" b="1" i="1" dirty="0" err="1"/>
              <a:t>казках</a:t>
            </a:r>
            <a:r>
              <a:rPr lang="ru-RU" altLang="uk-UA" sz="2300" b="1" i="1" dirty="0"/>
              <a:t> і </a:t>
            </a:r>
            <a:r>
              <a:rPr lang="ru-RU" altLang="uk-UA" sz="2300" b="1" i="1" dirty="0" err="1"/>
              <a:t>чому</a:t>
            </a:r>
            <a:r>
              <a:rPr lang="ru-RU" altLang="uk-UA" sz="2300" b="1" i="1" dirty="0"/>
              <a:t>? </a:t>
            </a:r>
          </a:p>
          <a:p>
            <a:r>
              <a:rPr lang="ru-RU" altLang="uk-UA" sz="2300" b="1" i="1" dirty="0" err="1"/>
              <a:t>Чого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казка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вчить</a:t>
            </a:r>
            <a:r>
              <a:rPr lang="ru-RU" altLang="uk-UA" sz="2300" b="1" i="1" dirty="0"/>
              <a:t> </a:t>
            </a:r>
            <a:r>
              <a:rPr lang="ru-RU" altLang="uk-UA" sz="2300" b="1" i="1" dirty="0" err="1"/>
              <a:t>людину</a:t>
            </a:r>
            <a:r>
              <a:rPr lang="ru-RU" altLang="uk-UA" sz="2300" b="1" i="1" dirty="0"/>
              <a:t>? </a:t>
            </a:r>
          </a:p>
          <a:p>
            <a:endParaRPr lang="ru-RU" altLang="uk-UA" sz="23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0"/>
          <a:stretch/>
        </p:blipFill>
        <p:spPr>
          <a:xfrm>
            <a:off x="685321" y="0"/>
            <a:ext cx="9704091" cy="68580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4638" y="4057233"/>
            <a:ext cx="9005455" cy="2800767"/>
          </a:xfrm>
          <a:prstGeom prst="rect">
            <a:avLst/>
          </a:prstGeom>
          <a:gradFill flip="none" rotWithShape="1">
            <a:gsLst>
              <a:gs pos="78000">
                <a:srgbClr val="00B0F0">
                  <a:alpha val="65000"/>
                </a:srgb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2F3242"/>
                </a:solidFill>
              </a:rPr>
              <a:t>«Летючий </a:t>
            </a:r>
            <a:r>
              <a:rPr lang="ru-RU" sz="4400" b="1" dirty="0" err="1">
                <a:solidFill>
                  <a:srgbClr val="2F3242"/>
                </a:solidFill>
              </a:rPr>
              <a:t>корабель</a:t>
            </a:r>
            <a:r>
              <a:rPr lang="ru-RU" sz="4400" b="1" dirty="0">
                <a:solidFill>
                  <a:srgbClr val="2F3242"/>
                </a:solidFill>
              </a:rPr>
              <a:t>». </a:t>
            </a:r>
            <a:r>
              <a:rPr lang="ru-RU" sz="4400" b="1" dirty="0" err="1">
                <a:solidFill>
                  <a:srgbClr val="2F3242"/>
                </a:solidFill>
              </a:rPr>
              <a:t>Фантастичне</a:t>
            </a:r>
            <a:r>
              <a:rPr lang="ru-RU" sz="4400" b="1" dirty="0">
                <a:solidFill>
                  <a:srgbClr val="2F3242"/>
                </a:solidFill>
              </a:rPr>
              <a:t> й </a:t>
            </a:r>
            <a:r>
              <a:rPr lang="ru-RU" sz="4400" b="1" dirty="0" err="1">
                <a:solidFill>
                  <a:srgbClr val="2F3242"/>
                </a:solidFill>
              </a:rPr>
              <a:t>реальне</a:t>
            </a:r>
            <a:r>
              <a:rPr lang="ru-RU" sz="4400" b="1" dirty="0">
                <a:solidFill>
                  <a:srgbClr val="2F3242"/>
                </a:solidFill>
              </a:rPr>
              <a:t>, </a:t>
            </a:r>
            <a:r>
              <a:rPr lang="ru-RU" sz="4400" b="1" dirty="0" err="1">
                <a:solidFill>
                  <a:srgbClr val="2F3242"/>
                </a:solidFill>
              </a:rPr>
              <a:t>смішне</a:t>
            </a:r>
            <a:r>
              <a:rPr lang="ru-RU" sz="4400" b="1" dirty="0">
                <a:solidFill>
                  <a:srgbClr val="2F3242"/>
                </a:solidFill>
              </a:rPr>
              <a:t> і </a:t>
            </a:r>
            <a:r>
              <a:rPr lang="ru-RU" sz="4400" b="1" dirty="0" err="1">
                <a:solidFill>
                  <a:srgbClr val="2F3242"/>
                </a:solidFill>
              </a:rPr>
              <a:t>страшне</a:t>
            </a:r>
            <a:r>
              <a:rPr lang="ru-RU" sz="4400" b="1" dirty="0">
                <a:solidFill>
                  <a:srgbClr val="2F3242"/>
                </a:solidFill>
              </a:rPr>
              <a:t>, </a:t>
            </a:r>
            <a:r>
              <a:rPr lang="ru-RU" sz="4400" b="1" dirty="0" err="1">
                <a:solidFill>
                  <a:srgbClr val="2F3242"/>
                </a:solidFill>
              </a:rPr>
              <a:t>красиве</a:t>
            </a:r>
            <a:r>
              <a:rPr lang="ru-RU" sz="4400" b="1" dirty="0">
                <a:solidFill>
                  <a:srgbClr val="2F3242"/>
                </a:solidFill>
              </a:rPr>
              <a:t> й </a:t>
            </a:r>
            <a:r>
              <a:rPr lang="ru-RU" sz="4400" b="1" dirty="0" err="1">
                <a:solidFill>
                  <a:srgbClr val="2F3242"/>
                </a:solidFill>
              </a:rPr>
              <a:t>потворне</a:t>
            </a:r>
            <a:r>
              <a:rPr lang="ru-RU" sz="4400" b="1" dirty="0">
                <a:solidFill>
                  <a:srgbClr val="2F3242"/>
                </a:solidFill>
              </a:rPr>
              <a:t> в </a:t>
            </a:r>
            <a:r>
              <a:rPr lang="ru-RU" sz="4400" b="1" dirty="0" err="1">
                <a:solidFill>
                  <a:srgbClr val="2F3242"/>
                </a:solidFill>
              </a:rPr>
              <a:t>казках</a:t>
            </a:r>
            <a:r>
              <a:rPr lang="ru-RU" sz="4400" b="1" dirty="0">
                <a:solidFill>
                  <a:srgbClr val="2F3242"/>
                </a:solidFill>
              </a:rPr>
              <a:t>.</a:t>
            </a:r>
            <a:endParaRPr lang="uk-UA" sz="44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321" y="494529"/>
            <a:ext cx="11460341" cy="937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Розглянь </a:t>
            </a:r>
            <a:r>
              <a:rPr lang="ru-RU" sz="2000" b="1" dirty="0" err="1">
                <a:solidFill>
                  <a:schemeClr val="bg1"/>
                </a:solidFill>
              </a:rPr>
              <a:t>малюнки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Вислови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припущення</a:t>
            </a:r>
            <a:r>
              <a:rPr lang="ru-RU" sz="2000" b="1" dirty="0">
                <a:solidFill>
                  <a:schemeClr val="bg1"/>
                </a:solidFill>
              </a:rPr>
              <a:t>, про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йтиметься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казці</a:t>
            </a:r>
            <a:r>
              <a:rPr lang="ru-RU" sz="2000" b="1" dirty="0">
                <a:solidFill>
                  <a:schemeClr val="bg1"/>
                </a:solidFill>
              </a:rPr>
              <a:t> «Летючий </a:t>
            </a:r>
            <a:r>
              <a:rPr lang="ru-RU" sz="2000" b="1" dirty="0" err="1">
                <a:solidFill>
                  <a:schemeClr val="bg1"/>
                </a:solidFill>
              </a:rPr>
              <a:t>корабель</a:t>
            </a:r>
            <a:r>
              <a:rPr lang="ru-RU" sz="2000" b="1" dirty="0">
                <a:solidFill>
                  <a:schemeClr val="bg1"/>
                </a:solidFill>
              </a:rPr>
              <a:t>», </a:t>
            </a:r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якими</a:t>
            </a:r>
            <a:r>
              <a:rPr lang="ru-RU" sz="2000" b="1" dirty="0">
                <a:solidFill>
                  <a:schemeClr val="bg1"/>
                </a:solidFill>
              </a:rPr>
              <a:t> героями </a:t>
            </a:r>
            <a:r>
              <a:rPr lang="ru-RU" sz="2000" b="1" dirty="0" err="1">
                <a:solidFill>
                  <a:schemeClr val="bg1"/>
                </a:solidFill>
              </a:rPr>
              <a:t>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зустрінешся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які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пригоди</a:t>
            </a:r>
            <a:r>
              <a:rPr lang="ru-RU" sz="2000" b="1" dirty="0">
                <a:solidFill>
                  <a:schemeClr val="bg1"/>
                </a:solidFill>
              </a:rPr>
              <a:t> на них </a:t>
            </a:r>
            <a:r>
              <a:rPr lang="ru-RU" sz="2000" b="1" dirty="0" err="1">
                <a:solidFill>
                  <a:schemeClr val="bg1"/>
                </a:solidFill>
              </a:rPr>
              <a:t>чекатимуть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00" y="1820787"/>
            <a:ext cx="7765409" cy="46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D9699B-6679-4EA9-964A-8BECB0F15865}"/>
              </a:ext>
            </a:extLst>
          </p:cNvPr>
          <p:cNvSpPr txBox="1"/>
          <p:nvPr/>
        </p:nvSpPr>
        <p:spPr>
          <a:xfrm>
            <a:off x="740373" y="83141"/>
            <a:ext cx="10302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altLang="uk-UA" sz="6000" b="1" i="1" dirty="0">
                <a:solidFill>
                  <a:schemeClr val="accent2">
                    <a:lumMod val="75000"/>
                  </a:schemeClr>
                </a:solidFill>
              </a:rPr>
              <a:t>Сторінками казки…</a:t>
            </a:r>
            <a:endParaRPr lang="ru-RU" altLang="uk-UA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8EB470-5A1D-4E57-A749-66D7116A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1" y="3520814"/>
            <a:ext cx="2464968" cy="3195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C1AD9C-F00F-416B-8A36-A738637A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67" y="1448988"/>
            <a:ext cx="2253213" cy="3828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EFDB0F-2EEF-4A0E-BE90-470DCBFF6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21" y="4306925"/>
            <a:ext cx="3264676" cy="22987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41E5C0-602F-4790-9BB4-00D552CD5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804"/>
            <a:ext cx="3124912" cy="26040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0458FC-52AA-4B54-827B-F97E36FC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679"/>
            <a:ext cx="2309421" cy="29133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A808F8-8020-4C2C-903D-C7FD45336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41" y="13148"/>
            <a:ext cx="2870059" cy="38464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88" y="1191739"/>
            <a:ext cx="10598653" cy="5454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9298" y="424547"/>
            <a:ext cx="8732066" cy="485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СЛОВНИКОВА РОБОТА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1478" y="2029965"/>
            <a:ext cx="95078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err="1">
                <a:solidFill>
                  <a:srgbClr val="FFFF00"/>
                </a:solidFill>
              </a:rPr>
              <a:t>Благословити</a:t>
            </a:r>
            <a:r>
              <a:rPr lang="ru-RU" sz="3000" dirty="0">
                <a:solidFill>
                  <a:schemeClr val="bg1"/>
                </a:solidFill>
              </a:rPr>
              <a:t> – </a:t>
            </a:r>
            <a:r>
              <a:rPr lang="ru-RU" sz="3000" dirty="0" err="1">
                <a:solidFill>
                  <a:schemeClr val="bg1"/>
                </a:solidFill>
              </a:rPr>
              <a:t>хрестити</a:t>
            </a:r>
            <a:r>
              <a:rPr lang="ru-RU" sz="3000" dirty="0">
                <a:solidFill>
                  <a:schemeClr val="bg1"/>
                </a:solidFill>
              </a:rPr>
              <a:t> кого-</a:t>
            </a:r>
            <a:r>
              <a:rPr lang="ru-RU" sz="3000" dirty="0" err="1">
                <a:solidFill>
                  <a:schemeClr val="bg1"/>
                </a:solidFill>
              </a:rPr>
              <a:t>небудь</a:t>
            </a:r>
            <a:r>
              <a:rPr lang="ru-RU" sz="3000" dirty="0">
                <a:solidFill>
                  <a:schemeClr val="bg1"/>
                </a:solidFill>
              </a:rPr>
              <a:t> і </a:t>
            </a:r>
            <a:r>
              <a:rPr lang="ru-RU" sz="3000" dirty="0" err="1">
                <a:solidFill>
                  <a:schemeClr val="bg1"/>
                </a:solidFill>
              </a:rPr>
              <a:t>проказувати</a:t>
            </a:r>
            <a:r>
              <a:rPr lang="ru-RU" sz="3000" dirty="0">
                <a:solidFill>
                  <a:schemeClr val="bg1"/>
                </a:solidFill>
              </a:rPr>
              <a:t> при </a:t>
            </a:r>
            <a:r>
              <a:rPr lang="ru-RU" sz="3000" dirty="0" err="1">
                <a:solidFill>
                  <a:schemeClr val="bg1"/>
                </a:solidFill>
              </a:rPr>
              <a:t>цьому</a:t>
            </a:r>
            <a:r>
              <a:rPr lang="ru-RU" sz="3000" dirty="0">
                <a:solidFill>
                  <a:schemeClr val="bg1"/>
                </a:solidFill>
              </a:rPr>
              <a:t> молитву.</a:t>
            </a:r>
          </a:p>
          <a:p>
            <a:pPr algn="ctr"/>
            <a:r>
              <a:rPr lang="ru-RU" sz="3000" dirty="0" err="1">
                <a:solidFill>
                  <a:srgbClr val="FFFF00"/>
                </a:solidFill>
              </a:rPr>
              <a:t>Пополуднувати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– </a:t>
            </a:r>
            <a:r>
              <a:rPr lang="ru-RU" sz="3000" dirty="0" err="1">
                <a:solidFill>
                  <a:schemeClr val="bg1"/>
                </a:solidFill>
              </a:rPr>
              <a:t>пообідати</a:t>
            </a:r>
            <a:r>
              <a:rPr lang="ru-RU" sz="3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000" dirty="0" err="1">
                <a:solidFill>
                  <a:srgbClr val="FFFF00"/>
                </a:solidFill>
              </a:rPr>
              <a:t>Падати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ниць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– </a:t>
            </a:r>
            <a:r>
              <a:rPr lang="ru-RU" sz="3000" dirty="0" err="1">
                <a:solidFill>
                  <a:schemeClr val="bg1"/>
                </a:solidFill>
              </a:rPr>
              <a:t>обличчям</a:t>
            </a:r>
            <a:r>
              <a:rPr lang="ru-RU" sz="3000" dirty="0">
                <a:solidFill>
                  <a:schemeClr val="bg1"/>
                </a:solidFill>
              </a:rPr>
              <a:t> вниз.</a:t>
            </a:r>
          </a:p>
          <a:p>
            <a:pPr algn="ctr"/>
            <a:r>
              <a:rPr lang="ru-RU" sz="3000" dirty="0">
                <a:solidFill>
                  <a:srgbClr val="FFFF00"/>
                </a:solidFill>
              </a:rPr>
              <a:t>Хлоп</a:t>
            </a:r>
            <a:r>
              <a:rPr lang="ru-RU" sz="3000" dirty="0">
                <a:solidFill>
                  <a:schemeClr val="bg1"/>
                </a:solidFill>
              </a:rPr>
              <a:t> – селянин, мужик (</a:t>
            </a:r>
            <a:r>
              <a:rPr lang="ru-RU" sz="3000" dirty="0" err="1">
                <a:solidFill>
                  <a:schemeClr val="bg1"/>
                </a:solidFill>
              </a:rPr>
              <a:t>зневажливо</a:t>
            </a:r>
            <a:r>
              <a:rPr lang="ru-RU" sz="3000" dirty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ru-RU" sz="3000" dirty="0">
                <a:solidFill>
                  <a:srgbClr val="FFFF00"/>
                </a:solidFill>
              </a:rPr>
              <a:t>Вороний </a:t>
            </a:r>
            <a:r>
              <a:rPr lang="ru-RU" sz="3000" dirty="0" err="1">
                <a:solidFill>
                  <a:srgbClr val="FFFF00"/>
                </a:solidFill>
              </a:rPr>
              <a:t>кінь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– про масть коня – </a:t>
            </a:r>
            <a:r>
              <a:rPr lang="ru-RU" sz="3000" dirty="0" err="1">
                <a:solidFill>
                  <a:schemeClr val="bg1"/>
                </a:solidFill>
              </a:rPr>
              <a:t>чорний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із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синюватим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полиском</a:t>
            </a:r>
            <a:r>
              <a:rPr lang="ru-RU" sz="3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6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D3553D-891A-485C-8080-2132B7E7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82A76-291C-4471-86FA-9CC74D638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847725"/>
            <a:ext cx="9925050" cy="6010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D3B4C-BF83-4110-95BB-63471BFFE54D}"/>
              </a:ext>
            </a:extLst>
          </p:cNvPr>
          <p:cNvSpPr txBox="1"/>
          <p:nvPr/>
        </p:nvSpPr>
        <p:spPr>
          <a:xfrm>
            <a:off x="1968760" y="211546"/>
            <a:ext cx="85468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РОЗГЛЯНЬТЕ ІЛЮСТРАЦІЇ. ВСТАНОВІТЬ ПОСЛІДОВНІСТЬ ПОДІЙ.</a:t>
            </a:r>
          </a:p>
        </p:txBody>
      </p:sp>
    </p:spTree>
    <p:extLst>
      <p:ext uri="{BB962C8B-B14F-4D97-AF65-F5344CB8AC3E}">
        <p14:creationId xmlns:p14="http://schemas.microsoft.com/office/powerpoint/2010/main" val="211768476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5579</TotalTime>
  <Words>1020</Words>
  <Application>Microsoft Office PowerPoint</Application>
  <PresentationFormat>Широкий екран</PresentationFormat>
  <Paragraphs>120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Times New Roman,Bold</vt:lpstr>
      <vt:lpstr>Trebuchet MS</vt:lpstr>
      <vt:lpstr>Wingdings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Продовжте речення…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  <vt:lpstr>Риси характеру  дурня:</vt:lpstr>
      <vt:lpstr>Заповніть таблицю </vt:lpstr>
      <vt:lpstr>Які звичайні предмети стають чудодійними в казці “Летючий корабель”? </vt:lpstr>
      <vt:lpstr>Яких людей символізує цей герой?  Чи справедливо його так названо у творі?  Завдяки чому збулась мрія героя про щастя?</vt:lpstr>
      <vt:lpstr>Презентація PowerPoint</vt:lpstr>
      <vt:lpstr>Гештальт - вправа “ На щастя. На жаль ”.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school</cp:lastModifiedBy>
  <cp:revision>1108</cp:revision>
  <dcterms:created xsi:type="dcterms:W3CDTF">2018-01-05T16:38:53Z</dcterms:created>
  <dcterms:modified xsi:type="dcterms:W3CDTF">2023-10-13T17:29:25Z</dcterms:modified>
</cp:coreProperties>
</file>