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87" r:id="rId2"/>
    <p:sldId id="362" r:id="rId3"/>
    <p:sldId id="363" r:id="rId4"/>
    <p:sldId id="365" r:id="rId5"/>
    <p:sldId id="364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5" r:id="rId15"/>
    <p:sldId id="376" r:id="rId16"/>
    <p:sldId id="377" r:id="rId17"/>
    <p:sldId id="380" r:id="rId18"/>
    <p:sldId id="382" r:id="rId19"/>
    <p:sldId id="381" r:id="rId20"/>
    <p:sldId id="383" r:id="rId21"/>
    <p:sldId id="384" r:id="rId22"/>
    <p:sldId id="385" r:id="rId23"/>
    <p:sldId id="38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A3A"/>
    <a:srgbClr val="008E40"/>
    <a:srgbClr val="478C02"/>
    <a:srgbClr val="C1EE86"/>
    <a:srgbClr val="9AE438"/>
    <a:srgbClr val="C4D79D"/>
    <a:srgbClr val="E6E6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660"/>
  </p:normalViewPr>
  <p:slideViewPr>
    <p:cSldViewPr>
      <p:cViewPr varScale="1">
        <p:scale>
          <a:sx n="65" d="100"/>
          <a:sy n="65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CD8D6-60E6-48BA-B225-B383EEABA713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83A7-7F00-430A-BFCC-F30F7E8F89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0B0E8-A274-4000-A45C-F7C9AE0A3879}" type="datetimeFigureOut">
              <a:rPr lang="ru-RU" smtClean="0"/>
              <a:pPr/>
              <a:t>13.10.2023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CAF73-6A61-40D1-971A-79773099B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30442"/>
            <a:ext cx="5328592" cy="55748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780928"/>
            <a:ext cx="4176464" cy="1143000"/>
          </a:xfrm>
        </p:spPr>
        <p:txBody>
          <a:bodyPr>
            <a:noAutofit/>
          </a:bodyPr>
          <a:lstStyle/>
          <a:p>
            <a:r>
              <a:rPr lang="ru-RU" sz="7200" b="1" i="1" dirty="0" smtClean="0">
                <a:solidFill>
                  <a:schemeClr val="accent4">
                    <a:lumMod val="50000"/>
                  </a:schemeClr>
                </a:solidFill>
              </a:rPr>
              <a:t>АБЕТКА </a:t>
            </a:r>
            <a:r>
              <a:rPr lang="ru-RU" sz="7200" b="1" i="1" dirty="0" err="1" smtClean="0">
                <a:solidFill>
                  <a:schemeClr val="accent4">
                    <a:lumMod val="50000"/>
                  </a:schemeClr>
                </a:solidFill>
              </a:rPr>
              <a:t>художніх</a:t>
            </a:r>
            <a:r>
              <a:rPr lang="ru-RU" sz="72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7200" b="1" i="1" dirty="0" err="1" smtClean="0">
                <a:solidFill>
                  <a:schemeClr val="accent4">
                    <a:lumMod val="50000"/>
                  </a:schemeClr>
                </a:solidFill>
              </a:rPr>
              <a:t>засоб</a:t>
            </a:r>
            <a:r>
              <a:rPr lang="uk-UA" sz="7200" b="1" i="1" dirty="0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7200" b="1" i="1" dirty="0" smtClean="0">
                <a:solidFill>
                  <a:schemeClr val="accent4">
                    <a:lumMod val="50000"/>
                  </a:schemeClr>
                </a:solidFill>
              </a:rPr>
              <a:t>в</a:t>
            </a:r>
            <a:endParaRPr lang="ru-RU" sz="72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Постійний</a:t>
            </a:r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епітет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часто вживане у фольклорних творах художнє означення.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Епіфора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повторення однакових слів, словосполучень наприкінці віршових рядків або строф (у поетичних творах), фраз – у прозі чи драмі.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uk-UA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Інверсія–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непрямий, незвичний порядок слів у реченні.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5112568" cy="59766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Метафора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  <a:t>художній засіб, який розкриває сутність одних явищ чи предметів через інші за подібністю або контрастністю.</a:t>
            </a:r>
            <a:endParaRPr lang="ru-RU" sz="31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4896544" cy="59766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Метонімія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b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  <a:t>перенесення значення слів із певних явищ і предметів за суміжністю, близькістю.</a:t>
            </a:r>
            <a:endParaRPr lang="ru-RU" sz="31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4896544" cy="58900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564904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Оксиморон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b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поєднання логічно несумісних понять.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60788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Паралел</a:t>
            </a:r>
            <a:r>
              <a:rPr lang="uk-UA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ізм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паралельне зображення явищ із різних сфер життя (наприклад, явище природи – стан людини), відтворення одних явищ на тлі інших, зіставлення їх переважно за ознакою дії.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256584" cy="60788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068960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4900" b="1" i="1" dirty="0" smtClean="0">
                <a:solidFill>
                  <a:schemeClr val="accent4">
                    <a:lumMod val="50000"/>
                  </a:schemeClr>
                </a:solidFill>
              </a:rPr>
              <a:t>Персон</a:t>
            </a:r>
            <a:r>
              <a:rPr lang="uk-UA" sz="4900" b="1" i="1" dirty="0" err="1" smtClean="0">
                <a:solidFill>
                  <a:schemeClr val="accent4">
                    <a:lumMod val="50000"/>
                  </a:schemeClr>
                </a:solidFill>
              </a:rPr>
              <a:t>іфікація</a:t>
            </a:r>
            <a:r>
              <a:rPr lang="uk-UA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2200" b="1" i="1" dirty="0" smtClean="0">
                <a:solidFill>
                  <a:schemeClr val="accent4">
                    <a:lumMod val="50000"/>
                  </a:schemeClr>
                </a:solidFill>
              </a:rPr>
              <a:t>–</a:t>
            </a:r>
            <a:r>
              <a:rPr lang="uk-UA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олюднення; наділення неживих предметів властивостями людини.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256584" cy="60788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068960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4900" b="1" i="1" dirty="0" err="1" smtClean="0">
                <a:solidFill>
                  <a:schemeClr val="accent4">
                    <a:lumMod val="50000"/>
                  </a:schemeClr>
                </a:solidFill>
              </a:rPr>
              <a:t>Порівняння</a:t>
            </a:r>
            <a:r>
              <a:rPr lang="uk-UA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2200" b="1" i="1" dirty="0" smtClean="0">
                <a:solidFill>
                  <a:schemeClr val="accent4">
                    <a:lumMod val="50000"/>
                  </a:schemeClr>
                </a:solidFill>
              </a:rPr>
              <a:t>–</a:t>
            </a:r>
            <a:r>
              <a:rPr lang="uk-UA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зображення одного предмета через інший, подібний до нього.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4896544" cy="58900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36912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Рефрен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повторення групи слів, рядка або кількох віршових рядків у строфах.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Алегор</a:t>
            </a:r>
            <a:r>
              <a:rPr lang="uk-UA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ія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</a:t>
            </a: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інакомовлення; спосіб </a:t>
            </a:r>
            <a:r>
              <a:rPr lang="uk-UA" sz="2800" b="1" i="1" dirty="0" err="1" smtClean="0">
                <a:solidFill>
                  <a:schemeClr val="accent4">
                    <a:lumMod val="50000"/>
                  </a:schemeClr>
                </a:solidFill>
              </a:rPr>
              <a:t>двопланового</a:t>
            </a: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художнього зображення, що ґрунтується  на приховуванні реальних осіб, явищ, предметів під конкретними художніми образами з відповідними асоціаціями.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256584" cy="60788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068960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4900" b="1" i="1" dirty="0" err="1" smtClean="0">
                <a:solidFill>
                  <a:schemeClr val="accent4">
                    <a:lumMod val="50000"/>
                  </a:schemeClr>
                </a:solidFill>
              </a:rPr>
              <a:t>Риторичне</a:t>
            </a:r>
            <a:r>
              <a:rPr lang="ru-RU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900" b="1" i="1" dirty="0" err="1" smtClean="0">
                <a:solidFill>
                  <a:schemeClr val="accent4">
                    <a:lumMod val="50000"/>
                  </a:schemeClr>
                </a:solidFill>
              </a:rPr>
              <a:t>звертання</a:t>
            </a:r>
            <a:r>
              <a:rPr lang="uk-UA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2200" b="1" i="1" dirty="0" smtClean="0">
                <a:solidFill>
                  <a:schemeClr val="accent4">
                    <a:lumMod val="50000"/>
                  </a:schemeClr>
                </a:solidFill>
              </a:rPr>
              <a:t>–</a:t>
            </a:r>
            <a:r>
              <a:rPr lang="uk-UA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2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22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  <a:t> звернення до абстрактних понять, неживих предметів </a:t>
            </a:r>
            <a:b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  <a:t>або відсутніх людей,</a:t>
            </a:r>
            <a:b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  <a:t> як до присутніх.</a:t>
            </a:r>
            <a:endParaRPr lang="ru-RU" sz="31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256584" cy="60788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068960"/>
            <a:ext cx="4320480" cy="1143000"/>
          </a:xfrm>
        </p:spPr>
        <p:txBody>
          <a:bodyPr>
            <a:normAutofit fontScale="90000"/>
          </a:bodyPr>
          <a:lstStyle/>
          <a:p>
            <a:r>
              <a:rPr lang="ru-RU" sz="4900" b="1" i="1" dirty="0" err="1" smtClean="0">
                <a:solidFill>
                  <a:schemeClr val="accent4">
                    <a:lumMod val="50000"/>
                  </a:schemeClr>
                </a:solidFill>
              </a:rPr>
              <a:t>Риторичне</a:t>
            </a:r>
            <a:r>
              <a:rPr lang="ru-RU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4900" b="1" i="1" dirty="0" err="1" smtClean="0">
                <a:solidFill>
                  <a:schemeClr val="accent4">
                    <a:lumMod val="50000"/>
                  </a:schemeClr>
                </a:solidFill>
              </a:rPr>
              <a:t>запитання</a:t>
            </a:r>
            <a:r>
              <a:rPr lang="uk-UA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2200" b="1" i="1" dirty="0" smtClean="0">
                <a:solidFill>
                  <a:schemeClr val="accent4">
                    <a:lumMod val="50000"/>
                  </a:schemeClr>
                </a:solidFill>
              </a:rPr>
              <a:t>–</a:t>
            </a:r>
            <a:r>
              <a:rPr lang="uk-UA" sz="49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2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22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  <a:t> питання, поставлене не для того, щоб отримати відповідь, а з метою наголосити на стані, ознаці, процесі та ін.</a:t>
            </a:r>
            <a:endParaRPr lang="ru-RU" sz="31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4968552" cy="58900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36912"/>
            <a:ext cx="4320480" cy="1143000"/>
          </a:xfrm>
        </p:spPr>
        <p:txBody>
          <a:bodyPr>
            <a:normAutofit fontScale="90000"/>
          </a:bodyPr>
          <a:lstStyle/>
          <a:p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Символ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7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заміна абстрактного або узагальненого поняття конкретним образом.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4896544" cy="58900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80928"/>
            <a:ext cx="4392488" cy="1143000"/>
          </a:xfrm>
        </p:spPr>
        <p:txBody>
          <a:bodyPr>
            <a:normAutofit fontScale="90000"/>
          </a:bodyPr>
          <a:lstStyle/>
          <a:p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Тавтологія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0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100" b="1" i="1" dirty="0" smtClean="0">
                <a:solidFill>
                  <a:schemeClr val="accent4">
                    <a:lumMod val="50000"/>
                  </a:schemeClr>
                </a:solidFill>
              </a:rPr>
              <a:t>спеціальне або непередбачене повторення тих самих або спільнокореневих слів.</a:t>
            </a:r>
            <a:endParaRPr lang="ru-RU" sz="31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Алітерація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повторення однакових або близьких за звучанням приголосних для підвищення інтонаційної виразності, емоційності.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Алюзія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натяк, що відсилає читача до певного літературного твору або історичної події з розрахунку на знання й проникливість читача, який має цей натяк витлумачити.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</a:rPr>
              <a:t>Анафора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err="1" smtClean="0">
                <a:solidFill>
                  <a:schemeClr val="accent4">
                    <a:lumMod val="50000"/>
                  </a:schemeClr>
                </a:solidFill>
              </a:rPr>
              <a:t>єдинопочаток</a:t>
            </a: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; уживаний на початку віршових рядків звуковий, лексичний повтор.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</a:rPr>
              <a:t>Антитеза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зіставлення слів або словосполучень, протилежних за змістом.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Асонанс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повторення однакових або близьких за звучанням голосних для створення ефекту </a:t>
            </a:r>
            <a:r>
              <a:rPr lang="uk-UA" sz="2800" b="1" i="1" dirty="0" err="1" smtClean="0">
                <a:solidFill>
                  <a:schemeClr val="accent4">
                    <a:lumMod val="50000"/>
                  </a:schemeClr>
                </a:solidFill>
              </a:rPr>
              <a:t>милозвуччя</a:t>
            </a: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, емоційності.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</a:rPr>
              <a:t>Г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і</a:t>
            </a:r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пербола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 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</a:rPr>
              <a:t>художнє  перебільшення</a:t>
            </a: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784fe6931a8e97bf989d562a91ffbb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30442"/>
            <a:ext cx="5112568" cy="59348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ru-RU" sz="5400" b="1" i="1" dirty="0" err="1" smtClean="0">
                <a:solidFill>
                  <a:schemeClr val="accent4">
                    <a:lumMod val="50000"/>
                  </a:schemeClr>
                </a:solidFill>
              </a:rPr>
              <a:t>Епітет</a:t>
            </a:r>
            <a: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  <a:t>– </a:t>
            </a:r>
            <a:br>
              <a:rPr lang="uk-UA" sz="54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</a:rPr>
              <a:t>художнє  означення</a:t>
            </a:r>
            <a: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br>
              <a:rPr lang="uk-UA" sz="28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600" b="1" i="1" dirty="0" smtClean="0">
                <a:solidFill>
                  <a:schemeClr val="accent4">
                    <a:lumMod val="50000"/>
                  </a:schemeClr>
                </a:solidFill>
              </a:rPr>
              <a:t>(який? яка? яке? які?)</a:t>
            </a:r>
            <a:endParaRPr lang="ru-RU" sz="36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82</Words>
  <Application>Microsoft Office PowerPoint</Application>
  <PresentationFormat>Экран (4:3)</PresentationFormat>
  <Paragraphs>23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АБЕТКА художніх засобів</vt:lpstr>
      <vt:lpstr>Алегорія – інакомовлення; спосіб двопланового художнього зображення, що ґрунтується  на приховуванні реальних осіб, явищ, предметів під конкретними художніми образами з відповідними асоціаціями.</vt:lpstr>
      <vt:lpstr>Алітерація –     повторення однакових або близьких за звучанням приголосних для підвищення інтонаційної виразності, емоційності.</vt:lpstr>
      <vt:lpstr>Алюзія –     натяк, що відсилає читача до певного літературного твору або історичної події з розрахунку на знання й проникливість читача, який має цей натяк витлумачити.</vt:lpstr>
      <vt:lpstr>Анафора –     єдинопочаток; уживаний на початку віршових рядків звуковий, лексичний повтор.</vt:lpstr>
      <vt:lpstr>Антитеза –     зіставлення слів або словосполучень, протилежних за змістом.</vt:lpstr>
      <vt:lpstr>Асонанс –     повторення однакових або близьких за звучанням голосних для створення ефекту милозвуччя, емоційності.</vt:lpstr>
      <vt:lpstr>Гіпербола –     художнє  перебільшення.</vt:lpstr>
      <vt:lpstr>Епітет–     художнє  означення  (який? яка? яке? які?)</vt:lpstr>
      <vt:lpstr>Постійний епітет –     часто вживане у фольклорних творах художнє означення.</vt:lpstr>
      <vt:lpstr>Епіфора –     повторення однакових слів, словосполучень наприкінці віршових рядків або строф (у поетичних творах), фраз – у прозі чи драмі.</vt:lpstr>
      <vt:lpstr>Інверсія–     непрямий, незвичний порядок слів у реченні.</vt:lpstr>
      <vt:lpstr>Метафора –    художній засіб, який розкриває сутність одних явищ чи предметів через інші за подібністю або контрастністю.</vt:lpstr>
      <vt:lpstr>Метонімія –    перенесення значення слів із певних явищ і предметів за суміжністю, близькістю.</vt:lpstr>
      <vt:lpstr>Оксиморон –    поєднання логічно несумісних понять.</vt:lpstr>
      <vt:lpstr>Паралелізм –     паралельне зображення явищ із різних сфер життя (наприклад, явище природи – стан людини), відтворення одних явищ на тлі інших, зіставлення їх переважно за ознакою дії.</vt:lpstr>
      <vt:lpstr>Персоніфікація –     олюднення; наділення неживих предметів властивостями людини.</vt:lpstr>
      <vt:lpstr>Порівняння –     зображення одного предмета через інший, подібний до нього.</vt:lpstr>
      <vt:lpstr>Рефрен –    повторення групи слів, рядка або кількох віршових рядків у строфах.</vt:lpstr>
      <vt:lpstr>Риторичне звертання –    звернення до абстрактних понять, неживих предметів  або відсутніх людей,  як до присутніх.</vt:lpstr>
      <vt:lpstr>Риторичне запитання –    питання, поставлене не для того, щоб отримати відповідь, а з метою наголосити на стані, ознаці, процесі та ін.</vt:lpstr>
      <vt:lpstr>Символ –    заміна абстрактного або узагальненого поняття конкретним образом.</vt:lpstr>
      <vt:lpstr>Тавтологія –    спеціальне або непередбачене повторення тих самих або спільнокореневих слів.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27</cp:revision>
  <dcterms:created xsi:type="dcterms:W3CDTF">2022-06-28T05:39:45Z</dcterms:created>
  <dcterms:modified xsi:type="dcterms:W3CDTF">2023-10-13T17:21:03Z</dcterms:modified>
</cp:coreProperties>
</file>