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3" r:id="rId5"/>
    <p:sldId id="265" r:id="rId6"/>
    <p:sldId id="268" r:id="rId7"/>
    <p:sldId id="262" r:id="rId8"/>
    <p:sldId id="270" r:id="rId9"/>
    <p:sldId id="266" r:id="rId10"/>
    <p:sldId id="271" r:id="rId11"/>
    <p:sldId id="273" r:id="rId12"/>
    <p:sldId id="260" r:id="rId13"/>
    <p:sldId id="272" r:id="rId14"/>
    <p:sldId id="259" r:id="rId15"/>
    <p:sldId id="267" r:id="rId16"/>
    <p:sldId id="275" r:id="rId17"/>
    <p:sldId id="258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6CCBB-DAAB-49A1-919E-A4E6DE87F381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4633-1AF5-47A8-A5E2-7E20C034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124" y="357166"/>
            <a:ext cx="4029076" cy="4357717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Талановитий філолог, редактор, перекладач, журналіст 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786322"/>
            <a:ext cx="6400800" cy="1928826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solidFill>
                  <a:srgbClr val="002060"/>
                </a:solidFill>
              </a:rPr>
              <a:t>ВОЛОДИМИР  ВИННИЧУК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29698" name="AutoShape 2" descr="Результат пошуку зображень за запитом &quot;Юрій Винничук фот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0" name="AutoShape 4" descr="Результат пошуку зображень за запитом &quot;Юрій Винничук фот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0034" y="221455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9702" name="Picture 6" descr="Результат пошуку зображень за запитом &quot;Юрій Винничук фот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66"/>
            <a:ext cx="4214778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42853"/>
            <a:ext cx="5572164" cy="1143008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Давня Греція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1214422"/>
            <a:ext cx="5572164" cy="507209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uk-UA" sz="5400" b="1" dirty="0" err="1" smtClean="0">
                <a:solidFill>
                  <a:srgbClr val="C00000"/>
                </a:solidFill>
              </a:rPr>
              <a:t>“Драконівські</a:t>
            </a:r>
            <a:r>
              <a:rPr lang="uk-UA" sz="5400" b="1" dirty="0" smtClean="0">
                <a:solidFill>
                  <a:srgbClr val="C00000"/>
                </a:solidFill>
              </a:rPr>
              <a:t> закони</a:t>
            </a:r>
            <a:r>
              <a:rPr lang="uk-UA" sz="5400" b="1" dirty="0" smtClean="0">
                <a:solidFill>
                  <a:srgbClr val="C00000"/>
                </a:solidFill>
              </a:rPr>
              <a:t> </a:t>
            </a:r>
            <a:r>
              <a:rPr lang="uk-UA" sz="5400" b="1" dirty="0" smtClean="0">
                <a:solidFill>
                  <a:srgbClr val="C00000"/>
                </a:solidFill>
              </a:rPr>
              <a:t>писані не чорнилом, а </a:t>
            </a:r>
            <a:r>
              <a:rPr lang="uk-UA" sz="5400" b="1" dirty="0" err="1" smtClean="0">
                <a:solidFill>
                  <a:srgbClr val="C00000"/>
                </a:solidFill>
              </a:rPr>
              <a:t>кров’ю”</a:t>
            </a:r>
            <a:endParaRPr lang="uk-UA" sz="5400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uk-UA" sz="5400" b="1" dirty="0" smtClean="0">
                <a:solidFill>
                  <a:srgbClr val="C00000"/>
                </a:solidFill>
              </a:rPr>
              <a:t>(Звід законів, уведений </a:t>
            </a:r>
            <a:r>
              <a:rPr lang="uk-UA" sz="5400" b="1" dirty="0" err="1" smtClean="0">
                <a:solidFill>
                  <a:srgbClr val="C00000"/>
                </a:solidFill>
              </a:rPr>
              <a:t>правитилем</a:t>
            </a:r>
            <a:r>
              <a:rPr lang="uk-UA" sz="5400" b="1" dirty="0" smtClean="0">
                <a:solidFill>
                  <a:srgbClr val="C00000"/>
                </a:solidFill>
              </a:rPr>
              <a:t> </a:t>
            </a:r>
            <a:r>
              <a:rPr lang="uk-UA" sz="5400" b="1" dirty="0" err="1" smtClean="0">
                <a:solidFill>
                  <a:srgbClr val="C00000"/>
                </a:solidFill>
              </a:rPr>
              <a:t>Драконтом</a:t>
            </a:r>
            <a:r>
              <a:rPr lang="uk-UA" sz="5400" b="1" dirty="0" smtClean="0">
                <a:solidFill>
                  <a:srgbClr val="C00000"/>
                </a:solidFill>
              </a:rPr>
              <a:t>, що передбачав за провини смертну кару)</a:t>
            </a:r>
          </a:p>
          <a:p>
            <a:endParaRPr lang="ru-RU" dirty="0"/>
          </a:p>
        </p:txBody>
      </p:sp>
      <p:pic>
        <p:nvPicPr>
          <p:cNvPr id="6146" name="Picture 2" descr="Результат пошуку зображень за запитом &quot;Місце для дракона   ілюстрації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28"/>
            <a:ext cx="3428992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21444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ПОМІРКУЙМО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215370" cy="4643470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002060"/>
                </a:solidFill>
              </a:rPr>
              <a:t>Що спільного між Давньою Грецією, Люботином і сучасним життям?</a:t>
            </a:r>
            <a:endParaRPr lang="ru-RU" sz="6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266" name="AutoShape 2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0" name="Picture 6" descr="http://www.natalia-zavalko.kr.sch.in.ua/files2/photogallery/1815/%D0%A1%D0%BB%D0%B0%D0%B9%D0%B47.JPG?size=100&amp;height=300&amp;width=3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ПРИГАДАЙМО </a:t>
            </a:r>
            <a:br>
              <a:rPr lang="uk-UA" sz="5400" b="1" dirty="0" smtClean="0">
                <a:solidFill>
                  <a:srgbClr val="C00000"/>
                </a:solidFill>
              </a:rPr>
            </a:br>
            <a:r>
              <a:rPr lang="uk-UA" sz="5400" b="1" dirty="0" smtClean="0">
                <a:solidFill>
                  <a:srgbClr val="C00000"/>
                </a:solidFill>
              </a:rPr>
              <a:t>І ПОМІРКУЙМО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929222"/>
          </a:xfrm>
        </p:spPr>
        <p:txBody>
          <a:bodyPr>
            <a:normAutofit lnSpcReduction="10000"/>
          </a:bodyPr>
          <a:lstStyle/>
          <a:p>
            <a:pPr algn="l">
              <a:buFont typeface="Arial" charset="0"/>
              <a:buChar char="•"/>
            </a:pPr>
            <a:r>
              <a:rPr lang="uk-UA" sz="4000" b="1" dirty="0" smtClean="0">
                <a:solidFill>
                  <a:srgbClr val="002060"/>
                </a:solidFill>
              </a:rPr>
              <a:t>Від кого Грицько дізнався про своє природне призначення?</a:t>
            </a:r>
          </a:p>
          <a:p>
            <a:pPr algn="l">
              <a:buFont typeface="Arial" charset="0"/>
              <a:buChar char="•"/>
            </a:pPr>
            <a:r>
              <a:rPr lang="uk-UA" sz="4000" b="1" dirty="0" smtClean="0">
                <a:solidFill>
                  <a:srgbClr val="002060"/>
                </a:solidFill>
              </a:rPr>
              <a:t>Чого навчав дракона пустельник?</a:t>
            </a:r>
          </a:p>
          <a:p>
            <a:pPr algn="l">
              <a:buFont typeface="Arial" charset="0"/>
              <a:buChar char="•"/>
            </a:pPr>
            <a:r>
              <a:rPr lang="uk-UA" sz="4000" b="1" dirty="0" smtClean="0">
                <a:solidFill>
                  <a:srgbClr val="002060"/>
                </a:solidFill>
              </a:rPr>
              <a:t>Хто у творі уособлює добро і вірність, а хто зло і зраду? Відповідь аргументуйте.</a:t>
            </a:r>
          </a:p>
          <a:p>
            <a:pPr algn="l">
              <a:buFont typeface="Arial" charset="0"/>
              <a:buChar char="•"/>
            </a:pPr>
            <a:r>
              <a:rPr lang="uk-UA" sz="4000" b="1" dirty="0" smtClean="0">
                <a:solidFill>
                  <a:srgbClr val="002060"/>
                </a:solidFill>
              </a:rPr>
              <a:t>Хто із героїв викликав у вас симпатію і чому?</a:t>
            </a:r>
          </a:p>
          <a:p>
            <a:pPr algn="l">
              <a:buFont typeface="Arial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9"/>
            <a:ext cx="8715404" cy="1357321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ЗРОБІМО ВИСНОВКИ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429684" cy="4786346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solidFill>
                  <a:srgbClr val="002060"/>
                </a:solidFill>
              </a:rPr>
              <a:t>Чи усвідомив , на вашу думку,  князь усю ганебність свого </a:t>
            </a:r>
            <a:r>
              <a:rPr lang="uk-UA" sz="7200" b="1" dirty="0" err="1" smtClean="0">
                <a:solidFill>
                  <a:srgbClr val="002060"/>
                </a:solidFill>
              </a:rPr>
              <a:t>вчику</a:t>
            </a:r>
            <a:endParaRPr lang="ru-RU" sz="7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http://www.natalia-zavalko.kr.sch.in.ua/files2/photogallery/1815/%D0%A1%D0%BB%D0%B0%D0%B9%D0%B48.JPG?size=100&amp;height=300&amp;width=3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900115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8715436" cy="2000263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</a:rPr>
              <a:t>ПРОБЛЕМНЕ ЗАПИТАННЯ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286808" cy="4143404"/>
          </a:xfrm>
        </p:spPr>
        <p:txBody>
          <a:bodyPr>
            <a:noAutofit/>
          </a:bodyPr>
          <a:lstStyle/>
          <a:p>
            <a:r>
              <a:rPr lang="uk-UA" sz="7200" b="1" i="1" dirty="0" smtClean="0">
                <a:solidFill>
                  <a:srgbClr val="C00000"/>
                </a:solidFill>
              </a:rPr>
              <a:t>ХТО Ж НАСПРАВДІ У ТВОРІ Є ДРАКОНОМ, А ХТО ЛЮДИНОЮ?</a:t>
            </a:r>
            <a:endParaRPr lang="ru-RU" sz="7200" b="1" i="1" dirty="0">
              <a:solidFill>
                <a:srgbClr val="C00000"/>
              </a:solidFill>
            </a:endParaRPr>
          </a:p>
        </p:txBody>
      </p:sp>
      <p:sp>
        <p:nvSpPr>
          <p:cNvPr id="12290" name="AutoShape 2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3571876"/>
            <a:ext cx="4786346" cy="27146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714752"/>
            <a:ext cx="5072098" cy="1924048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C00000"/>
                </a:solidFill>
              </a:rPr>
              <a:t>БУДЬМО ЛЮДЬМИ!!!</a:t>
            </a:r>
            <a:endParaRPr lang="ru-RU" sz="7200" b="1" dirty="0">
              <a:solidFill>
                <a:srgbClr val="C00000"/>
              </a:solidFill>
            </a:endParaRPr>
          </a:p>
        </p:txBody>
      </p:sp>
      <p:pic>
        <p:nvPicPr>
          <p:cNvPr id="17410" name="Picture 2" descr="Результат пошуку зображень за запитом &quot;Юрій Винничук фот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5072098" cy="3643314"/>
          </a:xfrm>
          <a:prstGeom prst="rect">
            <a:avLst/>
          </a:prstGeom>
          <a:noFill/>
        </p:spPr>
      </p:pic>
      <p:pic>
        <p:nvPicPr>
          <p:cNvPr id="17412" name="Picture 4" descr="Результат пошуку зображень за запитом &quot;Юрій Винничук фото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0"/>
            <a:ext cx="3929058" cy="6757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8715436" cy="2000263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ДОМАШНЄ ЗАВДАННЯ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286808" cy="4143404"/>
          </a:xfrm>
        </p:spPr>
        <p:txBody>
          <a:bodyPr>
            <a:noAutofit/>
          </a:bodyPr>
          <a:lstStyle/>
          <a:p>
            <a:r>
              <a:rPr lang="uk-UA" sz="5400" b="1" i="1" dirty="0" smtClean="0">
                <a:solidFill>
                  <a:srgbClr val="002060"/>
                </a:solidFill>
              </a:rPr>
              <a:t>Написати невеликий твір-міркування </a:t>
            </a:r>
          </a:p>
          <a:p>
            <a:r>
              <a:rPr lang="uk-UA" sz="5400" b="1" i="1" dirty="0" err="1" smtClean="0">
                <a:solidFill>
                  <a:srgbClr val="002060"/>
                </a:solidFill>
              </a:rPr>
              <a:t>“Дракон</a:t>
            </a:r>
            <a:r>
              <a:rPr lang="uk-UA" sz="5400" b="1" i="1" dirty="0" smtClean="0">
                <a:solidFill>
                  <a:srgbClr val="002060"/>
                </a:solidFill>
              </a:rPr>
              <a:t> Грицько вчить бути ЛЮДИНОЮ”</a:t>
            </a:r>
          </a:p>
        </p:txBody>
      </p:sp>
      <p:sp>
        <p:nvSpPr>
          <p:cNvPr id="12290" name="AutoShape 2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ПРИГАДАЙМО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15436" cy="5572164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uk-UA" b="1" dirty="0" smtClean="0">
                <a:solidFill>
                  <a:srgbClr val="002060"/>
                </a:solidFill>
              </a:rPr>
              <a:t>Коли і де народився Юрій </a:t>
            </a:r>
            <a:r>
              <a:rPr lang="uk-UA" b="1" dirty="0" err="1" smtClean="0">
                <a:solidFill>
                  <a:srgbClr val="002060"/>
                </a:solidFill>
              </a:rPr>
              <a:t>Винничук</a:t>
            </a:r>
            <a:r>
              <a:rPr lang="uk-UA" b="1" dirty="0" smtClean="0">
                <a:solidFill>
                  <a:srgbClr val="002060"/>
                </a:solidFill>
              </a:rPr>
              <a:t>?</a:t>
            </a:r>
          </a:p>
          <a:p>
            <a:pPr algn="l">
              <a:buFont typeface="Arial" charset="0"/>
              <a:buChar char="•"/>
            </a:pPr>
            <a:r>
              <a:rPr lang="uk-UA" b="1" dirty="0" smtClean="0">
                <a:solidFill>
                  <a:srgbClr val="002060"/>
                </a:solidFill>
              </a:rPr>
              <a:t>Режисером якого театру письменник працював у Львові?</a:t>
            </a:r>
          </a:p>
          <a:p>
            <a:pPr algn="l">
              <a:buFont typeface="Arial" charset="0"/>
              <a:buChar char="•"/>
            </a:pPr>
            <a:r>
              <a:rPr lang="uk-UA" b="1" dirty="0" smtClean="0">
                <a:solidFill>
                  <a:srgbClr val="002060"/>
                </a:solidFill>
              </a:rPr>
              <a:t>Який улюблений творчий метод Ю.</a:t>
            </a:r>
            <a:r>
              <a:rPr lang="uk-UA" b="1" dirty="0" err="1" smtClean="0">
                <a:solidFill>
                  <a:srgbClr val="002060"/>
                </a:solidFill>
              </a:rPr>
              <a:t>Винничука</a:t>
            </a:r>
            <a:r>
              <a:rPr lang="uk-UA" b="1" dirty="0" smtClean="0">
                <a:solidFill>
                  <a:srgbClr val="002060"/>
                </a:solidFill>
              </a:rPr>
              <a:t>?</a:t>
            </a:r>
          </a:p>
          <a:p>
            <a:pPr algn="l">
              <a:buFont typeface="Arial" charset="0"/>
              <a:buChar char="•"/>
            </a:pPr>
            <a:r>
              <a:rPr lang="uk-UA" b="1" dirty="0" smtClean="0">
                <a:solidFill>
                  <a:srgbClr val="002060"/>
                </a:solidFill>
              </a:rPr>
              <a:t>Редактором  відділу якої газети працював  письменник?</a:t>
            </a:r>
          </a:p>
          <a:p>
            <a:pPr algn="l">
              <a:buFont typeface="Arial" charset="0"/>
              <a:buChar char="•"/>
            </a:pPr>
            <a:r>
              <a:rPr lang="uk-UA" b="1" dirty="0" smtClean="0">
                <a:solidFill>
                  <a:srgbClr val="002060"/>
                </a:solidFill>
              </a:rPr>
              <a:t>Яку нагороду отримав Ю.</a:t>
            </a:r>
            <a:r>
              <a:rPr lang="uk-UA" b="1" dirty="0" err="1" smtClean="0">
                <a:solidFill>
                  <a:srgbClr val="002060"/>
                </a:solidFill>
              </a:rPr>
              <a:t>Винничук</a:t>
            </a:r>
            <a:r>
              <a:rPr lang="uk-UA" b="1" dirty="0" smtClean="0">
                <a:solidFill>
                  <a:srgbClr val="002060"/>
                </a:solidFill>
              </a:rPr>
              <a:t> у 2003 році?</a:t>
            </a:r>
          </a:p>
          <a:p>
            <a:pPr algn="l">
              <a:buFont typeface="Arial" charset="0"/>
              <a:buChar char="•"/>
            </a:pPr>
            <a:r>
              <a:rPr lang="uk-UA" b="1" dirty="0" smtClean="0">
                <a:solidFill>
                  <a:srgbClr val="002060"/>
                </a:solidFill>
              </a:rPr>
              <a:t>Твір </a:t>
            </a:r>
            <a:r>
              <a:rPr lang="uk-UA" b="1" dirty="0" err="1" smtClean="0">
                <a:solidFill>
                  <a:srgbClr val="002060"/>
                </a:solidFill>
              </a:rPr>
              <a:t>“Місце</a:t>
            </a:r>
            <a:r>
              <a:rPr lang="uk-UA" b="1" dirty="0" smtClean="0">
                <a:solidFill>
                  <a:srgbClr val="002060"/>
                </a:solidFill>
              </a:rPr>
              <a:t> для </a:t>
            </a:r>
            <a:r>
              <a:rPr lang="uk-UA" b="1" dirty="0" err="1" smtClean="0">
                <a:solidFill>
                  <a:srgbClr val="002060"/>
                </a:solidFill>
              </a:rPr>
              <a:t>дракона”</a:t>
            </a:r>
            <a:r>
              <a:rPr lang="uk-UA" b="1" dirty="0" smtClean="0">
                <a:solidFill>
                  <a:srgbClr val="002060"/>
                </a:solidFill>
              </a:rPr>
              <a:t> за жанром…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266" name="AutoShape 2" descr="Результат пошуку зображень за запитом &quot;Юрій Винничук Місце для дракона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Результат пошуку зображень за запитом &quot;Юрій Винничук Місце для дракона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Результат пошуку зображень за запитом &quot;Юрій Винничук фот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14290"/>
            <a:ext cx="3929090" cy="6643710"/>
          </a:xfrm>
          <a:prstGeom prst="rect">
            <a:avLst/>
          </a:prstGeom>
          <a:noFill/>
        </p:spPr>
      </p:pic>
      <p:pic>
        <p:nvPicPr>
          <p:cNvPr id="14340" name="Picture 4" descr="Результат пошуку зображень за запитом &quot;Юрій Винничук фото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42852"/>
            <a:ext cx="4714908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 descr="Результат пошуку зображень за запитом &quot;Юрій Винничук фот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57686" cy="6858000"/>
          </a:xfrm>
          <a:prstGeom prst="rect">
            <a:avLst/>
          </a:prstGeom>
          <a:noFill/>
        </p:spPr>
      </p:pic>
      <p:pic>
        <p:nvPicPr>
          <p:cNvPr id="6" name="Picture 2" descr="Результат пошуку зображень за запитом &quot;Юрій Винничук фото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0"/>
            <a:ext cx="478631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715436" cy="5643601"/>
          </a:xfrm>
        </p:spPr>
        <p:txBody>
          <a:bodyPr>
            <a:normAutofit/>
          </a:bodyPr>
          <a:lstStyle/>
          <a:p>
            <a:pPr algn="l"/>
            <a:r>
              <a:rPr lang="uk-UA" sz="6000" b="1" dirty="0" smtClean="0">
                <a:solidFill>
                  <a:srgbClr val="C00000"/>
                </a:solidFill>
              </a:rPr>
              <a:t>Тема</a:t>
            </a:r>
            <a:r>
              <a:rPr lang="uk-UA" sz="6000" b="1" dirty="0" smtClean="0"/>
              <a:t>: </a:t>
            </a:r>
            <a:r>
              <a:rPr lang="uk-UA" sz="6000" b="1" dirty="0" smtClean="0">
                <a:solidFill>
                  <a:srgbClr val="002060"/>
                </a:solidFill>
              </a:rPr>
              <a:t>Роздуми про добро і зло, вірність і зраду, доцільність самопожертви у повісті Ю.</a:t>
            </a:r>
            <a:r>
              <a:rPr lang="uk-UA" sz="6000" b="1" dirty="0" err="1" smtClean="0">
                <a:solidFill>
                  <a:srgbClr val="002060"/>
                </a:solidFill>
              </a:rPr>
              <a:t>Винничука</a:t>
            </a:r>
            <a:r>
              <a:rPr lang="uk-UA" sz="6000" b="1" dirty="0" smtClean="0">
                <a:solidFill>
                  <a:srgbClr val="002060"/>
                </a:solidFill>
              </a:rPr>
              <a:t> </a:t>
            </a:r>
            <a:r>
              <a:rPr lang="uk-UA" sz="6000" b="1" dirty="0" err="1" smtClean="0">
                <a:solidFill>
                  <a:srgbClr val="002060"/>
                </a:solidFill>
              </a:rPr>
              <a:t>“Місце</a:t>
            </a:r>
            <a:r>
              <a:rPr lang="uk-UA" sz="6000" b="1" dirty="0" smtClean="0">
                <a:solidFill>
                  <a:srgbClr val="002060"/>
                </a:solidFill>
              </a:rPr>
              <a:t> для </a:t>
            </a:r>
            <a:r>
              <a:rPr lang="uk-UA" sz="6000" b="1" dirty="0" err="1" smtClean="0">
                <a:solidFill>
                  <a:srgbClr val="002060"/>
                </a:solidFill>
              </a:rPr>
              <a:t>дракона</a:t>
            </a:r>
            <a:r>
              <a:rPr lang="uk-UA" dirty="0" err="1" smtClean="0">
                <a:solidFill>
                  <a:srgbClr val="002060"/>
                </a:solidFill>
              </a:rPr>
              <a:t>”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18" name="AutoShape 2" descr="Результат пошуку зображень за запитом &quot;Місце для дракона  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 descr="Результат пошуку зображень за запитом &quot;Місце для дракона  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Результат пошуку зображень за запитом &quot;Місце для дракона  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4" name="AutoShape 8" descr="Результат пошуку зображень за запитом &quot;Місце для дракона  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6" name="AutoShape 10" descr="Результат пошуку зображень за запитом &quot;Місце для дракона  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8" name="AutoShape 12" descr="Результат пошуку зображень за запитом &quot;Місце для дракона  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30" name="AutoShape 14" descr="Результат пошуку зображень за запитом &quot;Місце для дракона   ілюстрац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6072230"/>
          </a:xfrm>
        </p:spPr>
        <p:txBody>
          <a:bodyPr>
            <a:normAutofit/>
          </a:bodyPr>
          <a:lstStyle/>
          <a:p>
            <a:pPr algn="l"/>
            <a:r>
              <a:rPr lang="uk-UA" b="1" dirty="0" smtClean="0">
                <a:solidFill>
                  <a:srgbClr val="C00000"/>
                </a:solidFill>
              </a:rPr>
              <a:t>Мета:</a:t>
            </a:r>
            <a:r>
              <a:rPr lang="uk-UA" b="1" dirty="0" smtClean="0"/>
              <a:t> завершити роботу над ідейно-художнім змістом повісті, охарактеризувати образи твору; розвивати мислення, усне мовлення, навички виразного читання; виховувати порядність, моральні чесноти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642918"/>
            <a:ext cx="8286808" cy="3857652"/>
          </a:xfrm>
        </p:spPr>
        <p:txBody>
          <a:bodyPr/>
          <a:lstStyle/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338" name="AutoShape 2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2" name="Picture 6" descr="http://www.natalia-zavalko.kr.sch.in.ua/files2/photogallery/1815/%D0%A1%D0%BB%D0%B0%D0%B9%D0%B46.JPG?size=100&amp;height=300&amp;width=3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900115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857255"/>
          </a:xfrm>
        </p:spPr>
        <p:txBody>
          <a:bodyPr>
            <a:normAutofit fontScale="90000"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ТЕОРІЯ ЛІТЕРАТУРИ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15436" cy="5357850"/>
          </a:xfrm>
        </p:spPr>
        <p:txBody>
          <a:bodyPr>
            <a:noAutofit/>
          </a:bodyPr>
          <a:lstStyle/>
          <a:p>
            <a:pPr algn="l"/>
            <a:r>
              <a:rPr lang="uk-UA" sz="3600" b="1" dirty="0" smtClean="0">
                <a:solidFill>
                  <a:srgbClr val="C00000"/>
                </a:solidFill>
              </a:rPr>
              <a:t>Повість </a:t>
            </a:r>
            <a:r>
              <a:rPr lang="uk-UA" sz="3600" b="1" dirty="0" smtClean="0">
                <a:solidFill>
                  <a:srgbClr val="002060"/>
                </a:solidFill>
              </a:rPr>
              <a:t>– епічний жанр середнього розміру, що займає проміжне місце між романом і оповіданням</a:t>
            </a:r>
          </a:p>
          <a:p>
            <a:pPr algn="l"/>
            <a:r>
              <a:rPr lang="uk-UA" sz="3600" b="1" dirty="0" smtClean="0">
                <a:solidFill>
                  <a:srgbClr val="C00000"/>
                </a:solidFill>
              </a:rPr>
              <a:t>Повість-казка</a:t>
            </a:r>
            <a:r>
              <a:rPr lang="uk-UA" sz="3600" b="1" dirty="0" smtClean="0"/>
              <a:t> </a:t>
            </a:r>
            <a:r>
              <a:rPr lang="uk-UA" sz="3600" b="1" dirty="0" smtClean="0">
                <a:solidFill>
                  <a:srgbClr val="002060"/>
                </a:solidFill>
              </a:rPr>
              <a:t>– або казкова повість вирізняється тим, що в ній, як і в казці багато вигадки та фантазії, але герої діють протягом тривалого часу</a:t>
            </a:r>
          </a:p>
          <a:p>
            <a:pPr algn="l"/>
            <a:r>
              <a:rPr lang="uk-UA" sz="3600" b="1" dirty="0" smtClean="0">
                <a:solidFill>
                  <a:srgbClr val="C00000"/>
                </a:solidFill>
              </a:rPr>
              <a:t>Магічний реалізм </a:t>
            </a:r>
            <a:r>
              <a:rPr lang="uk-UA" sz="3600" b="1" dirty="0" smtClean="0">
                <a:solidFill>
                  <a:srgbClr val="002060"/>
                </a:solidFill>
              </a:rPr>
              <a:t>– це реалізм, у якому органічно поєднуються елементи реального та фантастичного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езультат пошуку зображень за запитом &quot;фон для презентації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8715436" cy="2000263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</a:rPr>
              <a:t>ПРОБЛЕМНЕ ЗАПИТАННЯ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286808" cy="4143404"/>
          </a:xfrm>
        </p:spPr>
        <p:txBody>
          <a:bodyPr>
            <a:noAutofit/>
          </a:bodyPr>
          <a:lstStyle/>
          <a:p>
            <a:r>
              <a:rPr lang="uk-UA" sz="7200" b="1" i="1" dirty="0" smtClean="0">
                <a:solidFill>
                  <a:srgbClr val="C00000"/>
                </a:solidFill>
              </a:rPr>
              <a:t>ХТО Ж НАСПРАВДІ У ТВОРІ Є ДРАКОНОМ, А ХТО ЛЮДИНОЮ?</a:t>
            </a:r>
            <a:endParaRPr lang="ru-RU" sz="7200" b="1" i="1" dirty="0">
              <a:solidFill>
                <a:srgbClr val="C00000"/>
              </a:solidFill>
            </a:endParaRPr>
          </a:p>
        </p:txBody>
      </p:sp>
      <p:sp>
        <p:nvSpPr>
          <p:cNvPr id="12290" name="AutoShape 2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Фотограф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302</Words>
  <Application>Microsoft Office PowerPoint</Application>
  <PresentationFormat>Экран (4:3)</PresentationFormat>
  <Paragraphs>35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Талановитий філолог, редактор, перекладач, журналіст </vt:lpstr>
      <vt:lpstr>ПРИГАДАЙМО</vt:lpstr>
      <vt:lpstr>Слайд 3</vt:lpstr>
      <vt:lpstr>Слайд 4</vt:lpstr>
      <vt:lpstr>Тема: Роздуми про добро і зло, вірність і зраду, доцільність самопожертви у повісті Ю.Винничука “Місце для дракона”</vt:lpstr>
      <vt:lpstr>Мета: завершити роботу над ідейно-художнім змістом повісті, охарактеризувати образи твору; розвивати мислення, усне мовлення, навички виразного читання; виховувати порядність, моральні чесноти</vt:lpstr>
      <vt:lpstr>Слайд 7</vt:lpstr>
      <vt:lpstr>ТЕОРІЯ ЛІТЕРАТУРИ</vt:lpstr>
      <vt:lpstr>ПРОБЛЕМНЕ ЗАПИТАННЯ</vt:lpstr>
      <vt:lpstr>Давня Греція</vt:lpstr>
      <vt:lpstr>ПОМІРКУЙМО</vt:lpstr>
      <vt:lpstr>Слайд 12</vt:lpstr>
      <vt:lpstr>ПРИГАДАЙМО  І ПОМІРКУЙМО</vt:lpstr>
      <vt:lpstr>ЗРОБІМО ВИСНОВКИ</vt:lpstr>
      <vt:lpstr>Слайд 15</vt:lpstr>
      <vt:lpstr>ПРОБЛЕМНЕ ЗАПИТАННЯ</vt:lpstr>
      <vt:lpstr>Слайд 17</vt:lpstr>
      <vt:lpstr>ДОМАШНЄ ЗАВДАННЯ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Marta</dc:creator>
  <cp:lastModifiedBy>Marta</cp:lastModifiedBy>
  <cp:revision>32</cp:revision>
  <dcterms:created xsi:type="dcterms:W3CDTF">2017-05-09T08:10:23Z</dcterms:created>
  <dcterms:modified xsi:type="dcterms:W3CDTF">2017-05-11T17:42:13Z</dcterms:modified>
</cp:coreProperties>
</file>