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Gabriel Sans Bold" panose="020B0604020202020204" charset="0"/>
      <p:regular r:id="rId7"/>
    </p:embeddedFont>
    <p:embeddedFont>
      <p:font typeface="PT Serif Bold" panose="020B0604020202020204" charset="-52"/>
      <p:regular r:id="rId8"/>
    </p:embeddedFont>
    <p:embeddedFont>
      <p:font typeface="Arimo" panose="020B0604020202020204" charset="0"/>
      <p:regular r:id="rId9"/>
    </p:embeddedFont>
    <p:embeddedFont>
      <p:font typeface="Gabriel Sans" panose="020B0604020202020204" charset="0"/>
      <p:regular r:id="rId10"/>
    </p:embeddedFont>
    <p:embeddedFont>
      <p:font typeface="PT Serif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</p:embeddedFont>
    <p:embeddedFont>
      <p:font typeface="Arim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382776" cy="7712558"/>
            <a:chOff x="0" y="0"/>
            <a:chExt cx="4314805" cy="2031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4805" cy="2031291"/>
            </a:xfrm>
            <a:custGeom>
              <a:avLst/>
              <a:gdLst/>
              <a:ahLst/>
              <a:cxnLst/>
              <a:rect l="l" t="t" r="r" b="b"/>
              <a:pathLst>
                <a:path w="4314805" h="2031291">
                  <a:moveTo>
                    <a:pt x="0" y="0"/>
                  </a:moveTo>
                  <a:lnTo>
                    <a:pt x="4314805" y="0"/>
                  </a:lnTo>
                  <a:lnTo>
                    <a:pt x="4314805" y="2031291"/>
                  </a:lnTo>
                  <a:lnTo>
                    <a:pt x="0" y="2031291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314805" cy="211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143500"/>
            <a:ext cx="6527352" cy="3641389"/>
          </a:xfrm>
          <a:custGeom>
            <a:avLst/>
            <a:gdLst/>
            <a:ahLst/>
            <a:cxnLst/>
            <a:rect l="l" t="t" r="r" b="b"/>
            <a:pathLst>
              <a:path w="6527352" h="3641389">
                <a:moveTo>
                  <a:pt x="0" y="0"/>
                </a:moveTo>
                <a:lnTo>
                  <a:pt x="6527352" y="0"/>
                </a:lnTo>
                <a:lnTo>
                  <a:pt x="6527352" y="3641389"/>
                </a:lnTo>
                <a:lnTo>
                  <a:pt x="0" y="3641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08024" y="9202005"/>
            <a:ext cx="3471953" cy="452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>
                <a:solidFill>
                  <a:srgbClr val="000000"/>
                </a:solidFill>
                <a:latin typeface="Gabriel Sans Bold"/>
              </a:rPr>
              <a:t>жовтень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0948" y="1633110"/>
            <a:ext cx="15546103" cy="289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7"/>
              </a:lnSpc>
            </a:pPr>
            <a:r>
              <a:rPr lang="uk-UA" sz="5355" dirty="0" smtClean="0">
                <a:solidFill>
                  <a:srgbClr val="000000"/>
                </a:solidFill>
                <a:latin typeface="Gabriel Sans Bold"/>
              </a:rPr>
              <a:t>Використання методу мнемотехніки</a:t>
            </a:r>
          </a:p>
          <a:p>
            <a:pPr algn="ctr">
              <a:lnSpc>
                <a:spcPts val="7497"/>
              </a:lnSpc>
              <a:spcBef>
                <a:spcPct val="0"/>
              </a:spcBef>
            </a:pPr>
            <a:r>
              <a:rPr lang="uk-UA" sz="5355" dirty="0" smtClean="0">
                <a:solidFill>
                  <a:srgbClr val="000000"/>
                </a:solidFill>
                <a:latin typeface="Gabriel Sans Bold"/>
              </a:rPr>
              <a:t>для підвищення мовленнєвої активності дітей з особливими освітніми потребами </a:t>
            </a:r>
            <a:endParaRPr lang="uk-UA" sz="5355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43677" y="5711043"/>
            <a:ext cx="8315623" cy="206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uk-UA" sz="2900" dirty="0" smtClean="0">
                <a:solidFill>
                  <a:srgbClr val="000000"/>
                </a:solidFill>
                <a:latin typeface="PT Serif Bold"/>
              </a:rPr>
              <a:t>Підготували:</a:t>
            </a:r>
          </a:p>
          <a:p>
            <a:pPr>
              <a:lnSpc>
                <a:spcPts val="4060"/>
              </a:lnSpc>
            </a:pPr>
            <a:r>
              <a:rPr lang="uk-UA" sz="2900" dirty="0" smtClean="0">
                <a:solidFill>
                  <a:srgbClr val="000000"/>
                </a:solidFill>
                <a:latin typeface="PT Serif Bold"/>
              </a:rPr>
              <a:t> асистент вчителя Інна Юріна  </a:t>
            </a:r>
          </a:p>
          <a:p>
            <a:pPr>
              <a:lnSpc>
                <a:spcPts val="4060"/>
              </a:lnSpc>
            </a:pPr>
            <a:r>
              <a:rPr lang="uk-UA" sz="2900" dirty="0" smtClean="0">
                <a:solidFill>
                  <a:srgbClr val="000000"/>
                </a:solidFill>
                <a:latin typeface="PT Serif"/>
              </a:rPr>
              <a:t>в</a:t>
            </a:r>
            <a:r>
              <a:rPr lang="uk-UA" sz="2900" dirty="0" smtClean="0">
                <a:solidFill>
                  <a:srgbClr val="000000"/>
                </a:solidFill>
                <a:latin typeface="PT Serif Bold"/>
              </a:rPr>
              <a:t>читель початкових класів ЗЗСО Юлія Булич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PT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27799" y="4853518"/>
            <a:ext cx="10065008" cy="0"/>
          </a:xfrm>
          <a:prstGeom prst="line">
            <a:avLst/>
          </a:prstGeom>
          <a:ln w="161925" cap="flat">
            <a:solidFill>
              <a:srgbClr val="89EBB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00555" y="5391150"/>
            <a:ext cx="486080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технологія розвитку пам'яті, що забезпечує ефективне запам'ятовування, збереження і відтворення інформації, збільшує обсяг пам'яті, шляхом утворення додаткових асоціацій, </a:t>
            </a:r>
          </a:p>
          <a:p>
            <a:pPr algn="ctr"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 використовує природні механізми </a:t>
            </a:r>
          </a:p>
          <a:p>
            <a:pPr algn="ctr"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 пам'яті мозку.</a:t>
            </a:r>
            <a:endParaRPr lang="uk-UA" sz="250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51641" y="5400675"/>
            <a:ext cx="4617324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>
                <a:solidFill>
                  <a:srgbClr val="000000"/>
                </a:solidFill>
                <a:latin typeface="Gabriel Sans Bold"/>
              </a:rPr>
              <a:t> </a:t>
            </a:r>
            <a:r>
              <a:rPr lang="uk-UA" sz="2499" dirty="0" smtClean="0">
                <a:solidFill>
                  <a:srgbClr val="000000"/>
                </a:solidFill>
                <a:latin typeface="Gabriel Sans Bold"/>
              </a:rPr>
              <a:t>(аналог піктограми) вживається на позначення візуалізації (у вигляді зображення, набору символів або предметів) якогось об'єкта, суб'єкта або явища, досить повно описує його і полегшує його запам'ятовування або ідентифікацію</a:t>
            </a:r>
            <a:endParaRPr lang="uk-UA" sz="2499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105284" y="5400675"/>
            <a:ext cx="4404278" cy="229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uk-UA" sz="2499" dirty="0" smtClean="0">
                <a:solidFill>
                  <a:srgbClr val="000000"/>
                </a:solidFill>
                <a:latin typeface="Gabriel Sans Bold"/>
              </a:rPr>
              <a:t>система «внутрішнього листа», заснована для безпосереднього запису в мозок зв'язків між зоровими образами, що позначають значущі елементи інформації, яку запам'ятовуємо</a:t>
            </a:r>
            <a:endParaRPr lang="uk-UA" sz="2499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78945" y="2000920"/>
            <a:ext cx="13962716" cy="236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5"/>
              </a:lnSpc>
              <a:spcBef>
                <a:spcPct val="0"/>
              </a:spcBef>
            </a:pPr>
            <a:r>
              <a:rPr lang="en-US" sz="12453" dirty="0">
                <a:solidFill>
                  <a:srgbClr val="89EBB5"/>
                </a:solidFill>
                <a:latin typeface="Gabriel Sans Bold"/>
              </a:rPr>
              <a:t>МНЕМОТЕХНІКА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826" y="596472"/>
            <a:ext cx="17762954" cy="255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uk-UA" sz="3000" dirty="0" smtClean="0">
                <a:solidFill>
                  <a:srgbClr val="000000"/>
                </a:solidFill>
                <a:latin typeface="PT Serif Bold"/>
              </a:rPr>
              <a:t>«Учить дитину невідомим їй п'яти словам, і вона буде довго і марно мучитися, але зв'яжіть двадцять таких слів з картинками і дитина засвоїть їх на льоту»</a:t>
            </a:r>
          </a:p>
          <a:p>
            <a:pPr algn="r">
              <a:lnSpc>
                <a:spcPts val="4200"/>
              </a:lnSpc>
            </a:pPr>
            <a:r>
              <a:rPr lang="uk-UA" sz="3000" dirty="0" smtClean="0">
                <a:solidFill>
                  <a:srgbClr val="000000"/>
                </a:solidFill>
                <a:latin typeface="PT Serif Bold"/>
              </a:rPr>
              <a:t>К.Д. Ушинський</a:t>
            </a:r>
          </a:p>
          <a:p>
            <a:pPr algn="ctr">
              <a:lnSpc>
                <a:spcPts val="7279"/>
              </a:lnSpc>
            </a:pPr>
            <a:endParaRPr lang="en-US" sz="3000" dirty="0">
              <a:solidFill>
                <a:srgbClr val="000000"/>
              </a:solidFill>
              <a:latin typeface="PT Serif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06595" y="3041707"/>
            <a:ext cx="4452705" cy="0"/>
          </a:xfrm>
          <a:prstGeom prst="line">
            <a:avLst/>
          </a:prstGeom>
          <a:ln w="161925" cap="flat">
            <a:solidFill>
              <a:srgbClr val="89EBB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52149" y="257175"/>
            <a:ext cx="10101418" cy="1543050"/>
            <a:chOff x="0" y="0"/>
            <a:chExt cx="266045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0456" cy="406400"/>
            </a:xfrm>
            <a:custGeom>
              <a:avLst/>
              <a:gdLst/>
              <a:ahLst/>
              <a:cxnLst/>
              <a:rect l="l" t="t" r="r" b="b"/>
              <a:pathLst>
                <a:path w="2660456" h="406400">
                  <a:moveTo>
                    <a:pt x="2457256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2457256" y="406400"/>
                  </a:lnTo>
                  <a:lnTo>
                    <a:pt x="2660456" y="203200"/>
                  </a:lnTo>
                  <a:lnTo>
                    <a:pt x="2457256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2400" y="-85725"/>
              <a:ext cx="2355656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965947"/>
            <a:ext cx="3086100" cy="1543050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77800" y="-85725"/>
              <a:ext cx="5588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3300" y="1965947"/>
            <a:ext cx="3086100" cy="1543050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77800" y="-85725"/>
              <a:ext cx="5588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67200" y="1965947"/>
            <a:ext cx="3086100" cy="1543050"/>
            <a:chOff x="0" y="0"/>
            <a:chExt cx="81280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77800" y="-85725"/>
              <a:ext cx="5588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3670922"/>
            <a:ext cx="11989427" cy="6461381"/>
            <a:chOff x="0" y="0"/>
            <a:chExt cx="954081" cy="5141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4081" cy="514176"/>
            </a:xfrm>
            <a:custGeom>
              <a:avLst/>
              <a:gdLst/>
              <a:ahLst/>
              <a:cxnLst/>
              <a:rect l="l" t="t" r="r" b="b"/>
              <a:pathLst>
                <a:path w="954081" h="514176">
                  <a:moveTo>
                    <a:pt x="750881" y="0"/>
                  </a:moveTo>
                  <a:lnTo>
                    <a:pt x="203200" y="0"/>
                  </a:lnTo>
                  <a:lnTo>
                    <a:pt x="0" y="257088"/>
                  </a:lnTo>
                  <a:lnTo>
                    <a:pt x="203200" y="514176"/>
                  </a:lnTo>
                  <a:lnTo>
                    <a:pt x="750881" y="514176"/>
                  </a:lnTo>
                  <a:lnTo>
                    <a:pt x="954081" y="257088"/>
                  </a:lnTo>
                  <a:lnTo>
                    <a:pt x="750881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52400" y="-85725"/>
              <a:ext cx="649281" cy="599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62984" y="1510605"/>
            <a:ext cx="5939927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89EBB5"/>
                </a:solidFill>
                <a:latin typeface="Gabriel Sans Bold"/>
              </a:rPr>
              <a:t>МНЕМОТЕХНІЧНІ  ПРИЙОМИ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93132" y="3361663"/>
            <a:ext cx="5441794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Аналогія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Трансформація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Тлумачення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Колаж (зв'язування)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Сюжет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Логічне запитання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Небилиці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Піктограми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Наочне моделювання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Мнемоквадрати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Мнемодоріжки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Мнемотаблиці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Передача змісту відповідними рухами</a:t>
            </a:r>
          </a:p>
          <a:p>
            <a:pPr>
              <a:lnSpc>
                <a:spcPts val="3080"/>
              </a:lnSpc>
            </a:pPr>
            <a:r>
              <a:rPr lang="uk-UA" sz="2200" dirty="0" smtClean="0">
                <a:solidFill>
                  <a:srgbClr val="000000"/>
                </a:solidFill>
                <a:latin typeface="Roboto"/>
              </a:rPr>
              <a:t> Передача змісту через гру – драматизацію (інсценування)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2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68239" y="485775"/>
            <a:ext cx="7082284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Мнемотехніка від простого до складного -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це системна робота, яка ведеться поетапно</a:t>
            </a:r>
            <a:endParaRPr lang="uk-UA" sz="242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81100" y="2160211"/>
            <a:ext cx="3086100" cy="88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Мнемо -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квадрати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1776" y="2253861"/>
            <a:ext cx="3086100" cy="88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Мнемо -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 доріжки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03122" y="2253861"/>
            <a:ext cx="1438275" cy="88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Мнемо -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Gabriel Sans Bold"/>
              </a:rPr>
              <a:t>таблиці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8482" y="4192601"/>
            <a:ext cx="7812463" cy="57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Arimo"/>
              </a:rPr>
              <a:t>         </a:t>
            </a:r>
            <a:r>
              <a:rPr lang="uk-UA" sz="1800" dirty="0" smtClean="0">
                <a:solidFill>
                  <a:srgbClr val="000000"/>
                </a:solidFill>
                <a:latin typeface="Arimo"/>
              </a:rPr>
              <a:t>Спочатку ознайомлюємо дітей із мнемоквадратами — зрозумілими зображеннями, які позначають одне слово, словосполучення або просте речення.</a:t>
            </a:r>
          </a:p>
          <a:p>
            <a:pPr>
              <a:lnSpc>
                <a:spcPts val="2520"/>
              </a:lnSpc>
            </a:pPr>
            <a:r>
              <a:rPr lang="uk-UA" sz="1800" dirty="0" smtClean="0">
                <a:solidFill>
                  <a:srgbClr val="000000"/>
                </a:solidFill>
                <a:latin typeface="Arimo"/>
              </a:rPr>
              <a:t>         Коли діти звикають до застосування мнемоквадратів, вводимо у практику мнемодоріжки — послідовності мнемоквадратів (зазвичай чотирьох), за допомогою яких можна скласти розповідь із двох-трьох речень.</a:t>
            </a:r>
          </a:p>
          <a:p>
            <a:pPr>
              <a:lnSpc>
                <a:spcPts val="2520"/>
              </a:lnSpc>
            </a:pPr>
            <a:r>
              <a:rPr lang="uk-UA" sz="1800" dirty="0" smtClean="0">
                <a:solidFill>
                  <a:srgbClr val="000000"/>
                </a:solidFill>
                <a:latin typeface="Arimo"/>
              </a:rPr>
              <a:t>        Аби діти запам’ятали певну інформацію, потрібно викликати в них пов’язані з нею «живі» враження, задіюючи в процес якомога більше органів чуття. При цьому зазначимо, що зорові враження є найсильнішими. Умовою міцного запам’ятовування інформації є також її систематичне повторення. Аби забезпечити запам’ятовування, треба пов’язати для дітей потрібну інформацію з якоюсь іншою, уже їм відомою так, аби вона сприймалася цілісно. Зрештою, найскладніший прийом — це мнемотаблиці, які складаються із декількох мнемодоріжок. За допомогою мнемотаблиць можна запам’ятати й відтворити доволі довге оповідання, казку, вірш.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8936" y="257175"/>
            <a:ext cx="10101418" cy="1543050"/>
            <a:chOff x="0" y="0"/>
            <a:chExt cx="266045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0456" cy="406400"/>
            </a:xfrm>
            <a:custGeom>
              <a:avLst/>
              <a:gdLst/>
              <a:ahLst/>
              <a:cxnLst/>
              <a:rect l="l" t="t" r="r" b="b"/>
              <a:pathLst>
                <a:path w="2660456" h="406400">
                  <a:moveTo>
                    <a:pt x="2457256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2457256" y="406400"/>
                  </a:lnTo>
                  <a:lnTo>
                    <a:pt x="2660456" y="203200"/>
                  </a:lnTo>
                  <a:lnTo>
                    <a:pt x="2457256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52400" y="-85725"/>
              <a:ext cx="2355656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5432" y="1964049"/>
            <a:ext cx="3086100" cy="1543050"/>
            <a:chOff x="0" y="0"/>
            <a:chExt cx="81280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7800" y="-85725"/>
              <a:ext cx="5588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63233" y="1964049"/>
            <a:ext cx="4180933" cy="1543050"/>
            <a:chOff x="0" y="0"/>
            <a:chExt cx="110115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1151" cy="406400"/>
            </a:xfrm>
            <a:custGeom>
              <a:avLst/>
              <a:gdLst/>
              <a:ahLst/>
              <a:cxnLst/>
              <a:rect l="l" t="t" r="r" b="b"/>
              <a:pathLst>
                <a:path w="1101151" h="406400">
                  <a:moveTo>
                    <a:pt x="0" y="0"/>
                  </a:moveTo>
                  <a:lnTo>
                    <a:pt x="897951" y="0"/>
                  </a:lnTo>
                  <a:lnTo>
                    <a:pt x="1101151" y="203200"/>
                  </a:lnTo>
                  <a:lnTo>
                    <a:pt x="89795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85725"/>
              <a:ext cx="847151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38936" y="1991541"/>
            <a:ext cx="4196985" cy="1543050"/>
            <a:chOff x="0" y="0"/>
            <a:chExt cx="110537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5379" cy="406400"/>
            </a:xfrm>
            <a:custGeom>
              <a:avLst/>
              <a:gdLst/>
              <a:ahLst/>
              <a:cxnLst/>
              <a:rect l="l" t="t" r="r" b="b"/>
              <a:pathLst>
                <a:path w="1105379" h="406400">
                  <a:moveTo>
                    <a:pt x="0" y="0"/>
                  </a:moveTo>
                  <a:lnTo>
                    <a:pt x="902179" y="0"/>
                  </a:lnTo>
                  <a:lnTo>
                    <a:pt x="1105379" y="203200"/>
                  </a:lnTo>
                  <a:lnTo>
                    <a:pt x="902179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85725"/>
              <a:ext cx="851379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3725908"/>
            <a:ext cx="17924295" cy="6406396"/>
            <a:chOff x="0" y="0"/>
            <a:chExt cx="1426359" cy="5098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26359" cy="509801"/>
            </a:xfrm>
            <a:custGeom>
              <a:avLst/>
              <a:gdLst/>
              <a:ahLst/>
              <a:cxnLst/>
              <a:rect l="l" t="t" r="r" b="b"/>
              <a:pathLst>
                <a:path w="1426359" h="509801">
                  <a:moveTo>
                    <a:pt x="1223159" y="0"/>
                  </a:moveTo>
                  <a:lnTo>
                    <a:pt x="203200" y="0"/>
                  </a:lnTo>
                  <a:lnTo>
                    <a:pt x="0" y="254900"/>
                  </a:lnTo>
                  <a:lnTo>
                    <a:pt x="203200" y="509801"/>
                  </a:lnTo>
                  <a:lnTo>
                    <a:pt x="1223159" y="509801"/>
                  </a:lnTo>
                  <a:lnTo>
                    <a:pt x="1426359" y="254900"/>
                  </a:lnTo>
                  <a:lnTo>
                    <a:pt x="1223159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52400" y="-85725"/>
              <a:ext cx="1121559" cy="595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689666" y="364749"/>
            <a:ext cx="6799957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8"/>
              </a:lnSpc>
            </a:pPr>
            <a:r>
              <a:rPr lang="uk-UA" sz="3220" dirty="0" smtClean="0">
                <a:solidFill>
                  <a:srgbClr val="000000"/>
                </a:solidFill>
                <a:latin typeface="Gabriel Sans Bold"/>
              </a:rPr>
              <a:t>Мнемонічне запам'ятовування </a:t>
            </a:r>
          </a:p>
          <a:p>
            <a:pPr algn="ctr">
              <a:lnSpc>
                <a:spcPts val="4508"/>
              </a:lnSpc>
              <a:spcBef>
                <a:spcPct val="0"/>
              </a:spcBef>
            </a:pPr>
            <a:r>
              <a:rPr lang="uk-UA" sz="3220" dirty="0" smtClean="0">
                <a:solidFill>
                  <a:srgbClr val="000000"/>
                </a:solidFill>
                <a:latin typeface="Gabriel Sans Bold"/>
              </a:rPr>
              <a:t>складається з: </a:t>
            </a:r>
            <a:endParaRPr lang="uk-UA" sz="322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8695" y="2279456"/>
            <a:ext cx="3086100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кодування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образів</a:t>
            </a:r>
            <a:endParaRPr lang="uk-UA" sz="242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94379" y="2065143"/>
            <a:ext cx="3086100" cy="131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запам'ятовування (з'єднання двох образів), </a:t>
            </a:r>
            <a:endParaRPr lang="uk-UA" sz="242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6857" y="2251963"/>
            <a:ext cx="3018830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запам'ятовування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послідовності</a:t>
            </a:r>
            <a:endParaRPr lang="uk-UA" sz="242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088482" y="4183076"/>
            <a:ext cx="13549502" cy="527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5" lvl="1" indent="-291463">
              <a:lnSpc>
                <a:spcPts val="3779"/>
              </a:lnSpc>
              <a:buFont typeface="Arial"/>
              <a:buChar char="•"/>
            </a:pPr>
            <a:r>
              <a:rPr lang="uk-UA" sz="2699" dirty="0" smtClean="0">
                <a:solidFill>
                  <a:srgbClr val="000000"/>
                </a:solidFill>
                <a:latin typeface="Arimo"/>
              </a:rPr>
              <a:t>Дитині показують картку, на якій зображено кілька предметів і вона має вигадати про них розповідь – цей спосіб використовується </a:t>
            </a:r>
            <a:r>
              <a:rPr lang="uk-UA" sz="2699" u="sng" dirty="0" smtClean="0">
                <a:solidFill>
                  <a:srgbClr val="000000"/>
                </a:solidFill>
                <a:latin typeface="Arimo Bold"/>
              </a:rPr>
              <a:t>для розвитку уяви</a:t>
            </a:r>
            <a:r>
              <a:rPr lang="uk-UA" sz="2699" dirty="0" smtClean="0">
                <a:solidFill>
                  <a:srgbClr val="000000"/>
                </a:solidFill>
                <a:latin typeface="Arimo"/>
              </a:rPr>
              <a:t>. </a:t>
            </a:r>
          </a:p>
          <a:p>
            <a:pPr marL="582925" lvl="1" indent="-291463">
              <a:lnSpc>
                <a:spcPts val="3779"/>
              </a:lnSpc>
              <a:buFont typeface="Arial"/>
              <a:buChar char="•"/>
            </a:pPr>
            <a:r>
              <a:rPr lang="uk-UA" sz="2699" u="sng" dirty="0" smtClean="0">
                <a:solidFill>
                  <a:srgbClr val="000000"/>
                </a:solidFill>
                <a:latin typeface="Arimo Bold"/>
              </a:rPr>
              <a:t>Для розвитку пам’яті</a:t>
            </a:r>
            <a:r>
              <a:rPr lang="uk-UA" sz="2699" dirty="0" smtClean="0">
                <a:solidFill>
                  <a:srgbClr val="000000"/>
                </a:solidFill>
                <a:latin typeface="Arimo"/>
              </a:rPr>
              <a:t> дітям пропонують вивчити вірш за картками, на яких кожному рядку вірша відповідає своє зображення. </a:t>
            </a:r>
          </a:p>
          <a:p>
            <a:pPr marL="582925" lvl="1" indent="-291463">
              <a:lnSpc>
                <a:spcPts val="3779"/>
              </a:lnSpc>
              <a:buFont typeface="Arial"/>
              <a:buChar char="•"/>
            </a:pPr>
            <a:r>
              <a:rPr lang="uk-UA" sz="2699" u="sng" dirty="0" smtClean="0">
                <a:solidFill>
                  <a:srgbClr val="000000"/>
                </a:solidFill>
                <a:latin typeface="Arimo Bold"/>
              </a:rPr>
              <a:t>Для тренування логічного мислення</a:t>
            </a:r>
            <a:r>
              <a:rPr lang="uk-UA" sz="2699" dirty="0" smtClean="0">
                <a:solidFill>
                  <a:srgbClr val="000000"/>
                </a:solidFill>
                <a:latin typeface="Arimo"/>
              </a:rPr>
              <a:t> дають картки і пропонують розподілити їх за групами. Наприклад, картки з професіями і предметами, якими користуються їх представники, наприклад стопка – продавець: ваги, каса, продукти.</a:t>
            </a:r>
          </a:p>
          <a:p>
            <a:pPr>
              <a:lnSpc>
                <a:spcPts val="3779"/>
              </a:lnSpc>
            </a:pPr>
            <a:r>
              <a:rPr lang="uk-UA" sz="2699" dirty="0" smtClean="0">
                <a:solidFill>
                  <a:srgbClr val="000000"/>
                </a:solidFill>
                <a:latin typeface="Arimo"/>
              </a:rPr>
              <a:t>             Якщо дитина добре працює за готовими картками, слід запропонувати позайматися     навпаки, дати розповідь і нехай дитина сама намалює для неї картинки. При роботі з цією технікою необхідно дотримуватися певних правил.</a:t>
            </a:r>
          </a:p>
          <a:p>
            <a:pPr algn="ctr">
              <a:lnSpc>
                <a:spcPts val="3359"/>
              </a:lnSpc>
            </a:pPr>
            <a:endParaRPr lang="en-US" sz="2699" dirty="0">
              <a:solidFill>
                <a:srgbClr val="000000"/>
              </a:solidFill>
              <a:latin typeface="Arimo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777542" y="1964049"/>
            <a:ext cx="3481758" cy="1543050"/>
            <a:chOff x="0" y="0"/>
            <a:chExt cx="917006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7006" cy="406400"/>
            </a:xfrm>
            <a:custGeom>
              <a:avLst/>
              <a:gdLst/>
              <a:ahLst/>
              <a:cxnLst/>
              <a:rect l="l" t="t" r="r" b="b"/>
              <a:pathLst>
                <a:path w="917006" h="406400">
                  <a:moveTo>
                    <a:pt x="0" y="0"/>
                  </a:moveTo>
                  <a:lnTo>
                    <a:pt x="713806" y="0"/>
                  </a:lnTo>
                  <a:lnTo>
                    <a:pt x="917006" y="203200"/>
                  </a:lnTo>
                  <a:lnTo>
                    <a:pt x="7138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BB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77800" y="-85725"/>
              <a:ext cx="663006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593806" y="2279456"/>
            <a:ext cx="2088356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закріплення 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uk-UA" sz="2420" dirty="0" smtClean="0">
                <a:solidFill>
                  <a:srgbClr val="000000"/>
                </a:solidFill>
                <a:latin typeface="Gabriel Sans Bold"/>
              </a:rPr>
              <a:t>в пам'яті</a:t>
            </a:r>
            <a:endParaRPr lang="uk-UA" sz="2420" dirty="0">
              <a:solidFill>
                <a:srgbClr val="000000"/>
              </a:solidFill>
              <a:latin typeface="Gabriel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4643" y="2402276"/>
            <a:ext cx="8396038" cy="0"/>
          </a:xfrm>
          <a:prstGeom prst="line">
            <a:avLst/>
          </a:prstGeom>
          <a:ln w="161925" cap="flat">
            <a:solidFill>
              <a:srgbClr val="89EBB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256356" y="2976192"/>
            <a:ext cx="9532612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 dirty="0" smtClean="0">
                <a:solidFill>
                  <a:srgbClr val="000000"/>
                </a:solidFill>
                <a:latin typeface="Gabriel Sans Bold"/>
              </a:rPr>
              <a:t>•</a:t>
            </a: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Заняття мають проходити за принципом – від простого до складного починаючи від мнемоквадратів і поступово переходити до мнемоланцюгів.</a:t>
            </a:r>
          </a:p>
          <a:p>
            <a:pPr>
              <a:lnSpc>
                <a:spcPts val="3000"/>
              </a:lnSpc>
            </a:pPr>
            <a:endParaRPr lang="uk-UA" sz="2500" dirty="0" smtClean="0">
              <a:solidFill>
                <a:srgbClr val="000000"/>
              </a:solidFill>
              <a:latin typeface="Gabriel Sans Bold"/>
            </a:endParaRPr>
          </a:p>
          <a:p>
            <a:pPr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•Таблиці і схеми мають бути кольоровими, так дитині буде веселіше і легше.</a:t>
            </a:r>
          </a:p>
          <a:p>
            <a:pPr>
              <a:lnSpc>
                <a:spcPts val="3000"/>
              </a:lnSpc>
            </a:pPr>
            <a:endParaRPr lang="uk-UA" sz="2500" dirty="0" smtClean="0">
              <a:solidFill>
                <a:srgbClr val="000000"/>
              </a:solidFill>
              <a:latin typeface="Gabriel Sans Bold"/>
            </a:endParaRPr>
          </a:p>
          <a:p>
            <a:pPr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•На одній схемі або таблиці число квадратів на початку роботи не повинно перевищувати дев’ять.</a:t>
            </a:r>
          </a:p>
          <a:p>
            <a:pPr>
              <a:lnSpc>
                <a:spcPts val="3000"/>
              </a:lnSpc>
            </a:pPr>
            <a:endParaRPr lang="uk-UA" sz="2500" dirty="0" smtClean="0">
              <a:solidFill>
                <a:srgbClr val="000000"/>
              </a:solidFill>
              <a:latin typeface="Gabriel Sans Bold"/>
            </a:endParaRPr>
          </a:p>
          <a:p>
            <a:pPr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•Не застосовувати понад дві мнемосхеми в день, а повторний розгляд можливий тільки за бажанням дитини.</a:t>
            </a:r>
          </a:p>
          <a:p>
            <a:pPr>
              <a:lnSpc>
                <a:spcPts val="3000"/>
              </a:lnSpc>
            </a:pPr>
            <a:endParaRPr lang="uk-UA" sz="2500" dirty="0" smtClean="0">
              <a:solidFill>
                <a:srgbClr val="000000"/>
              </a:solidFill>
              <a:latin typeface="Gabriel Sans Bold"/>
            </a:endParaRPr>
          </a:p>
          <a:p>
            <a:pPr>
              <a:lnSpc>
                <a:spcPts val="3000"/>
              </a:lnSpc>
            </a:pPr>
            <a:r>
              <a:rPr lang="uk-UA" sz="2500" dirty="0" smtClean="0">
                <a:solidFill>
                  <a:srgbClr val="000000"/>
                </a:solidFill>
                <a:latin typeface="Gabriel Sans Bold"/>
              </a:rPr>
              <a:t>•Необхідно, щоб щодня таблиці і схеми були різні за тематикою, в перший день на тему казок, у другий на музичну тему, в третій на математичну і так далі.</a:t>
            </a:r>
          </a:p>
          <a:p>
            <a:pPr algn="ctr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53068" y="3396593"/>
            <a:ext cx="7813022" cy="537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2499" dirty="0">
                <a:solidFill>
                  <a:srgbClr val="000000"/>
                </a:solidFill>
                <a:latin typeface="Gabriel Sans Bold"/>
              </a:rPr>
              <a:t>      </a:t>
            </a:r>
            <a:r>
              <a:rPr lang="uk-UA" sz="2499" dirty="0" smtClean="0">
                <a:solidFill>
                  <a:srgbClr val="000000"/>
                </a:solidFill>
                <a:latin typeface="Gabriel Sans Bold"/>
              </a:rPr>
              <a:t>Запропонуйте намалювати дитині схеми – малюнки про те, як пройшов день. Час від часу давайте картинки і нехай учень самостійно складе вам розповідь. Ви можете дати картинку з відомої вам обом книжки і запропонувати придумати свій, відмінний від оригіналу фінал.</a:t>
            </a:r>
          </a:p>
          <a:p>
            <a:pPr algn="just">
              <a:lnSpc>
                <a:spcPts val="2999"/>
              </a:lnSpc>
            </a:pPr>
            <a:r>
              <a:rPr lang="uk-UA" sz="2499" dirty="0" smtClean="0">
                <a:solidFill>
                  <a:srgbClr val="000000"/>
                </a:solidFill>
                <a:latin typeface="Gabriel Sans"/>
              </a:rPr>
              <a:t>     </a:t>
            </a:r>
            <a:r>
              <a:rPr lang="uk-UA" sz="2499" dirty="0" smtClean="0">
                <a:solidFill>
                  <a:srgbClr val="000000"/>
                </a:solidFill>
                <a:latin typeface="Gabriel Sans Bold"/>
              </a:rPr>
              <a:t>Регулярне застосування даної техніки допоможе дитині збагатити свій словниковий запас, навчить вибудовувати грамотні, логічні ланцюжки. Ця техніка дуже корисна для спілкування в шкільному колективі, в якому грамотна і зрозуміла мова допоможе знайти нових друзів і комфортно почувати себе в будь-якій обстановці і ситуації.</a:t>
            </a:r>
          </a:p>
          <a:p>
            <a:pPr algn="ctr">
              <a:lnSpc>
                <a:spcPts val="2999"/>
              </a:lnSpc>
            </a:pPr>
            <a:endParaRPr lang="en-US" sz="2499" dirty="0">
              <a:solidFill>
                <a:srgbClr val="000000"/>
              </a:solidFill>
              <a:latin typeface="Gabriel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0038" y="32266"/>
            <a:ext cx="8545248" cy="228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7"/>
              </a:lnSpc>
              <a:spcBef>
                <a:spcPct val="0"/>
              </a:spcBef>
            </a:pPr>
            <a:r>
              <a:rPr lang="en-US" sz="6255">
                <a:solidFill>
                  <a:srgbClr val="89EBB5"/>
                </a:solidFill>
                <a:latin typeface="Gabriel Sans Bold"/>
              </a:rPr>
              <a:t>Правила при роботі з мнемотехнікою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327" y="113229"/>
            <a:ext cx="8545248" cy="228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7"/>
              </a:lnSpc>
              <a:spcBef>
                <a:spcPct val="0"/>
              </a:spcBef>
            </a:pPr>
            <a:r>
              <a:rPr lang="en-US" sz="6255">
                <a:solidFill>
                  <a:srgbClr val="89EBB5"/>
                </a:solidFill>
                <a:latin typeface="Gabriel Sans Bold"/>
              </a:rPr>
              <a:t>Поради батькам учнів з ООП</a:t>
            </a:r>
          </a:p>
        </p:txBody>
      </p:sp>
      <p:sp>
        <p:nvSpPr>
          <p:cNvPr id="7" name="AutoShape 7"/>
          <p:cNvSpPr/>
          <p:nvPr/>
        </p:nvSpPr>
        <p:spPr>
          <a:xfrm>
            <a:off x="10702025" y="2402276"/>
            <a:ext cx="7482981" cy="0"/>
          </a:xfrm>
          <a:prstGeom prst="line">
            <a:avLst/>
          </a:prstGeom>
          <a:ln w="161925" cap="flat">
            <a:solidFill>
              <a:srgbClr val="89EBB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710</Words>
  <Application>Microsoft Office PowerPoint</Application>
  <PresentationFormat>Произвольный</PresentationFormat>
  <Paragraphs>66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Gabriel Sans Bold</vt:lpstr>
      <vt:lpstr>Arial</vt:lpstr>
      <vt:lpstr>PT Serif Bold</vt:lpstr>
      <vt:lpstr>Arimo</vt:lpstr>
      <vt:lpstr>Gabriel Sans</vt:lpstr>
      <vt:lpstr>PT Serif</vt:lpstr>
      <vt:lpstr>Calibri</vt:lpstr>
      <vt:lpstr>Roboto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методу мнемотехніки для підвищення мовленнєвої активності дітей з ООП</dc:title>
  <cp:lastModifiedBy>Булич Юлія Анатоліївна</cp:lastModifiedBy>
  <cp:revision>3</cp:revision>
  <dcterms:created xsi:type="dcterms:W3CDTF">2006-08-16T00:00:00Z</dcterms:created>
  <dcterms:modified xsi:type="dcterms:W3CDTF">2023-10-22T19:45:50Z</dcterms:modified>
  <dc:identifier>DAFyAQUUk-U</dc:identifier>
</cp:coreProperties>
</file>