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1982" r:id="rId3"/>
    <p:sldId id="1984" r:id="rId4"/>
    <p:sldId id="1985" r:id="rId5"/>
    <p:sldId id="1986" r:id="rId6"/>
    <p:sldId id="1987" r:id="rId7"/>
    <p:sldId id="2000" r:id="rId8"/>
    <p:sldId id="1978" r:id="rId9"/>
    <p:sldId id="308" r:id="rId10"/>
    <p:sldId id="2004" r:id="rId11"/>
    <p:sldId id="311" r:id="rId12"/>
    <p:sldId id="275" r:id="rId13"/>
    <p:sldId id="291" r:id="rId14"/>
    <p:sldId id="293" r:id="rId15"/>
    <p:sldId id="278" r:id="rId16"/>
    <p:sldId id="294" r:id="rId17"/>
    <p:sldId id="312" r:id="rId18"/>
    <p:sldId id="268" r:id="rId19"/>
    <p:sldId id="260" r:id="rId20"/>
    <p:sldId id="261" r:id="rId21"/>
    <p:sldId id="2010" r:id="rId22"/>
    <p:sldId id="2005" r:id="rId23"/>
    <p:sldId id="2006" r:id="rId24"/>
    <p:sldId id="2009" r:id="rId25"/>
    <p:sldId id="282" r:id="rId26"/>
    <p:sldId id="329" r:id="rId27"/>
    <p:sldId id="283" r:id="rId28"/>
    <p:sldId id="307" r:id="rId29"/>
    <p:sldId id="318" r:id="rId30"/>
    <p:sldId id="319" r:id="rId31"/>
    <p:sldId id="2007" r:id="rId32"/>
    <p:sldId id="317" r:id="rId33"/>
    <p:sldId id="320" r:id="rId34"/>
    <p:sldId id="277" r:id="rId35"/>
    <p:sldId id="322" r:id="rId36"/>
    <p:sldId id="288" r:id="rId37"/>
    <p:sldId id="1983" r:id="rId3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703" y="3657600"/>
            <a:ext cx="4071688" cy="303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381AA2-C426-44E0-8353-E0F76E604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833848"/>
            <a:ext cx="4243388" cy="23474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0F4C3F-8389-4E19-BDC7-7D8FE5BA6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2" y="3740464"/>
            <a:ext cx="4222962" cy="2705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870EFF-A0D3-439F-B8F9-50F1A3C600E1}"/>
              </a:ext>
            </a:extLst>
          </p:cNvPr>
          <p:cNvSpPr txBox="1"/>
          <p:nvPr/>
        </p:nvSpPr>
        <p:spPr>
          <a:xfrm>
            <a:off x="5029199" y="833848"/>
            <a:ext cx="3949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КАЗКА ВЧИТЬ ЯК НА СВІТІ ЖИТЬ </a:t>
            </a:r>
          </a:p>
        </p:txBody>
      </p:sp>
    </p:spTree>
    <p:extLst>
      <p:ext uri="{BB962C8B-B14F-4D97-AF65-F5344CB8AC3E}">
        <p14:creationId xmlns:p14="http://schemas.microsoft.com/office/powerpoint/2010/main" val="156836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0"/>
    </mc:Choice>
    <mc:Fallback xmlns="">
      <p:transition spd="slow" advTm="93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2577D1-937F-4EE1-BB16-5650CBE52EB8}"/>
              </a:ext>
            </a:extLst>
          </p:cNvPr>
          <p:cNvSpPr txBox="1"/>
          <p:nvPr/>
        </p:nvSpPr>
        <p:spPr>
          <a:xfrm>
            <a:off x="304800" y="1166842"/>
            <a:ext cx="8229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- вигадані події і явища, які сприймаються і </a:t>
            </a:r>
            <a:r>
              <a:rPr lang="uk-UA" sz="2400" dirty="0" err="1"/>
              <a:t>переживаються</a:t>
            </a:r>
            <a:r>
              <a:rPr lang="uk-UA" sz="2400" dirty="0"/>
              <a:t> як реальні.</a:t>
            </a:r>
          </a:p>
          <a:p>
            <a:r>
              <a:rPr lang="uk-UA" sz="2400" dirty="0"/>
              <a:t>- чітка побудова: зачин, основна частина , кінцівка.</a:t>
            </a:r>
          </a:p>
          <a:p>
            <a:r>
              <a:rPr lang="uk-UA" sz="2400" dirty="0"/>
              <a:t>- трикратна повторюваність подій. </a:t>
            </a:r>
          </a:p>
          <a:p>
            <a:r>
              <a:rPr lang="uk-UA" sz="2400" dirty="0"/>
              <a:t>- драматичний розвиток подій.</a:t>
            </a:r>
          </a:p>
          <a:p>
            <a:r>
              <a:rPr lang="uk-UA" sz="2400" dirty="0"/>
              <a:t>- контрастне групування дійових осіб.</a:t>
            </a:r>
          </a:p>
          <a:p>
            <a:r>
              <a:rPr lang="uk-UA" sz="2400" dirty="0"/>
              <a:t>- зосередження дії на героєві.</a:t>
            </a:r>
          </a:p>
          <a:p>
            <a:r>
              <a:rPr lang="uk-UA" sz="2400" dirty="0"/>
              <a:t>- боротьба добра і зла з обов’язковою перемогою добра.</a:t>
            </a:r>
          </a:p>
          <a:p>
            <a:r>
              <a:rPr lang="uk-UA" sz="2400" dirty="0"/>
              <a:t>- варіативність.</a:t>
            </a:r>
          </a:p>
          <a:p>
            <a:r>
              <a:rPr lang="uk-UA" sz="2400" dirty="0"/>
              <a:t>- традиційні художні засоби (утілення рис людей в образах тварин або рослин, випробування героїв, повтори (у мові та в подіях), перебільшення, порівняння, діалоги тощо).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C1B12-0EF9-4E31-88C9-A412D54CC137}"/>
              </a:ext>
            </a:extLst>
          </p:cNvPr>
          <p:cNvSpPr txBox="1"/>
          <p:nvPr/>
        </p:nvSpPr>
        <p:spPr>
          <a:xfrm>
            <a:off x="2514600" y="304800"/>
            <a:ext cx="6019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/>
              <a:t>ЖАНРОВІ ОЗНАКИ КАЗКИ</a:t>
            </a:r>
          </a:p>
        </p:txBody>
      </p:sp>
    </p:spTree>
    <p:extLst>
      <p:ext uri="{BB962C8B-B14F-4D97-AF65-F5344CB8AC3E}">
        <p14:creationId xmlns:p14="http://schemas.microsoft.com/office/powerpoint/2010/main" val="365708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016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які види поділяються казки?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68" y="1295400"/>
            <a:ext cx="8744864" cy="514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31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76600" cy="4691063"/>
          </a:xfrm>
        </p:spPr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ru-RU" dirty="0"/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Висміюються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Захоплюються розумом, винахідливістю.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1" y="533400"/>
            <a:ext cx="3891074" cy="365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18" y="4267201"/>
            <a:ext cx="5133308" cy="218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156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FF0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НАРОДНА КАЗКА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«МУДРА ДІВЧИНА».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НАРОДНЕ УЯВЛЕННЯ 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ДОБРО І ЗЛО.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90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Розумова розминка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915400" cy="512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263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sz="4000" b="1" dirty="0">
                <a:cs typeface="Times New Roman" panose="02020603050405020304" pitchFamily="18" charset="0"/>
              </a:rPr>
              <a:t>МУ́ДРІСТЬ 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ВМІННЯ</a:t>
            </a:r>
            <a:r>
              <a:rPr lang="vi-VN" sz="4000" b="1" dirty="0">
                <a:cs typeface="Times New Roman" panose="02020603050405020304" pitchFamily="18" charset="0"/>
              </a:rPr>
              <a:t> ЗАСТОСУВ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АТИ</a:t>
            </a:r>
            <a:r>
              <a:rPr lang="vi-VN" sz="4000" b="1" dirty="0">
                <a:cs typeface="Times New Roman" panose="02020603050405020304" pitchFamily="18" charset="0"/>
              </a:rPr>
              <a:t> ЗНАНН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vi-VN" sz="4000" b="1" dirty="0">
                <a:cs typeface="Times New Roman" panose="02020603050405020304" pitchFamily="18" charset="0"/>
              </a:rPr>
              <a:t>. </a:t>
            </a:r>
            <a:b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62600"/>
            <a:ext cx="2971800" cy="563563"/>
          </a:xfrm>
        </p:spPr>
        <p:txBody>
          <a:bodyPr>
            <a:normAutofit fontScale="92500" lnSpcReduction="10000"/>
          </a:bodyPr>
          <a:lstStyle/>
          <a:p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BC34DA-F7D4-41A9-B6A1-60C5A780D71C}"/>
              </a:ext>
            </a:extLst>
          </p:cNvPr>
          <p:cNvSpPr txBox="1"/>
          <p:nvPr/>
        </p:nvSpPr>
        <p:spPr>
          <a:xfrm>
            <a:off x="1295400" y="3108293"/>
            <a:ext cx="716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САМЕ ЦЕ І БУДЕМО РОБИТИ МИ З ВАМИ НА СЬОГОДНІШНЬОМУ УРОЦІ.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392502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дискусійних питань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Яку людину можна вважати мудрою? (розумну, мислячу)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може щойно народжене немовля бути мудрим?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вашу думку,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мудрість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відморальних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3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hool6-info.at.ua/malunok/clip_image0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066800"/>
            <a:ext cx="5198793" cy="3600000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4/40/%D0%91%D1%83%D0%B4%D0%B8%D0%BD%D0%BE%D0%BA_%D0%B2%D0%B0%D1%80%D1%82%D0%B8_%28%D0%B3%D0%B0%D0%BD%D0%BE%D0%BA%29_1910_%D1%80.,_%D1%81%D0%BC%D1%82.%D0%A8%D0%B0%D1%80i%D0%B2%D0%BA%D0%B0,_%D0%91%D0%BE%D0%B3%D0%BE%D0%B4%D1%83%D1%85%D1%96%D0%B2%D1%81%D1%8C%D0%BA%D0%B8%D0%B9_%D1%80-%D0%BD,_%D0%A5%D0%B0%D1%80%D0%BA%D1%96%D0%B2%D1%81%D1%8C%D0%BA%D0%B0_%D0%BE%D0%B1%D0%BB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2699999" cy="360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0"/>
            <a:ext cx="62536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solidFill>
                  <a:srgbClr val="00B0F0"/>
                </a:solidFill>
                <a:latin typeface="Mistral" pitchFamily="66" charset="0"/>
              </a:rPr>
              <a:t>СЛОВНИКОВА РОБОТА</a:t>
            </a:r>
            <a:endParaRPr lang="ru-RU" sz="600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4800" y="4572000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Лікоть</a:t>
            </a:r>
            <a:r>
              <a:rPr lang="uk-UA" sz="4000" dirty="0">
                <a:solidFill>
                  <a:srgbClr val="002060"/>
                </a:solidFill>
              </a:rPr>
              <a:t> - старовинна міра довжини, приблизно півметра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1066800"/>
            <a:ext cx="33638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Рундук</a:t>
            </a:r>
            <a:r>
              <a:rPr lang="uk-UA" sz="4000" dirty="0">
                <a:solidFill>
                  <a:srgbClr val="002060"/>
                </a:solidFill>
              </a:rPr>
              <a:t> - ґанок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arvinok.ucoz.net/statti_vid_10/lyon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28600"/>
            <a:ext cx="2472000" cy="3708000"/>
          </a:xfrm>
          <a:prstGeom prst="rect">
            <a:avLst/>
          </a:prstGeom>
          <a:noFill/>
        </p:spPr>
      </p:pic>
      <p:pic>
        <p:nvPicPr>
          <p:cNvPr id="1028" name="Picture 4" descr="http://s1.violity.com/files/2012/02/02/13/33879_13281805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045772" y="2754829"/>
            <a:ext cx="4355259" cy="280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800" y="152400"/>
            <a:ext cx="5943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>
                <a:solidFill>
                  <a:srgbClr val="FF0000"/>
                </a:solidFill>
              </a:rPr>
              <a:t>Гребінь</a:t>
            </a:r>
            <a:r>
              <a:rPr lang="uk-UA" sz="3200" dirty="0">
                <a:solidFill>
                  <a:srgbClr val="FF0000"/>
                </a:solidFill>
              </a:rPr>
              <a:t> </a:t>
            </a:r>
            <a:r>
              <a:rPr lang="uk-UA" sz="3200" dirty="0">
                <a:solidFill>
                  <a:srgbClr val="002060"/>
                </a:solidFill>
              </a:rPr>
              <a:t>- високий дерев'яний стояк із зубцями, що на них насаджується 	пряжа за ручного прядіння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3048000"/>
            <a:ext cx="2743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Гребінка</a:t>
            </a:r>
            <a:r>
              <a:rPr lang="uk-UA" sz="3200" dirty="0">
                <a:solidFill>
                  <a:srgbClr val="FF0000"/>
                </a:solidFill>
              </a:rPr>
              <a:t> </a:t>
            </a:r>
            <a:r>
              <a:rPr lang="uk-UA" sz="3200" dirty="0">
                <a:solidFill>
                  <a:srgbClr val="002060"/>
                </a:solidFill>
              </a:rPr>
              <a:t>- дерев'яна пластинка із зубцями для розчісування пряжі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867400" y="3962400"/>
            <a:ext cx="3124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7588" algn="l"/>
              </a:tabLst>
            </a:pPr>
            <a:r>
              <a:rPr kumimoji="0" lang="uk-UA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Днище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7588" algn="l"/>
              </a:tabLst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дошка, в яку закладають гребінь під час прядіння</a:t>
            </a:r>
            <a:endParaRPr kumimoji="0" lang="uk-UA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207125" y="1322830"/>
            <a:ext cx="1186249" cy="2804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0200" y="228600"/>
            <a:ext cx="6549050" cy="364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ОРГАНІЗАЦІЯ КЛАСУ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9400" y="1463066"/>
            <a:ext cx="417967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700" dirty="0"/>
              <a:t>Сонце ранком розбудило,</a:t>
            </a:r>
          </a:p>
          <a:p>
            <a:r>
              <a:rPr lang="uk-UA" sz="2700" dirty="0"/>
              <a:t>Підняло і звеселило.</a:t>
            </a:r>
          </a:p>
          <a:p>
            <a:r>
              <a:rPr lang="uk-UA" sz="2700" dirty="0"/>
              <a:t>Потім чемненько сказало:  </a:t>
            </a:r>
          </a:p>
          <a:p>
            <a:r>
              <a:rPr lang="uk-UA" sz="2700" dirty="0"/>
              <a:t> – Швидше поспішай,</a:t>
            </a:r>
          </a:p>
          <a:p>
            <a:r>
              <a:rPr lang="uk-UA" sz="2700" dirty="0"/>
              <a:t>Не лінуйсь, не позіхай.</a:t>
            </a:r>
          </a:p>
          <a:p>
            <a:r>
              <a:rPr lang="uk-UA" sz="2700" dirty="0"/>
              <a:t>Сонячний заряд візьми,</a:t>
            </a:r>
          </a:p>
          <a:p>
            <a:r>
              <a:rPr lang="uk-UA" sz="2700" dirty="0"/>
              <a:t>З ним в країну Знань іди!</a:t>
            </a:r>
          </a:p>
        </p:txBody>
      </p:sp>
    </p:spTree>
    <p:extLst>
      <p:ext uri="{BB962C8B-B14F-4D97-AF65-F5344CB8AC3E}">
        <p14:creationId xmlns:p14="http://schemas.microsoft.com/office/powerpoint/2010/main" val="21080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428">
        <p:fade/>
      </p:transition>
    </mc:Choice>
    <mc:Fallback xmlns="">
      <p:transition spd="med" advTm="15428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.arts.in.ua/i/1437/276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3839999" cy="2880000"/>
          </a:xfrm>
          <a:prstGeom prst="rect">
            <a:avLst/>
          </a:prstGeom>
          <a:noFill/>
        </p:spPr>
      </p:pic>
      <p:pic>
        <p:nvPicPr>
          <p:cNvPr id="18436" name="Picture 4" descr="http://vseslova.com.ua/images/bse/0009/92219/1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990600"/>
            <a:ext cx="4552950" cy="3810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343400" y="1524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7588" algn="l"/>
              </a:tabLst>
            </a:pPr>
            <a:r>
              <a:rPr kumimoji="0" lang="uk-UA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Ґринджоли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- сани</a:t>
            </a:r>
            <a:endParaRPr kumimoji="0" lang="uk-UA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3124200"/>
            <a:ext cx="381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Хорт</a:t>
            </a:r>
            <a:r>
              <a:rPr lang="uk-UA" sz="3200" dirty="0">
                <a:solidFill>
                  <a:srgbClr val="002060"/>
                </a:solidFill>
              </a:rPr>
              <a:t> - тонконогий, з видовженим тулубом і довгою гострою мордою, з прямою шерстю мисливський собака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5800" y="5029200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>
                <a:solidFill>
                  <a:srgbClr val="FF0000"/>
                </a:solidFill>
              </a:rPr>
              <a:t>Прицькувати</a:t>
            </a:r>
            <a:r>
              <a:rPr lang="uk-UA" sz="3200" dirty="0">
                <a:solidFill>
                  <a:srgbClr val="002060"/>
                </a:solidFill>
              </a:rPr>
              <a:t> - напускати собак на когось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E94552B-720F-4F45-98FD-83063CE2F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7" y="1520802"/>
            <a:ext cx="8099843" cy="495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D06D68-89C6-4A87-8458-4AE316029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0600" y="3810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Arial Black" panose="020B0A04020102020204" pitchFamily="34" charset="0"/>
              </a:rPr>
              <a:t>ВИПИСАТИ ІЗ ХМАРКИ СЛІВ СЛОВА, ЯКІ НЕ НАЛЕЖАТЬ ДО КАЗКИ </a:t>
            </a:r>
          </a:p>
          <a:p>
            <a:pPr algn="ctr"/>
            <a:r>
              <a:rPr lang="uk-UA" sz="2000" b="1" dirty="0">
                <a:latin typeface="Arial Black" panose="020B0A04020102020204" pitchFamily="34" charset="0"/>
              </a:rPr>
              <a:t>«МУДРА ДІВЧИНА»</a:t>
            </a:r>
          </a:p>
        </p:txBody>
      </p:sp>
    </p:spTree>
    <p:extLst>
      <p:ext uri="{BB962C8B-B14F-4D97-AF65-F5344CB8AC3E}">
        <p14:creationId xmlns:p14="http://schemas.microsoft.com/office/powerpoint/2010/main" val="63008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58EA72-3970-4F52-AF74-62F13673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" y="765518"/>
            <a:ext cx="9144000" cy="8136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980767-753C-48E5-9C18-66D717939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41367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BF87EB-DEFD-4475-9902-4BEAABB624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" b="-1"/>
          <a:stretch/>
        </p:blipFill>
        <p:spPr>
          <a:xfrm>
            <a:off x="0" y="6092482"/>
            <a:ext cx="9144000" cy="6254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E64E2D-C1AE-42A7-9E8C-4F844402CB7C}"/>
              </a:ext>
            </a:extLst>
          </p:cNvPr>
          <p:cNvSpPr txBox="1"/>
          <p:nvPr/>
        </p:nvSpPr>
        <p:spPr>
          <a:xfrm>
            <a:off x="1676400" y="140033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КОМПОЗИЦІЯ КАЗКИ</a:t>
            </a:r>
          </a:p>
        </p:txBody>
      </p:sp>
    </p:spTree>
    <p:extLst>
      <p:ext uri="{BB962C8B-B14F-4D97-AF65-F5344CB8AC3E}">
        <p14:creationId xmlns:p14="http://schemas.microsoft.com/office/powerpoint/2010/main" val="238260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E3695C-23FE-4842-B404-C1251029A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326"/>
            <a:ext cx="9144000" cy="431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70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B1DBD7-1C4B-4C72-8775-0911788F3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557"/>
            <a:ext cx="9144000" cy="586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94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962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 інформаційного грона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-хитрий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Р- підступний</a:t>
            </a: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А- корисливий</a:t>
            </a: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- байдужий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37301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412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151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339959"/>
              </p:ext>
            </p:extLst>
          </p:nvPr>
        </p:nvGraphicFramePr>
        <p:xfrm>
          <a:off x="464575" y="3863944"/>
          <a:ext cx="8229599" cy="2895599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893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1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9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5599">
                <a:tc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Р</a:t>
                      </a:r>
                      <a:r>
                        <a:rPr kumimoji="0" lang="uk-UA" sz="28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оль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(хто пише)</a:t>
                      </a:r>
                      <a:endParaRPr kumimoji="0" lang="ru-RU" sz="2000" b="0" i="1" u="none" strike="noStrike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А</a:t>
                      </a:r>
                      <a:r>
                        <a:rPr kumimoji="0" lang="uk-UA" sz="28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удиторія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(аудиторія)</a:t>
                      </a:r>
                      <a:r>
                        <a:rPr kumimoji="0" lang="uk-UA" sz="2400" b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kumimoji="0" lang="uk-UA" sz="2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kumimoji="0" lang="ru-RU" sz="24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Ф</a:t>
                      </a:r>
                      <a:r>
                        <a:rPr kumimoji="0" lang="uk-UA" sz="28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ормат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(у якій формі)</a:t>
                      </a:r>
                      <a:endParaRPr kumimoji="0" lang="ru-RU" sz="2000" b="0" i="1" u="none" strike="noStrike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Т</a:t>
                      </a:r>
                      <a:r>
                        <a:rPr kumimoji="0" lang="uk-UA" sz="28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ема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(про що це)</a:t>
                      </a:r>
                      <a:endParaRPr kumimoji="0" lang="ru-RU" sz="2000" b="0" i="1" u="none" strike="noStrike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Метод «РАФТ»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55523" y="3632885"/>
            <a:ext cx="8229600" cy="3124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Розкажіть цю історію від імені  багатого брата.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Розкажіть цю історію від імені головної героїні.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76417D8-A2F5-416A-B630-658170C4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2515325" cy="337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913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0" y="950912"/>
            <a:ext cx="42672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—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заможний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поважний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вбогий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дав корову,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молочком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поласували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Відробив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корову. Але 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подумав: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то ж таки корова!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Поласували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та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Заберу-но 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добро назад!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A83B573-93C0-48CF-A89F-C63163F7C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3506531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93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207125" y="1322830"/>
            <a:ext cx="1186249" cy="2804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0904" y="320488"/>
            <a:ext cx="6549050" cy="5248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Вправа «Вітання». </a:t>
            </a:r>
          </a:p>
        </p:txBody>
      </p:sp>
      <p:sp>
        <p:nvSpPr>
          <p:cNvPr id="2" name="Выноска-облако 1"/>
          <p:cNvSpPr/>
          <p:nvPr/>
        </p:nvSpPr>
        <p:spPr>
          <a:xfrm flipH="1">
            <a:off x="1913638" y="2581815"/>
            <a:ext cx="4629155" cy="2546684"/>
          </a:xfrm>
          <a:prstGeom prst="cloudCallout">
            <a:avLst>
              <a:gd name="adj1" fmla="val 54456"/>
              <a:gd name="adj2" fmla="val -4765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TextBox 10"/>
          <p:cNvSpPr txBox="1"/>
          <p:nvPr/>
        </p:nvSpPr>
        <p:spPr>
          <a:xfrm>
            <a:off x="2442801" y="3011973"/>
            <a:ext cx="3423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uk-UA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прийшов із гарним настроєм — рукою махніть.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0" y="2800414"/>
            <a:ext cx="2064428" cy="297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68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63">
        <p:fade/>
      </p:transition>
    </mc:Choice>
    <mc:Fallback xmlns="">
      <p:transition spd="med" advTm="112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5285" y="1040497"/>
            <a:ext cx="5609303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—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бідна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Маруся.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дядько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позичив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моєму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корову. Ми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відробили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дядькові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стало шкода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худобини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назад.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погодився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пана. А пан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й задав загадки. 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загадки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розгадати</a:t>
            </a:r>
            <a:r>
              <a:rPr lang="ru-RU" dirty="0"/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добру справу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знайшла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господаря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новонародженого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EA5C946-E6AE-4278-BD80-64DB64A17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000375" cy="315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07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3B6CC237-F7E8-4A5A-BC96-91E22C076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8" t="10101" r="24993" b="12452"/>
          <a:stretch/>
        </p:blipFill>
        <p:spPr>
          <a:xfrm>
            <a:off x="3124200" y="2376931"/>
            <a:ext cx="2514600" cy="2360645"/>
          </a:xfrm>
          <a:prstGeom prst="ellipse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EC65F3-9573-45DF-964C-1FE20F5864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" t="9068" r="5753" b="16706"/>
          <a:stretch/>
        </p:blipFill>
        <p:spPr>
          <a:xfrm rot="20489786">
            <a:off x="5427860" y="1762675"/>
            <a:ext cx="2514600" cy="1414463"/>
          </a:xfrm>
          <a:prstGeom prst="ellipse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083CB4-5AEE-4433-9CDD-0DEEFE04E2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4690" r="4166" b="12261"/>
          <a:stretch/>
        </p:blipFill>
        <p:spPr>
          <a:xfrm rot="1385496">
            <a:off x="1017596" y="1644657"/>
            <a:ext cx="2456986" cy="1360118"/>
          </a:xfrm>
          <a:prstGeom prst="ellipse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BF295BC-82DD-4BDD-BBD8-A1A38C9FE2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13450" r="1640" b="11769"/>
          <a:stretch/>
        </p:blipFill>
        <p:spPr>
          <a:xfrm rot="1555212">
            <a:off x="5446785" y="3841367"/>
            <a:ext cx="2354118" cy="1357916"/>
          </a:xfrm>
          <a:prstGeom prst="ellipse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6E1D1B-759D-4E93-B870-3EFEFE4B5B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 t="11943" r="3228" b="13692"/>
          <a:stretch/>
        </p:blipFill>
        <p:spPr>
          <a:xfrm rot="17970083">
            <a:off x="2297723" y="5058955"/>
            <a:ext cx="2303701" cy="1275827"/>
          </a:xfrm>
          <a:prstGeom prst="ellipse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F3D581-07BC-4798-BC0E-4135BD049A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9623" r="4843" b="19256"/>
          <a:stretch/>
        </p:blipFill>
        <p:spPr>
          <a:xfrm rot="20745179">
            <a:off x="890188" y="3616997"/>
            <a:ext cx="2424634" cy="1317806"/>
          </a:xfrm>
          <a:prstGeom prst="ellipse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FC4D9B-D7F4-484A-9BB7-B9ECB4BCF38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5277" r="4167" b="21675"/>
          <a:stretch/>
        </p:blipFill>
        <p:spPr>
          <a:xfrm rot="16395120">
            <a:off x="3328105" y="597415"/>
            <a:ext cx="2239677" cy="1239821"/>
          </a:xfrm>
          <a:prstGeom prst="ellipse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77822DD-0AD6-4F53-A087-EDC2D59C87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t="19444" r="3281" b="6958"/>
          <a:stretch/>
        </p:blipFill>
        <p:spPr>
          <a:xfrm rot="14970598">
            <a:off x="4201561" y="5064733"/>
            <a:ext cx="2025098" cy="112947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19637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8229600" cy="617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997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Метод «Прес»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Хто уособлює добро, а хто зло у цій казці?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5543" y="2667000"/>
            <a:ext cx="723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«Тому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…», «Таким чином…».</a:t>
            </a:r>
          </a:p>
        </p:txBody>
      </p:sp>
    </p:spTree>
    <p:extLst>
      <p:ext uri="{BB962C8B-B14F-4D97-AF65-F5344CB8AC3E}">
        <p14:creationId xmlns:p14="http://schemas.microsoft.com/office/powerpoint/2010/main" val="1580060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62553"/>
            <a:ext cx="7072362" cy="120334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b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Обери позицію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19865"/>
            <a:ext cx="8572560" cy="4972072"/>
          </a:xfrm>
          <a:gradFill flip="none" rotWithShape="1">
            <a:gsLst>
              <a:gs pos="0">
                <a:srgbClr val="FFFF00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uk-UA" dirty="0"/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048855"/>
              </p:ext>
            </p:extLst>
          </p:nvPr>
        </p:nvGraphicFramePr>
        <p:xfrm>
          <a:off x="322591" y="2209800"/>
          <a:ext cx="8286807" cy="3596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62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Погоджуюся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FF00"/>
                        </a:gs>
                        <a:gs pos="35000">
                          <a:schemeClr val="accent3">
                            <a:tint val="37000"/>
                            <a:satMod val="300000"/>
                          </a:schemeClr>
                        </a:gs>
                        <a:gs pos="100000">
                          <a:schemeClr val="accent3">
                            <a:tint val="15000"/>
                            <a:satMod val="350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Проблемне питання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/>
                        </a:gs>
                        <a:gs pos="35000">
                          <a:schemeClr val="accent3">
                            <a:tint val="37000"/>
                            <a:satMod val="300000"/>
                          </a:schemeClr>
                        </a:gs>
                        <a:gs pos="100000">
                          <a:schemeClr val="accent3">
                            <a:tint val="15000"/>
                            <a:satMod val="35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погоджуюся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FF00"/>
                        </a:gs>
                        <a:gs pos="35000">
                          <a:schemeClr val="accent3">
                            <a:tint val="37000"/>
                            <a:satMod val="300000"/>
                          </a:schemeClr>
                        </a:gs>
                        <a:gs pos="100000">
                          <a:schemeClr val="accent3">
                            <a:tint val="15000"/>
                            <a:satMod val="350000"/>
                          </a:schemeClr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Так, тому що гроші дозволяють отримати освіту</a:t>
                      </a:r>
                      <a:r>
                        <a:rPr lang="uk-UA" sz="2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і більше знати.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FF00"/>
                        </a:gs>
                        <a:gs pos="35000">
                          <a:schemeClr val="accent3">
                            <a:tint val="37000"/>
                            <a:satMod val="300000"/>
                          </a:schemeClr>
                        </a:gs>
                        <a:gs pos="100000">
                          <a:schemeClr val="accent3">
                            <a:tint val="15000"/>
                            <a:satMod val="350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 впливають статки на мудрість людини?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FF00"/>
                        </a:gs>
                        <a:gs pos="35000">
                          <a:schemeClr val="accent3">
                            <a:tint val="37000"/>
                            <a:satMod val="300000"/>
                          </a:schemeClr>
                        </a:gs>
                        <a:gs pos="100000">
                          <a:schemeClr val="accent3">
                            <a:tint val="15000"/>
                            <a:satMod val="350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Ні,тому що мудрість пов'язана з увагою, спостережливістю,досвідом, а їх за гроші</a:t>
                      </a:r>
                      <a:r>
                        <a:rPr lang="uk-UA" sz="2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 купиш.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FFF00"/>
                        </a:gs>
                        <a:gs pos="35000">
                          <a:schemeClr val="accent3">
                            <a:tint val="37000"/>
                            <a:satMod val="300000"/>
                          </a:schemeClr>
                        </a:gs>
                        <a:gs pos="100000">
                          <a:schemeClr val="accent3">
                            <a:tint val="15000"/>
                            <a:satMod val="350000"/>
                          </a:schemeClr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172200" cy="1162050"/>
          </a:xfrm>
        </p:spPr>
        <p:txBody>
          <a:bodyPr>
            <a:no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 завдання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343400" cy="4691063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кожній людині є хороше і погане.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переможе?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 від вас. 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хоча б одну добру справу, яку ти сьогодні зробив.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3B425C-07BB-4A2A-8929-0679B97BF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43000"/>
            <a:ext cx="392263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32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навчає</a:t>
            </a:r>
            <a:r>
              <a:rPr lang="ru-RU" dirty="0"/>
              <a:t> </a:t>
            </a:r>
            <a:r>
              <a:rPr lang="ru-RU" dirty="0" err="1"/>
              <a:t>казка</a:t>
            </a:r>
            <a:r>
              <a:rPr lang="ru-RU" dirty="0"/>
              <a:t>?</a:t>
            </a:r>
            <a:br>
              <a:rPr lang="ru-RU" dirty="0"/>
            </a:br>
            <a:r>
              <a:rPr lang="ru-RU" dirty="0" err="1"/>
              <a:t>Хто</a:t>
            </a:r>
            <a:r>
              <a:rPr lang="ru-RU" dirty="0"/>
              <a:t> є </a:t>
            </a:r>
            <a:r>
              <a:rPr lang="ru-RU" dirty="0" err="1"/>
              <a:t>взірцем</a:t>
            </a:r>
            <a:r>
              <a:rPr lang="ru-RU" dirty="0"/>
              <a:t>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36558" b="21037"/>
          <a:stretch/>
        </p:blipFill>
        <p:spPr bwMode="auto">
          <a:xfrm>
            <a:off x="914400" y="2133600"/>
            <a:ext cx="6629400" cy="2209800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613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783" y="1322830"/>
            <a:ext cx="4286250" cy="4750594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233581" y="4618042"/>
            <a:ext cx="2002631" cy="831056"/>
            <a:chOff x="911225" y="3898900"/>
            <a:chExt cx="2670175" cy="1108075"/>
          </a:xfrm>
        </p:grpSpPr>
        <p:sp>
          <p:nvSpPr>
            <p:cNvPr id="13" name="Овальная выноска 12"/>
            <p:cNvSpPr/>
            <p:nvPr/>
          </p:nvSpPr>
          <p:spPr bwMode="auto">
            <a:xfrm>
              <a:off x="925513" y="3898900"/>
              <a:ext cx="2376487" cy="1108075"/>
            </a:xfrm>
            <a:prstGeom prst="wedgeEllipseCallout">
              <a:avLst>
                <a:gd name="adj1" fmla="val 52831"/>
                <a:gd name="adj2" fmla="val -90182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/>
            </a:p>
          </p:txBody>
        </p:sp>
        <p:sp>
          <p:nvSpPr>
            <p:cNvPr id="14" name="TextBox 25"/>
            <p:cNvSpPr txBox="1">
              <a:spLocks noChangeArrowheads="1"/>
            </p:cNvSpPr>
            <p:nvPr/>
          </p:nvSpPr>
          <p:spPr bwMode="auto">
            <a:xfrm>
              <a:off x="911225" y="4244473"/>
              <a:ext cx="267017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800" b="1" dirty="0">
                  <a:solidFill>
                    <a:srgbClr val="669900"/>
                  </a:solidFill>
                  <a:latin typeface="+mn-lt"/>
                </a:rPr>
                <a:t>Я дізналася …</a:t>
              </a:r>
              <a:endParaRPr lang="ru-RU" altLang="ru-RU" sz="1800" b="1" dirty="0">
                <a:solidFill>
                  <a:srgbClr val="669900"/>
                </a:solidFill>
                <a:latin typeface="+mn-lt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683327" y="1642634"/>
            <a:ext cx="2422758" cy="829866"/>
            <a:chOff x="7397418" y="1490592"/>
            <a:chExt cx="3230344" cy="1106488"/>
          </a:xfrm>
        </p:grpSpPr>
        <p:sp>
          <p:nvSpPr>
            <p:cNvPr id="16" name="Овальная выноска 15"/>
            <p:cNvSpPr/>
            <p:nvPr/>
          </p:nvSpPr>
          <p:spPr bwMode="auto">
            <a:xfrm>
              <a:off x="7588603" y="1490592"/>
              <a:ext cx="2847975" cy="1106488"/>
            </a:xfrm>
            <a:prstGeom prst="wedgeEllipseCallout">
              <a:avLst>
                <a:gd name="adj1" fmla="val -112509"/>
                <a:gd name="adj2" fmla="val 81430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/>
            </a:p>
          </p:txBody>
        </p:sp>
        <p:sp>
          <p:nvSpPr>
            <p:cNvPr id="17" name="TextBox 26"/>
            <p:cNvSpPr txBox="1">
              <a:spLocks noChangeArrowheads="1"/>
            </p:cNvSpPr>
            <p:nvPr/>
          </p:nvSpPr>
          <p:spPr bwMode="auto">
            <a:xfrm>
              <a:off x="7397418" y="1605861"/>
              <a:ext cx="3230344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800" b="1" dirty="0">
                  <a:solidFill>
                    <a:srgbClr val="669900"/>
                  </a:solidFill>
                  <a:latin typeface="+mn-lt"/>
                </a:rPr>
                <a:t>Мені </a:t>
              </a:r>
              <a:br>
                <a:rPr lang="uk-UA" altLang="ru-RU" sz="1800" b="1" dirty="0">
                  <a:solidFill>
                    <a:srgbClr val="669900"/>
                  </a:solidFill>
                  <a:latin typeface="+mn-lt"/>
                </a:rPr>
              </a:br>
              <a:r>
                <a:rPr lang="uk-UA" altLang="ru-RU" sz="1800" b="1" dirty="0">
                  <a:solidFill>
                    <a:srgbClr val="669900"/>
                  </a:solidFill>
                  <a:latin typeface="+mn-lt"/>
                </a:rPr>
                <a:t>сподобалося …</a:t>
              </a:r>
              <a:endParaRPr lang="ru-RU" altLang="ru-RU" sz="1800" b="1" dirty="0">
                <a:solidFill>
                  <a:srgbClr val="669900"/>
                </a:solidFill>
                <a:latin typeface="+mn-lt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112341" y="4939271"/>
            <a:ext cx="1782366" cy="831056"/>
            <a:chOff x="7108825" y="4324350"/>
            <a:chExt cx="2376488" cy="1108075"/>
          </a:xfrm>
        </p:grpSpPr>
        <p:sp>
          <p:nvSpPr>
            <p:cNvPr id="19" name="Овальная выноска 18"/>
            <p:cNvSpPr/>
            <p:nvPr/>
          </p:nvSpPr>
          <p:spPr bwMode="auto">
            <a:xfrm>
              <a:off x="7108825" y="4324350"/>
              <a:ext cx="2376488" cy="1108075"/>
            </a:xfrm>
            <a:prstGeom prst="wedgeEllipseCallout">
              <a:avLst>
                <a:gd name="adj1" fmla="val -56111"/>
                <a:gd name="adj2" fmla="val -125621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/>
            </a:p>
          </p:txBody>
        </p:sp>
        <p:sp>
          <p:nvSpPr>
            <p:cNvPr id="20" name="TextBox 27"/>
            <p:cNvSpPr txBox="1">
              <a:spLocks noChangeArrowheads="1"/>
            </p:cNvSpPr>
            <p:nvPr/>
          </p:nvSpPr>
          <p:spPr bwMode="auto">
            <a:xfrm>
              <a:off x="7569357" y="4615133"/>
              <a:ext cx="166633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800" b="1" dirty="0">
                  <a:solidFill>
                    <a:srgbClr val="669900"/>
                  </a:solidFill>
                  <a:latin typeface="+mn-lt"/>
                </a:rPr>
                <a:t>А мені …</a:t>
              </a:r>
              <a:endParaRPr lang="ru-RU" altLang="ru-RU" sz="1800" b="1" dirty="0">
                <a:solidFill>
                  <a:srgbClr val="669900"/>
                </a:solidFill>
                <a:latin typeface="+mn-lt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669679" y="3247054"/>
            <a:ext cx="2232422" cy="831056"/>
            <a:chOff x="7351834" y="1587848"/>
            <a:chExt cx="2976563" cy="1108075"/>
          </a:xfrm>
        </p:grpSpPr>
        <p:sp>
          <p:nvSpPr>
            <p:cNvPr id="22" name="Овальная выноска 21"/>
            <p:cNvSpPr/>
            <p:nvPr/>
          </p:nvSpPr>
          <p:spPr bwMode="auto">
            <a:xfrm>
              <a:off x="7351834" y="1587848"/>
              <a:ext cx="2976563" cy="1108075"/>
            </a:xfrm>
            <a:prstGeom prst="wedgeEllipseCallout">
              <a:avLst>
                <a:gd name="adj1" fmla="val -106651"/>
                <a:gd name="adj2" fmla="val -51637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/>
            </a:p>
          </p:txBody>
        </p:sp>
        <p:sp>
          <p:nvSpPr>
            <p:cNvPr id="23" name="TextBox 28"/>
            <p:cNvSpPr txBox="1">
              <a:spLocks noChangeArrowheads="1"/>
            </p:cNvSpPr>
            <p:nvPr/>
          </p:nvSpPr>
          <p:spPr bwMode="auto">
            <a:xfrm>
              <a:off x="7664709" y="1910957"/>
              <a:ext cx="260549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800" b="1" dirty="0">
                  <a:solidFill>
                    <a:srgbClr val="669900"/>
                  </a:solidFill>
                  <a:latin typeface="+mn-lt"/>
                </a:rPr>
                <a:t>Я не зрозумів…</a:t>
              </a:r>
              <a:endParaRPr lang="ru-RU" altLang="ru-RU" sz="1800" b="1" dirty="0">
                <a:solidFill>
                  <a:srgbClr val="669900"/>
                </a:solidFill>
                <a:latin typeface="+mn-lt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08619" y="2789440"/>
            <a:ext cx="1782365" cy="831056"/>
            <a:chOff x="1204913" y="1731963"/>
            <a:chExt cx="2376487" cy="1108075"/>
          </a:xfrm>
        </p:grpSpPr>
        <p:sp>
          <p:nvSpPr>
            <p:cNvPr id="25" name="Овальная выноска 24"/>
            <p:cNvSpPr/>
            <p:nvPr/>
          </p:nvSpPr>
          <p:spPr bwMode="auto">
            <a:xfrm>
              <a:off x="1204913" y="1731963"/>
              <a:ext cx="2376487" cy="1108075"/>
            </a:xfrm>
            <a:prstGeom prst="wedgeEllipseCallout">
              <a:avLst>
                <a:gd name="adj1" fmla="val 127550"/>
                <a:gd name="adj2" fmla="val 77140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/>
            </a:p>
          </p:txBody>
        </p:sp>
        <p:sp>
          <p:nvSpPr>
            <p:cNvPr id="26" name="TextBox 29"/>
            <p:cNvSpPr txBox="1">
              <a:spLocks noChangeArrowheads="1"/>
            </p:cNvSpPr>
            <p:nvPr/>
          </p:nvSpPr>
          <p:spPr bwMode="auto">
            <a:xfrm>
              <a:off x="1957658" y="2111186"/>
              <a:ext cx="117500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800" b="1" dirty="0">
                  <a:solidFill>
                    <a:srgbClr val="669900"/>
                  </a:solidFill>
                  <a:latin typeface="+mn-lt"/>
                </a:rPr>
                <a:t>А я …</a:t>
              </a:r>
              <a:endParaRPr lang="ru-RU" altLang="ru-RU" sz="1800" b="1" dirty="0">
                <a:solidFill>
                  <a:srgbClr val="669900"/>
                </a:solidFill>
                <a:latin typeface="+mn-lt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74421" y="1729087"/>
            <a:ext cx="1991057" cy="831056"/>
            <a:chOff x="3852769" y="1214856"/>
            <a:chExt cx="2654743" cy="1108075"/>
          </a:xfrm>
        </p:grpSpPr>
        <p:sp>
          <p:nvSpPr>
            <p:cNvPr id="28" name="Овальная выноска 27"/>
            <p:cNvSpPr/>
            <p:nvPr/>
          </p:nvSpPr>
          <p:spPr bwMode="auto">
            <a:xfrm>
              <a:off x="3852769" y="1214856"/>
              <a:ext cx="2376488" cy="1108075"/>
            </a:xfrm>
            <a:prstGeom prst="wedgeEllipseCallout">
              <a:avLst>
                <a:gd name="adj1" fmla="val 97814"/>
                <a:gd name="adj2" fmla="val 105380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/>
            </a:p>
          </p:txBody>
        </p:sp>
        <p:sp>
          <p:nvSpPr>
            <p:cNvPr id="29" name="TextBox 1"/>
            <p:cNvSpPr txBox="1">
              <a:spLocks noChangeArrowheads="1"/>
            </p:cNvSpPr>
            <p:nvPr/>
          </p:nvSpPr>
          <p:spPr bwMode="auto">
            <a:xfrm>
              <a:off x="4054184" y="1541385"/>
              <a:ext cx="245332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800" b="1" dirty="0">
                  <a:solidFill>
                    <a:srgbClr val="669900"/>
                  </a:solidFill>
                  <a:latin typeface="+mn-lt"/>
                </a:rPr>
                <a:t>А я дізнався … </a:t>
              </a:r>
              <a:endParaRPr lang="ru-RU" altLang="ru-RU" sz="1800" b="1" dirty="0">
                <a:solidFill>
                  <a:srgbClr val="669900"/>
                </a:solidFill>
                <a:latin typeface="+mn-lt"/>
              </a:endParaRPr>
            </a:p>
          </p:txBody>
        </p:sp>
      </p:grpSp>
      <p:sp>
        <p:nvSpPr>
          <p:cNvPr id="27" name="Прямоугольник 4">
            <a:extLst>
              <a:ext uri="{FF2B5EF4-FFF2-40B4-BE49-F238E27FC236}">
                <a16:creationId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371600" y="431519"/>
            <a:ext cx="7015266" cy="47069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tx1"/>
                </a:solidFill>
              </a:rPr>
              <a:t>РЕФЛЕКСІЯ. ПОДІЛИСЯ СВОЇМИ ВРАЖЕННЯМИ ВІД УРОКУ</a:t>
            </a:r>
            <a:endParaRPr lang="ru-RU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7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Счастливый женский смайлик иллюстрация вектора. иллюстрации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3"/>
          <a:stretch/>
        </p:blipFill>
        <p:spPr bwMode="auto">
          <a:xfrm>
            <a:off x="489355" y="1949552"/>
            <a:ext cx="1953446" cy="208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207125" y="1322830"/>
            <a:ext cx="1186249" cy="2804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8692" y="362443"/>
            <a:ext cx="6549050" cy="5248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tx1"/>
                </a:solidFill>
              </a:rPr>
              <a:t>ВПРАВА «ВІТАЮ». </a:t>
            </a:r>
          </a:p>
        </p:txBody>
      </p:sp>
      <p:sp>
        <p:nvSpPr>
          <p:cNvPr id="2" name="Выноска-облако 1"/>
          <p:cNvSpPr/>
          <p:nvPr/>
        </p:nvSpPr>
        <p:spPr>
          <a:xfrm flipH="1">
            <a:off x="2598640" y="2630166"/>
            <a:ext cx="4629155" cy="2546684"/>
          </a:xfrm>
          <a:prstGeom prst="cloudCallout">
            <a:avLst>
              <a:gd name="adj1" fmla="val -52642"/>
              <a:gd name="adj2" fmla="val -5270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TextBox 10"/>
          <p:cNvSpPr txBox="1"/>
          <p:nvPr/>
        </p:nvSpPr>
        <p:spPr>
          <a:xfrm>
            <a:off x="3245424" y="3241997"/>
            <a:ext cx="3423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uk-UA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чує мене — головою кивніть.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9518" y="2769499"/>
            <a:ext cx="2064428" cy="297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688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587">
        <p:fade/>
      </p:transition>
    </mc:Choice>
    <mc:Fallback xmlns="">
      <p:transition spd="med" advTm="65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207125" y="1322830"/>
            <a:ext cx="1186249" cy="2804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7800" y="281560"/>
            <a:ext cx="7424272" cy="5248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tx1"/>
                </a:solidFill>
              </a:rPr>
              <a:t>ВПРАВА «ВІТАЮ». </a:t>
            </a:r>
          </a:p>
        </p:txBody>
      </p:sp>
      <p:sp>
        <p:nvSpPr>
          <p:cNvPr id="2" name="Выноска-облако 1"/>
          <p:cNvSpPr/>
          <p:nvPr/>
        </p:nvSpPr>
        <p:spPr>
          <a:xfrm flipH="1">
            <a:off x="2225998" y="2670860"/>
            <a:ext cx="4629155" cy="2546684"/>
          </a:xfrm>
          <a:prstGeom prst="cloudCallout">
            <a:avLst>
              <a:gd name="adj1" fmla="val 54456"/>
              <a:gd name="adj2" fmla="val -4765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TextBox 10"/>
          <p:cNvSpPr txBox="1"/>
          <p:nvPr/>
        </p:nvSpPr>
        <p:spPr>
          <a:xfrm>
            <a:off x="2929250" y="3101019"/>
            <a:ext cx="3222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uk-UA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бачить мене — прошу, оком моргніть.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6" y="2771839"/>
            <a:ext cx="2064428" cy="297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107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16">
        <p:fade/>
      </p:transition>
    </mc:Choice>
    <mc:Fallback xmlns="">
      <p:transition spd="med" advTm="25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207125" y="1322830"/>
            <a:ext cx="1186249" cy="2804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7125" y="537273"/>
            <a:ext cx="6549050" cy="5248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tx1"/>
                </a:solidFill>
              </a:rPr>
              <a:t>ВПРАВА «ВІТАЮ». </a:t>
            </a:r>
          </a:p>
        </p:txBody>
      </p:sp>
      <p:sp>
        <p:nvSpPr>
          <p:cNvPr id="2" name="Выноска-облако 1"/>
          <p:cNvSpPr/>
          <p:nvPr/>
        </p:nvSpPr>
        <p:spPr>
          <a:xfrm flipH="1">
            <a:off x="2673194" y="2532386"/>
            <a:ext cx="4629155" cy="2546684"/>
          </a:xfrm>
          <a:prstGeom prst="cloudCallout">
            <a:avLst>
              <a:gd name="adj1" fmla="val -51099"/>
              <a:gd name="adj2" fmla="val -4822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TextBox 10"/>
          <p:cNvSpPr txBox="1"/>
          <p:nvPr/>
        </p:nvSpPr>
        <p:spPr>
          <a:xfrm>
            <a:off x="3276254" y="3078606"/>
            <a:ext cx="3423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uk-UA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найвеселіший — ви всім усміхніться.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9518" y="2769499"/>
            <a:ext cx="2064428" cy="297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05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207125" y="1322830"/>
            <a:ext cx="1186249" cy="2804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4483" y="319918"/>
            <a:ext cx="6549050" cy="36433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ЗНАЙОМИМОСЯ З ТЕМОЮ УРОКУ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9273" y="1748742"/>
            <a:ext cx="7029128" cy="41377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625" dirty="0"/>
              <a:t>      </a:t>
            </a:r>
            <a:r>
              <a:rPr lang="ru-RU" sz="2625" dirty="0" err="1"/>
              <a:t>Кожен</a:t>
            </a:r>
            <a:r>
              <a:rPr lang="ru-RU" sz="2625" dirty="0"/>
              <a:t> народ створив </a:t>
            </a:r>
            <a:r>
              <a:rPr lang="ru-RU" sz="2625" dirty="0" err="1"/>
              <a:t>багато</a:t>
            </a:r>
            <a:r>
              <a:rPr lang="ru-RU" sz="2625" dirty="0"/>
              <a:t> </a:t>
            </a:r>
            <a:r>
              <a:rPr lang="ru-RU" sz="2625" dirty="0" err="1"/>
              <a:t>чудових</a:t>
            </a:r>
            <a:r>
              <a:rPr lang="ru-RU" sz="2625" dirty="0"/>
              <a:t> </a:t>
            </a:r>
            <a:r>
              <a:rPr lang="ru-RU" sz="2625" dirty="0" err="1"/>
              <a:t>казок</a:t>
            </a:r>
            <a:r>
              <a:rPr lang="ru-RU" sz="2625" dirty="0"/>
              <a:t>. У них - </a:t>
            </a:r>
            <a:r>
              <a:rPr lang="ru-RU" sz="2625" dirty="0" err="1"/>
              <a:t>відображення</a:t>
            </a:r>
            <a:r>
              <a:rPr lang="ru-RU" sz="2625" dirty="0"/>
              <a:t> </a:t>
            </a:r>
            <a:r>
              <a:rPr lang="ru-RU" sz="2625" dirty="0" err="1"/>
              <a:t>життя</a:t>
            </a:r>
            <a:r>
              <a:rPr lang="ru-RU" sz="2625" dirty="0"/>
              <a:t> народу, </a:t>
            </a:r>
            <a:r>
              <a:rPr lang="ru-RU" sz="2625" dirty="0" err="1"/>
              <a:t>його</a:t>
            </a:r>
            <a:r>
              <a:rPr lang="ru-RU" sz="2625" dirty="0"/>
              <a:t> </a:t>
            </a:r>
            <a:r>
              <a:rPr lang="ru-RU" sz="2625" dirty="0" err="1"/>
              <a:t>мрії</a:t>
            </a:r>
            <a:r>
              <a:rPr lang="ru-RU" sz="2625" dirty="0"/>
              <a:t> і </a:t>
            </a:r>
            <a:r>
              <a:rPr lang="ru-RU" sz="2625" dirty="0" err="1"/>
              <a:t>сподівання</a:t>
            </a:r>
            <a:r>
              <a:rPr lang="ru-RU" sz="2625" dirty="0"/>
              <a:t> на </a:t>
            </a:r>
            <a:r>
              <a:rPr lang="ru-RU" sz="2625" dirty="0" err="1"/>
              <a:t>кращу</a:t>
            </a:r>
            <a:r>
              <a:rPr lang="ru-RU" sz="2625" dirty="0"/>
              <a:t> долю, на перемогу добра і </a:t>
            </a:r>
            <a:r>
              <a:rPr lang="ru-RU" sz="2625" dirty="0" err="1"/>
              <a:t>справедливості</a:t>
            </a:r>
            <a:r>
              <a:rPr lang="ru-RU" sz="2625" dirty="0"/>
              <a:t> над злом, </a:t>
            </a:r>
            <a:r>
              <a:rPr lang="ru-RU" sz="2625" dirty="0" err="1"/>
              <a:t>заздрістю</a:t>
            </a:r>
            <a:r>
              <a:rPr lang="ru-RU" sz="2625" dirty="0"/>
              <a:t>, </a:t>
            </a:r>
            <a:r>
              <a:rPr lang="ru-RU" sz="2625" dirty="0" err="1"/>
              <a:t>жадібністю</a:t>
            </a:r>
            <a:r>
              <a:rPr lang="ru-RU" sz="2625" dirty="0"/>
              <a:t> і </a:t>
            </a:r>
            <a:r>
              <a:rPr lang="ru-RU" sz="2625" dirty="0" err="1"/>
              <a:t>жорстокістю</a:t>
            </a:r>
            <a:r>
              <a:rPr lang="ru-RU" sz="2625" dirty="0"/>
              <a:t>. Казки </a:t>
            </a:r>
            <a:r>
              <a:rPr lang="ru-RU" sz="2625" dirty="0" err="1"/>
              <a:t>розкривають</a:t>
            </a:r>
            <a:r>
              <a:rPr lang="ru-RU" sz="2625" dirty="0"/>
              <a:t> для нас </a:t>
            </a:r>
            <a:r>
              <a:rPr lang="ru-RU" sz="2625" dirty="0" err="1"/>
              <a:t>інший</a:t>
            </a:r>
            <a:r>
              <a:rPr lang="ru-RU" sz="2625" dirty="0"/>
              <a:t>, </a:t>
            </a:r>
            <a:r>
              <a:rPr lang="ru-RU" sz="2625" dirty="0" err="1"/>
              <a:t>чарівний</a:t>
            </a:r>
            <a:r>
              <a:rPr lang="ru-RU" sz="2625" dirty="0"/>
              <a:t> </a:t>
            </a:r>
            <a:r>
              <a:rPr lang="ru-RU" sz="2625" dirty="0" err="1"/>
              <a:t>світ</a:t>
            </a:r>
            <a:r>
              <a:rPr lang="ru-RU" sz="2625" dirty="0"/>
              <a:t>, </a:t>
            </a:r>
            <a:r>
              <a:rPr lang="ru-RU" sz="2625" dirty="0" err="1"/>
              <a:t>переносять</a:t>
            </a:r>
            <a:r>
              <a:rPr lang="ru-RU" sz="2625" dirty="0"/>
              <a:t> нас на </a:t>
            </a:r>
            <a:r>
              <a:rPr lang="ru-RU" sz="2625" dirty="0" err="1"/>
              <a:t>крилах</a:t>
            </a:r>
            <a:r>
              <a:rPr lang="ru-RU" sz="2625" dirty="0"/>
              <a:t> </a:t>
            </a:r>
            <a:r>
              <a:rPr lang="ru-RU" sz="2625" dirty="0" err="1"/>
              <a:t>фантазії</a:t>
            </a:r>
            <a:r>
              <a:rPr lang="ru-RU" sz="2625" dirty="0"/>
              <a:t> до </a:t>
            </a:r>
            <a:r>
              <a:rPr lang="ru-RU" sz="2625" dirty="0" err="1"/>
              <a:t>незвичайних</a:t>
            </a:r>
            <a:r>
              <a:rPr lang="ru-RU" sz="2625" dirty="0"/>
              <a:t> </a:t>
            </a:r>
            <a:r>
              <a:rPr lang="ru-RU" sz="2625" dirty="0" err="1"/>
              <a:t>мандрівок</a:t>
            </a:r>
            <a:r>
              <a:rPr lang="ru-RU" sz="2625" dirty="0"/>
              <a:t> і </a:t>
            </a:r>
            <a:r>
              <a:rPr lang="ru-RU" sz="2625" dirty="0" err="1"/>
              <a:t>пригод</a:t>
            </a:r>
            <a:r>
              <a:rPr lang="ru-RU" sz="2625" dirty="0"/>
              <a:t>, у </a:t>
            </a:r>
            <a:r>
              <a:rPr lang="ru-RU" sz="2625" dirty="0" err="1"/>
              <a:t>яких</a:t>
            </a:r>
            <a:r>
              <a:rPr lang="ru-RU" sz="2625" dirty="0"/>
              <a:t> ми </a:t>
            </a:r>
            <a:r>
              <a:rPr lang="ru-RU" sz="2625" dirty="0" err="1"/>
              <a:t>беремо</a:t>
            </a:r>
            <a:r>
              <a:rPr lang="ru-RU" sz="2625" dirty="0"/>
              <a:t> участь разом з героями </a:t>
            </a:r>
            <a:r>
              <a:rPr lang="ru-RU" sz="2625" dirty="0" err="1"/>
              <a:t>казок</a:t>
            </a:r>
            <a:r>
              <a:rPr lang="ru-RU" sz="2625" dirty="0"/>
              <a:t>.</a:t>
            </a:r>
            <a:endParaRPr lang="uk-UA" sz="2625" dirty="0"/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1319" y="3025903"/>
            <a:ext cx="2064428" cy="297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6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207125" y="1322830"/>
            <a:ext cx="1186249" cy="2804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3001" y="255366"/>
            <a:ext cx="6549050" cy="37515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АКТУАЛІЗАЦІЯ ОПОРНИХ ЗНАНЬ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264919" y="1750844"/>
            <a:ext cx="2847109" cy="15713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/>
          </a:p>
        </p:txBody>
      </p:sp>
      <p:sp>
        <p:nvSpPr>
          <p:cNvPr id="10" name="Облако 9"/>
          <p:cNvSpPr/>
          <p:nvPr/>
        </p:nvSpPr>
        <p:spPr>
          <a:xfrm>
            <a:off x="6101241" y="2047185"/>
            <a:ext cx="2847109" cy="15713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/>
          </a:p>
        </p:txBody>
      </p:sp>
      <p:sp>
        <p:nvSpPr>
          <p:cNvPr id="11" name="Облако 10"/>
          <p:cNvSpPr/>
          <p:nvPr/>
        </p:nvSpPr>
        <p:spPr>
          <a:xfrm>
            <a:off x="119447" y="4355669"/>
            <a:ext cx="2847109" cy="15713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/>
          </a:p>
        </p:txBody>
      </p:sp>
      <p:sp>
        <p:nvSpPr>
          <p:cNvPr id="12" name="Облако 11"/>
          <p:cNvSpPr/>
          <p:nvPr/>
        </p:nvSpPr>
        <p:spPr>
          <a:xfrm>
            <a:off x="3860173" y="3742365"/>
            <a:ext cx="2847109" cy="15713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/>
          </a:p>
        </p:txBody>
      </p:sp>
      <p:sp>
        <p:nvSpPr>
          <p:cNvPr id="7" name="Прямоугольник 6"/>
          <p:cNvSpPr/>
          <p:nvPr/>
        </p:nvSpPr>
        <p:spPr>
          <a:xfrm>
            <a:off x="529203" y="1880776"/>
            <a:ext cx="231854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75" dirty="0"/>
              <a:t>Що </a:t>
            </a:r>
            <a:r>
              <a:rPr lang="ru-RU" sz="1875" dirty="0" err="1"/>
              <a:t>називається</a:t>
            </a:r>
            <a:r>
              <a:rPr lang="ru-RU" sz="1875" dirty="0"/>
              <a:t> </a:t>
            </a:r>
            <a:r>
              <a:rPr lang="ru-RU" sz="1875" dirty="0" err="1"/>
              <a:t>казкою</a:t>
            </a:r>
            <a:r>
              <a:rPr lang="ru-RU" sz="1875" dirty="0"/>
              <a:t>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50331" y="2119129"/>
            <a:ext cx="231854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75" dirty="0"/>
              <a:t>Які </a:t>
            </a:r>
            <a:r>
              <a:rPr lang="ru-RU" sz="1875" dirty="0" err="1"/>
              <a:t>основні</a:t>
            </a:r>
            <a:r>
              <a:rPr lang="ru-RU" sz="1875" dirty="0"/>
              <a:t>  </a:t>
            </a:r>
            <a:r>
              <a:rPr lang="ru-RU" sz="1875" dirty="0" err="1"/>
              <a:t>особливості</a:t>
            </a:r>
            <a:r>
              <a:rPr lang="ru-RU" sz="1875" dirty="0"/>
              <a:t> </a:t>
            </a:r>
            <a:r>
              <a:rPr lang="ru-RU" sz="1875" dirty="0" err="1"/>
              <a:t>казки</a:t>
            </a:r>
            <a:r>
              <a:rPr lang="ru-RU" sz="1875" dirty="0"/>
              <a:t>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65750" y="3836404"/>
            <a:ext cx="231854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75" dirty="0"/>
              <a:t>На </a:t>
            </a:r>
            <a:r>
              <a:rPr lang="ru-RU" sz="1875" dirty="0" err="1"/>
              <a:t>які</a:t>
            </a:r>
            <a:r>
              <a:rPr lang="ru-RU" sz="1875" dirty="0"/>
              <a:t> три </a:t>
            </a:r>
            <a:r>
              <a:rPr lang="ru-RU" sz="1875" dirty="0" err="1"/>
              <a:t>види</a:t>
            </a:r>
            <a:r>
              <a:rPr lang="ru-RU" sz="1875" dirty="0"/>
              <a:t> </a:t>
            </a:r>
            <a:r>
              <a:rPr lang="ru-RU" sz="1875" dirty="0" err="1"/>
              <a:t>поділяються</a:t>
            </a:r>
            <a:r>
              <a:rPr lang="ru-RU" sz="1875" dirty="0"/>
              <a:t> </a:t>
            </a:r>
            <a:r>
              <a:rPr lang="ru-RU" sz="1875" dirty="0" err="1"/>
              <a:t>казки</a:t>
            </a:r>
            <a:r>
              <a:rPr lang="ru-RU" sz="1875" dirty="0"/>
              <a:t>?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4428" y="4445899"/>
            <a:ext cx="231854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75" dirty="0"/>
              <a:t>Що вас </a:t>
            </a:r>
            <a:r>
              <a:rPr lang="ru-RU" sz="1875" dirty="0" err="1"/>
              <a:t>найбільше</a:t>
            </a:r>
            <a:r>
              <a:rPr lang="ru-RU" sz="1875" dirty="0"/>
              <a:t> </a:t>
            </a:r>
            <a:r>
              <a:rPr lang="ru-RU" sz="1875" dirty="0" err="1"/>
              <a:t>приваблює</a:t>
            </a:r>
            <a:r>
              <a:rPr lang="ru-RU" sz="1875" dirty="0"/>
              <a:t> в них?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43" y="2391099"/>
            <a:ext cx="909241" cy="9092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07" y="2691209"/>
            <a:ext cx="909241" cy="909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88" y="5092230"/>
            <a:ext cx="909241" cy="9092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36" y="4383792"/>
            <a:ext cx="909241" cy="909241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73864" y="1750844"/>
            <a:ext cx="446903" cy="456284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Овал 20"/>
          <p:cNvSpPr/>
          <p:nvPr/>
        </p:nvSpPr>
        <p:spPr>
          <a:xfrm>
            <a:off x="5877790" y="2080245"/>
            <a:ext cx="446903" cy="456284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Овал 21"/>
          <p:cNvSpPr/>
          <p:nvPr/>
        </p:nvSpPr>
        <p:spPr>
          <a:xfrm>
            <a:off x="80613" y="4209424"/>
            <a:ext cx="446903" cy="456284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Овал 22"/>
          <p:cNvSpPr/>
          <p:nvPr/>
        </p:nvSpPr>
        <p:spPr>
          <a:xfrm>
            <a:off x="3644965" y="3826796"/>
            <a:ext cx="446903" cy="456284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Выгнутая вверх стрелка 23"/>
          <p:cNvSpPr/>
          <p:nvPr/>
        </p:nvSpPr>
        <p:spPr>
          <a:xfrm>
            <a:off x="3112027" y="1799359"/>
            <a:ext cx="2724929" cy="531543"/>
          </a:xfrm>
          <a:prstGeom prst="curved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 rot="1515049">
            <a:off x="7980656" y="3246612"/>
            <a:ext cx="325205" cy="2147396"/>
          </a:xfrm>
          <a:prstGeom prst="curvedLef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 rot="3894433">
            <a:off x="3221031" y="4781079"/>
            <a:ext cx="454214" cy="1372816"/>
          </a:xfrm>
          <a:prstGeom prst="curvedLef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>
              <a:solidFill>
                <a:schemeClr val="tx1"/>
              </a:solidFill>
            </a:endParaRPr>
          </a:p>
        </p:txBody>
      </p:sp>
      <p:sp>
        <p:nvSpPr>
          <p:cNvPr id="27" name="Облако 9">
            <a:extLst>
              <a:ext uri="{FF2B5EF4-FFF2-40B4-BE49-F238E27FC236}">
                <a16:creationId xmlns:a16="http://schemas.microsoft.com/office/drawing/2014/main" id="{FAB58A9D-E006-4507-8045-762C0EF964AD}"/>
              </a:ext>
            </a:extLst>
          </p:cNvPr>
          <p:cNvSpPr/>
          <p:nvPr/>
        </p:nvSpPr>
        <p:spPr>
          <a:xfrm>
            <a:off x="6052672" y="5341837"/>
            <a:ext cx="2847109" cy="15713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E0A0FE-D59A-4808-87DE-405064334F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026" y="6090591"/>
            <a:ext cx="909241" cy="909241"/>
          </a:xfrm>
          <a:prstGeom prst="rect">
            <a:avLst/>
          </a:prstGeom>
        </p:spPr>
      </p:pic>
      <p:sp>
        <p:nvSpPr>
          <p:cNvPr id="29" name="Прямоугольник 12">
            <a:extLst>
              <a:ext uri="{FF2B5EF4-FFF2-40B4-BE49-F238E27FC236}">
                <a16:creationId xmlns:a16="http://schemas.microsoft.com/office/drawing/2014/main" id="{5BB88904-ED85-4BDB-A200-F27BA92F4183}"/>
              </a:ext>
            </a:extLst>
          </p:cNvPr>
          <p:cNvSpPr/>
          <p:nvPr/>
        </p:nvSpPr>
        <p:spPr>
          <a:xfrm>
            <a:off x="6324693" y="5421177"/>
            <a:ext cx="2318540" cy="38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75" dirty="0"/>
              <a:t>Яка </a:t>
            </a:r>
            <a:r>
              <a:rPr lang="ru-RU" sz="1875" dirty="0" err="1"/>
              <a:t>будова</a:t>
            </a:r>
            <a:r>
              <a:rPr lang="ru-RU" sz="1875" dirty="0"/>
              <a:t> </a:t>
            </a:r>
            <a:r>
              <a:rPr lang="ru-RU" sz="1875" dirty="0" err="1"/>
              <a:t>казки</a:t>
            </a:r>
            <a:r>
              <a:rPr lang="ru-RU" sz="1875" dirty="0"/>
              <a:t>?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E55C73E3-3621-4016-BBB9-FDEE0C56942B}"/>
              </a:ext>
            </a:extLst>
          </p:cNvPr>
          <p:cNvSpPr/>
          <p:nvPr/>
        </p:nvSpPr>
        <p:spPr>
          <a:xfrm>
            <a:off x="6939311" y="4904494"/>
            <a:ext cx="446903" cy="456284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Выгнутая вправо стрелка 25">
            <a:extLst>
              <a:ext uri="{FF2B5EF4-FFF2-40B4-BE49-F238E27FC236}">
                <a16:creationId xmlns:a16="http://schemas.microsoft.com/office/drawing/2014/main" id="{BA4BD6B0-7EE1-4151-BDC6-342BA8A7297E}"/>
              </a:ext>
            </a:extLst>
          </p:cNvPr>
          <p:cNvSpPr/>
          <p:nvPr/>
        </p:nvSpPr>
        <p:spPr>
          <a:xfrm rot="7926543">
            <a:off x="5015417" y="5299577"/>
            <a:ext cx="665238" cy="1628844"/>
          </a:xfrm>
          <a:prstGeom prst="curvedLef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0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2521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823</Words>
  <Application>Microsoft Office PowerPoint</Application>
  <PresentationFormat>Екран (4:3)</PresentationFormat>
  <Paragraphs>123</Paragraphs>
  <Slides>37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Calibri</vt:lpstr>
      <vt:lpstr>Mistral</vt:lpstr>
      <vt:lpstr>Times New Roman</vt:lpstr>
      <vt:lpstr>Wingdings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На які види поділяються казки?</vt:lpstr>
      <vt:lpstr>Побутові</vt:lpstr>
      <vt:lpstr>Презентація PowerPoint</vt:lpstr>
      <vt:lpstr>Розумова розминка</vt:lpstr>
      <vt:lpstr>МУ́ДРІСТЬ  - ВМІННЯ ЗАСТОСУВАТИ ЗНАННЯ.  </vt:lpstr>
      <vt:lpstr>Банк дискусійних питань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Складання інформаційного грона</vt:lpstr>
      <vt:lpstr>Презентація PowerPoint</vt:lpstr>
      <vt:lpstr>Метод «РАФТ»</vt:lpstr>
      <vt:lpstr>Презентація PowerPoint</vt:lpstr>
      <vt:lpstr>Презентація PowerPoint</vt:lpstr>
      <vt:lpstr>Презентація PowerPoint</vt:lpstr>
      <vt:lpstr>Презентація PowerPoint</vt:lpstr>
      <vt:lpstr>Метод «Прес»</vt:lpstr>
      <vt:lpstr> Обери позицію</vt:lpstr>
      <vt:lpstr>Творче завдання</vt:lpstr>
      <vt:lpstr>Чого навчає казка? Хто є взірцем?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коля</dc:creator>
  <cp:lastModifiedBy>school</cp:lastModifiedBy>
  <cp:revision>77</cp:revision>
  <dcterms:created xsi:type="dcterms:W3CDTF">2013-10-12T15:08:23Z</dcterms:created>
  <dcterms:modified xsi:type="dcterms:W3CDTF">2023-10-13T12:56:02Z</dcterms:modified>
</cp:coreProperties>
</file>