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1567" r:id="rId4"/>
    <p:sldId id="1618" r:id="rId5"/>
    <p:sldId id="1635" r:id="rId6"/>
    <p:sldId id="1601" r:id="rId7"/>
    <p:sldId id="265" r:id="rId8"/>
    <p:sldId id="269" r:id="rId9"/>
    <p:sldId id="27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37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78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8558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339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9194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80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875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647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5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90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9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85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06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10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46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DD068-0A53-4A7E-AA75-B2C8821DBA78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83A48A9-9439-4FDB-B355-1C1046454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78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5921" y="326571"/>
            <a:ext cx="9326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Добрий день, дорогі </a:t>
            </a:r>
            <a:r>
              <a:rPr lang="ru-RU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п'ятикласники</a:t>
            </a: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Вітаю</a:t>
            </a: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вас на </a:t>
            </a:r>
            <a:r>
              <a:rPr lang="ru-RU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уроці</a:t>
            </a: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UA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C0B727-4BD6-00B9-EA21-687D9154BE43}"/>
              </a:ext>
            </a:extLst>
          </p:cNvPr>
          <p:cNvSpPr txBox="1"/>
          <p:nvPr/>
        </p:nvSpPr>
        <p:spPr>
          <a:xfrm>
            <a:off x="2589212" y="1382941"/>
            <a:ext cx="854360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UA" sz="2800" b="1" i="1" dirty="0"/>
              <a:t>Запиши в зошит: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UA" sz="2800" b="1" i="1" dirty="0"/>
              <a:t>	</a:t>
            </a:r>
            <a:r>
              <a:rPr lang="ru-UA" sz="2800" dirty="0"/>
              <a:t>Двадцять </a:t>
            </a:r>
            <a:r>
              <a:rPr lang="ru-RU" sz="2800" dirty="0" err="1"/>
              <a:t>дев’яте</a:t>
            </a:r>
            <a:r>
              <a:rPr lang="ru-UA" sz="2800" dirty="0"/>
              <a:t> вересня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UA" sz="2800" dirty="0"/>
              <a:t>	Класна робота	</a:t>
            </a:r>
          </a:p>
          <a:p>
            <a:r>
              <a:rPr lang="ru-RU" sz="2800" dirty="0"/>
              <a:t>Тема. Слово як компонент </a:t>
            </a:r>
            <a:r>
              <a:rPr lang="ru-RU" sz="2800" dirty="0" err="1"/>
              <a:t>речення</a:t>
            </a:r>
            <a:r>
              <a:rPr lang="ru-RU" sz="2800" dirty="0"/>
              <a:t>.</a:t>
            </a:r>
          </a:p>
          <a:p>
            <a:r>
              <a:rPr lang="ru-RU" sz="2800" dirty="0"/>
              <a:t>				І </a:t>
            </a:r>
            <a:r>
              <a:rPr lang="ru-RU" sz="2800" dirty="0" err="1"/>
              <a:t>возвели́чимо</a:t>
            </a:r>
            <a:r>
              <a:rPr lang="ru-RU" sz="2800" dirty="0"/>
              <a:t> на </a:t>
            </a:r>
            <a:r>
              <a:rPr lang="ru-RU" sz="2800" dirty="0" err="1"/>
              <a:t>ди́во</a:t>
            </a:r>
            <a:endParaRPr lang="ru-RU" sz="2800" dirty="0"/>
          </a:p>
          <a:p>
            <a:r>
              <a:rPr lang="ru-RU" sz="2800" dirty="0"/>
              <a:t>				І </a:t>
            </a:r>
            <a:r>
              <a:rPr lang="ru-RU" sz="2800" dirty="0" err="1"/>
              <a:t>розум</a:t>
            </a:r>
            <a:r>
              <a:rPr lang="ru-RU" sz="2800" dirty="0"/>
              <a:t> наш, і наш </a:t>
            </a:r>
            <a:r>
              <a:rPr lang="ru-RU" sz="2800" dirty="0" err="1"/>
              <a:t>язик</a:t>
            </a:r>
            <a:r>
              <a:rPr lang="ru-RU" sz="2800" dirty="0"/>
              <a:t>...</a:t>
            </a:r>
          </a:p>
          <a:p>
            <a:r>
              <a:rPr lang="ru-RU" sz="2800" dirty="0"/>
              <a:t>						Тарас Шевченко</a:t>
            </a:r>
          </a:p>
        </p:txBody>
      </p:sp>
      <p:pic>
        <p:nvPicPr>
          <p:cNvPr id="2" name="Picture 2" descr="22 вічно актуальні цитати Тараса Шевченка. – Про Україну і українців">
            <a:extLst>
              <a:ext uri="{FF2B5EF4-FFF2-40B4-BE49-F238E27FC236}">
                <a16:creationId xmlns:a16="http://schemas.microsoft.com/office/drawing/2014/main" id="{37877C3A-10D3-8850-0A01-815E473E2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08" y="3343729"/>
            <a:ext cx="2552700" cy="318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05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AC0B727-4BD6-00B9-EA21-687D9154BE43}"/>
              </a:ext>
            </a:extLst>
          </p:cNvPr>
          <p:cNvSpPr txBox="1"/>
          <p:nvPr/>
        </p:nvSpPr>
        <p:spPr>
          <a:xfrm>
            <a:off x="1974850" y="183297"/>
            <a:ext cx="854360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UA" sz="2800" b="1" i="1" dirty="0"/>
              <a:t>Запиши в зошит:</a:t>
            </a:r>
          </a:p>
          <a:p>
            <a:pPr algn="l"/>
            <a:r>
              <a:rPr lang="ru-RU" sz="2800" dirty="0" err="1"/>
              <a:t>Возвели́чимо</a:t>
            </a:r>
            <a:r>
              <a:rPr lang="ru-RU" sz="2800" dirty="0"/>
              <a:t> – </a:t>
            </a:r>
            <a:r>
              <a:rPr lang="ru-RU" sz="2800" dirty="0" err="1"/>
              <a:t>прославимо</a:t>
            </a:r>
            <a:r>
              <a:rPr lang="ru-RU" sz="2800" dirty="0"/>
              <a:t>, </a:t>
            </a:r>
            <a:r>
              <a:rPr lang="ru-RU" sz="2800" dirty="0" err="1"/>
              <a:t>зробимо</a:t>
            </a:r>
            <a:r>
              <a:rPr lang="ru-RU" sz="2800" dirty="0"/>
              <a:t> великою;</a:t>
            </a:r>
          </a:p>
          <a:p>
            <a:pPr algn="l"/>
            <a:r>
              <a:rPr lang="ru-RU" sz="2800" dirty="0"/>
              <a:t>на </a:t>
            </a:r>
            <a:r>
              <a:rPr lang="ru-RU" sz="2800" dirty="0" err="1"/>
              <a:t>ди́во</a:t>
            </a:r>
            <a:r>
              <a:rPr lang="ru-RU" sz="2800" dirty="0"/>
              <a:t> –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усі</a:t>
            </a:r>
            <a:r>
              <a:rPr lang="ru-RU" sz="2800" dirty="0"/>
              <a:t> </a:t>
            </a:r>
            <a:r>
              <a:rPr lang="ru-RU" sz="2800" dirty="0" err="1"/>
              <a:t>здивувалися</a:t>
            </a:r>
            <a:r>
              <a:rPr lang="ru-RU" sz="2800" dirty="0"/>
              <a:t>. 	</a:t>
            </a:r>
          </a:p>
        </p:txBody>
      </p:sp>
      <p:pic>
        <p:nvPicPr>
          <p:cNvPr id="2" name="Picture 2" descr="Мова, наша мова, мова кольорова, В... - Батьківщина Львівщини | Facebook">
            <a:extLst>
              <a:ext uri="{FF2B5EF4-FFF2-40B4-BE49-F238E27FC236}">
                <a16:creationId xmlns:a16="http://schemas.microsoft.com/office/drawing/2014/main" id="{508E859D-28AD-296B-54DC-DD0321DAC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653" y="1686140"/>
            <a:ext cx="6660000" cy="498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521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2">
            <a:extLst>
              <a:ext uri="{FF2B5EF4-FFF2-40B4-BE49-F238E27FC236}">
                <a16:creationId xmlns:a16="http://schemas.microsoft.com/office/drawing/2014/main" id="{CC164C8A-6D11-C577-00ED-3D27862DB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313" y="1348423"/>
            <a:ext cx="31210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9DAB72-33C1-14BC-3228-DA57BE454D10}"/>
              </a:ext>
            </a:extLst>
          </p:cNvPr>
          <p:cNvSpPr txBox="1"/>
          <p:nvPr/>
        </p:nvSpPr>
        <p:spPr>
          <a:xfrm>
            <a:off x="1479993" y="94218"/>
            <a:ext cx="61114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UA" sz="2800" b="1" i="1" dirty="0"/>
              <a:t>Прочитай уважно: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1FC502-3999-6EA7-6161-1359DB7A8918}"/>
              </a:ext>
            </a:extLst>
          </p:cNvPr>
          <p:cNvSpPr txBox="1"/>
          <p:nvPr/>
        </p:nvSpPr>
        <p:spPr>
          <a:xfrm>
            <a:off x="3136740" y="1086813"/>
            <a:ext cx="61114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 err="1"/>
              <a:t>Осінь</a:t>
            </a:r>
            <a:r>
              <a:rPr lang="ru-RU" sz="2800" dirty="0"/>
              <a:t>     Вересень          </a:t>
            </a:r>
            <a:r>
              <a:rPr lang="ru-RU" sz="2800" dirty="0" err="1"/>
              <a:t>Дощ</a:t>
            </a:r>
            <a:r>
              <a:rPr lang="ru-RU" sz="2800" dirty="0"/>
              <a:t> 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E1A399-DCEC-9333-4CD0-92A692374014}"/>
              </a:ext>
            </a:extLst>
          </p:cNvPr>
          <p:cNvSpPr txBox="1"/>
          <p:nvPr/>
        </p:nvSpPr>
        <p:spPr>
          <a:xfrm>
            <a:off x="2990851" y="2079408"/>
            <a:ext cx="906462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uk-UA" sz="2800" dirty="0"/>
              <a:t>	Золота </a:t>
            </a:r>
            <a:r>
              <a:rPr lang="ru-RU" altLang="uk-UA" sz="2800" dirty="0" err="1"/>
              <a:t>осінь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крокує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лісом</a:t>
            </a:r>
            <a:r>
              <a:rPr lang="ru-RU" altLang="uk-UA" sz="2800" dirty="0"/>
              <a:t>, </a:t>
            </a:r>
            <a:r>
              <a:rPr lang="ru-RU" altLang="uk-UA" sz="2800" dirty="0" err="1"/>
              <a:t>гаєм</a:t>
            </a:r>
            <a:r>
              <a:rPr lang="ru-RU" altLang="uk-UA" sz="2800" dirty="0"/>
              <a:t>, полем. У </a:t>
            </a:r>
            <a:r>
              <a:rPr lang="ru-RU" altLang="uk-UA" sz="2800" dirty="0" err="1"/>
              <a:t>лісі</a:t>
            </a:r>
            <a:r>
              <a:rPr lang="ru-RU" altLang="uk-UA" sz="2800" dirty="0"/>
              <a:t> вересень </a:t>
            </a:r>
            <a:r>
              <a:rPr lang="ru-RU" altLang="uk-UA" sz="2800" dirty="0" err="1"/>
              <a:t>виграє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зеленими</a:t>
            </a:r>
            <a:r>
              <a:rPr lang="ru-RU" altLang="uk-UA" sz="2800" dirty="0"/>
              <a:t>, </a:t>
            </a:r>
            <a:r>
              <a:rPr lang="ru-RU" altLang="uk-UA" sz="2800" dirty="0" err="1"/>
              <a:t>жовтими</a:t>
            </a:r>
            <a:r>
              <a:rPr lang="ru-RU" altLang="uk-UA" sz="2800" dirty="0"/>
              <a:t>, </a:t>
            </a:r>
            <a:r>
              <a:rPr lang="ru-RU" altLang="uk-UA" sz="2800" dirty="0" err="1"/>
              <a:t>червоними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барвами</a:t>
            </a:r>
            <a:r>
              <a:rPr lang="ru-RU" altLang="uk-UA" sz="2800" dirty="0"/>
              <a:t>.</a:t>
            </a:r>
            <a:endParaRPr lang="uk-UA" altLang="uk-UA" sz="2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uk-UA" sz="2800" dirty="0" err="1"/>
              <a:t>Грайливий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дощик</a:t>
            </a:r>
            <a:r>
              <a:rPr lang="ru-RU" altLang="uk-UA" sz="2800" dirty="0"/>
              <a:t> постукав по дахах </a:t>
            </a:r>
            <a:r>
              <a:rPr lang="ru-RU" altLang="uk-UA" sz="2800" dirty="0" err="1"/>
              <a:t>будинків</a:t>
            </a:r>
            <a:r>
              <a:rPr lang="ru-RU" altLang="uk-UA" sz="2800" dirty="0"/>
              <a:t>.</a:t>
            </a:r>
            <a:endParaRPr lang="uk-UA" altLang="uk-UA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9375EE-194F-4D46-6191-A570D3D73D86}"/>
              </a:ext>
            </a:extLst>
          </p:cNvPr>
          <p:cNvSpPr txBox="1"/>
          <p:nvPr/>
        </p:nvSpPr>
        <p:spPr>
          <a:xfrm>
            <a:off x="2500132" y="4018838"/>
            <a:ext cx="928289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i="1" dirty="0"/>
              <a:t>Подумай:</a:t>
            </a:r>
          </a:p>
          <a:p>
            <a:pPr>
              <a:defRPr/>
            </a:pPr>
            <a:r>
              <a:rPr lang="ru-RU" sz="2800" dirty="0"/>
              <a:t>- У </a:t>
            </a:r>
            <a:r>
              <a:rPr lang="ru-RU" sz="2800" dirty="0" err="1"/>
              <a:t>чому</a:t>
            </a:r>
            <a:r>
              <a:rPr lang="ru-RU" sz="2800" dirty="0"/>
              <a:t> </a:t>
            </a:r>
            <a:r>
              <a:rPr lang="ru-RU" sz="2800" dirty="0" err="1"/>
              <a:t>різниця</a:t>
            </a:r>
            <a:r>
              <a:rPr lang="ru-RU" sz="2800" dirty="0"/>
              <a:t> </a:t>
            </a:r>
            <a:r>
              <a:rPr lang="ru-RU" sz="2800" dirty="0" err="1"/>
              <a:t>двох</a:t>
            </a:r>
            <a:r>
              <a:rPr lang="ru-RU" sz="2800" dirty="0"/>
              <a:t> </a:t>
            </a:r>
            <a:r>
              <a:rPr lang="ru-RU" sz="2800" dirty="0" err="1"/>
              <a:t>рядків</a:t>
            </a:r>
            <a:r>
              <a:rPr lang="ru-RU" sz="2800" dirty="0"/>
              <a:t>? </a:t>
            </a:r>
          </a:p>
          <a:p>
            <a:pPr>
              <a:defRPr/>
            </a:pPr>
            <a:r>
              <a:rPr lang="ru-RU" sz="2800" dirty="0"/>
              <a:t>- З </a:t>
            </a:r>
            <a:r>
              <a:rPr lang="ru-RU" sz="2800" dirty="0" err="1"/>
              <a:t>чого</a:t>
            </a:r>
            <a:r>
              <a:rPr lang="ru-RU" sz="2800" dirty="0"/>
              <a:t> </a:t>
            </a:r>
            <a:r>
              <a:rPr lang="ru-RU" sz="2800" dirty="0" err="1"/>
              <a:t>складається</a:t>
            </a:r>
            <a:r>
              <a:rPr lang="ru-RU" sz="2800" dirty="0"/>
              <a:t> </a:t>
            </a:r>
            <a:r>
              <a:rPr lang="ru-RU" sz="2800" dirty="0" err="1"/>
              <a:t>речення</a:t>
            </a:r>
            <a:r>
              <a:rPr lang="ru-RU" sz="2800" dirty="0"/>
              <a:t>? </a:t>
            </a:r>
          </a:p>
          <a:p>
            <a:pPr>
              <a:defRPr/>
            </a:pPr>
            <a:r>
              <a:rPr lang="ru-RU" sz="2800" dirty="0"/>
              <a:t>-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видалити</a:t>
            </a:r>
            <a:r>
              <a:rPr lang="ru-RU" sz="2800" dirty="0"/>
              <a:t> з </a:t>
            </a:r>
            <a:r>
              <a:rPr lang="ru-RU" sz="2800" dirty="0" err="1"/>
              <a:t>речення</a:t>
            </a:r>
            <a:r>
              <a:rPr lang="ru-RU" sz="2800" dirty="0"/>
              <a:t> слово, ряд </a:t>
            </a:r>
            <a:r>
              <a:rPr lang="ru-RU" sz="2800" dirty="0" err="1"/>
              <a:t>слів</a:t>
            </a:r>
            <a:r>
              <a:rPr lang="ru-RU" sz="2800" dirty="0"/>
              <a:t>? </a:t>
            </a:r>
          </a:p>
          <a:p>
            <a:pPr>
              <a:defRPr/>
            </a:pPr>
            <a:r>
              <a:rPr lang="ru-RU" sz="2800" dirty="0"/>
              <a:t>-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зміниться</a:t>
            </a:r>
            <a:r>
              <a:rPr lang="ru-RU" sz="2800" dirty="0"/>
              <a:t> в </a:t>
            </a:r>
            <a:r>
              <a:rPr lang="ru-RU" sz="2800" dirty="0" err="1"/>
              <a:t>реченні</a:t>
            </a:r>
            <a:r>
              <a:rPr lang="ru-RU" sz="2800" dirty="0"/>
              <a:t>?</a:t>
            </a:r>
            <a:endParaRPr lang="uk-UA" sz="2800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9" name="Групувати 15">
            <a:extLst>
              <a:ext uri="{FF2B5EF4-FFF2-40B4-BE49-F238E27FC236}">
                <a16:creationId xmlns:a16="http://schemas.microsoft.com/office/drawing/2014/main" id="{72F8E727-0F5F-BD84-706E-7A84F64999DA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2559050"/>
            <a:ext cx="306387" cy="204788"/>
            <a:chOff x="8726750" y="3773010"/>
            <a:chExt cx="305602" cy="204186"/>
          </a:xfrm>
        </p:grpSpPr>
        <p:cxnSp>
          <p:nvCxnSpPr>
            <p:cNvPr id="5" name="Пряма сполучна лінія 4">
              <a:extLst>
                <a:ext uri="{FF2B5EF4-FFF2-40B4-BE49-F238E27FC236}">
                  <a16:creationId xmlns:a16="http://schemas.microsoft.com/office/drawing/2014/main" id="{25EA809E-6507-478B-A8F3-E20EE58C59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26750" y="3773010"/>
              <a:ext cx="177344" cy="2041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 сполучна лінія 11">
              <a:extLst>
                <a:ext uri="{FF2B5EF4-FFF2-40B4-BE49-F238E27FC236}">
                  <a16:creationId xmlns:a16="http://schemas.microsoft.com/office/drawing/2014/main" id="{7F202FA2-766D-4ED6-BDAC-B59CBDEE275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904094" y="3773010"/>
              <a:ext cx="128258" cy="2041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50" name="Групувати 16">
            <a:extLst>
              <a:ext uri="{FF2B5EF4-FFF2-40B4-BE49-F238E27FC236}">
                <a16:creationId xmlns:a16="http://schemas.microsoft.com/office/drawing/2014/main" id="{54A40D1E-5ECE-6F19-D56C-F3766C79E178}"/>
              </a:ext>
            </a:extLst>
          </p:cNvPr>
          <p:cNvGrpSpPr>
            <a:grpSpLocks/>
          </p:cNvGrpSpPr>
          <p:nvPr/>
        </p:nvGrpSpPr>
        <p:grpSpPr bwMode="auto">
          <a:xfrm>
            <a:off x="8756650" y="2559050"/>
            <a:ext cx="304800" cy="204788"/>
            <a:chOff x="8726750" y="3773010"/>
            <a:chExt cx="305602" cy="204186"/>
          </a:xfrm>
        </p:grpSpPr>
        <p:cxnSp>
          <p:nvCxnSpPr>
            <p:cNvPr id="18" name="Пряма сполучна лінія 17">
              <a:extLst>
                <a:ext uri="{FF2B5EF4-FFF2-40B4-BE49-F238E27FC236}">
                  <a16:creationId xmlns:a16="http://schemas.microsoft.com/office/drawing/2014/main" id="{2E42CB93-1009-4FCA-AF1E-AEB5495702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26750" y="3773010"/>
              <a:ext cx="178268" cy="2041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 сполучна лінія 18">
              <a:extLst>
                <a:ext uri="{FF2B5EF4-FFF2-40B4-BE49-F238E27FC236}">
                  <a16:creationId xmlns:a16="http://schemas.microsoft.com/office/drawing/2014/main" id="{0E33EF4F-CF29-41B6-A632-7257ED89462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905018" y="3773010"/>
              <a:ext cx="127334" cy="2041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52" name="Picture 2">
            <a:extLst>
              <a:ext uri="{FF2B5EF4-FFF2-40B4-BE49-F238E27FC236}">
                <a16:creationId xmlns:a16="http://schemas.microsoft.com/office/drawing/2014/main" id="{584C7F6A-6C4A-465C-B93B-8D51F6D15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274763"/>
            <a:ext cx="2641600" cy="443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CD328F-7264-C68E-66C1-494DE62E77EA}"/>
              </a:ext>
            </a:extLst>
          </p:cNvPr>
          <p:cNvSpPr txBox="1"/>
          <p:nvPr/>
        </p:nvSpPr>
        <p:spPr>
          <a:xfrm>
            <a:off x="1623350" y="120134"/>
            <a:ext cx="6094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 err="1"/>
              <a:t>Запам</a:t>
            </a:r>
            <a:r>
              <a:rPr lang="en-US" sz="2800" b="1" i="1" dirty="0"/>
              <a:t>’</a:t>
            </a:r>
            <a:r>
              <a:rPr lang="uk-UA" sz="2800" b="1" i="1" dirty="0" err="1"/>
              <a:t>ятай</a:t>
            </a:r>
            <a:r>
              <a:rPr lang="uk-UA" sz="2800" b="1" i="1" dirty="0"/>
              <a:t>:</a:t>
            </a:r>
            <a:endParaRPr lang="en-US" sz="2800" b="1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CAF2EC-8141-D820-487D-D0A212B4979A}"/>
              </a:ext>
            </a:extLst>
          </p:cNvPr>
          <p:cNvSpPr txBox="1"/>
          <p:nvPr/>
        </p:nvSpPr>
        <p:spPr>
          <a:xfrm>
            <a:off x="3174357" y="1026078"/>
            <a:ext cx="886331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компоне́нт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Забираючи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певне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слово, ми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змінюємо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емоційність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Слово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лексичне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3" name="Групувати 15">
            <a:extLst>
              <a:ext uri="{FF2B5EF4-FFF2-40B4-BE49-F238E27FC236}">
                <a16:creationId xmlns:a16="http://schemas.microsoft.com/office/drawing/2014/main" id="{2C078E5D-3DC0-3E57-9D89-C2AE40289087}"/>
              </a:ext>
            </a:extLst>
          </p:cNvPr>
          <p:cNvGrpSpPr>
            <a:grpSpLocks/>
          </p:cNvGrpSpPr>
          <p:nvPr/>
        </p:nvGrpSpPr>
        <p:grpSpPr bwMode="auto">
          <a:xfrm>
            <a:off x="8272463" y="2559050"/>
            <a:ext cx="306387" cy="204788"/>
            <a:chOff x="8726750" y="3773010"/>
            <a:chExt cx="305602" cy="204186"/>
          </a:xfrm>
        </p:grpSpPr>
        <p:cxnSp>
          <p:nvCxnSpPr>
            <p:cNvPr id="5" name="Пряма сполучна лінія 4">
              <a:extLst>
                <a:ext uri="{FF2B5EF4-FFF2-40B4-BE49-F238E27FC236}">
                  <a16:creationId xmlns:a16="http://schemas.microsoft.com/office/drawing/2014/main" id="{25EA809E-6507-478B-A8F3-E20EE58C59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26750" y="3773010"/>
              <a:ext cx="177344" cy="2041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 сполучна лінія 11">
              <a:extLst>
                <a:ext uri="{FF2B5EF4-FFF2-40B4-BE49-F238E27FC236}">
                  <a16:creationId xmlns:a16="http://schemas.microsoft.com/office/drawing/2014/main" id="{7F202FA2-766D-4ED6-BDAC-B59CBDEE275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904094" y="3773010"/>
              <a:ext cx="128258" cy="2041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4" name="Групувати 16">
            <a:extLst>
              <a:ext uri="{FF2B5EF4-FFF2-40B4-BE49-F238E27FC236}">
                <a16:creationId xmlns:a16="http://schemas.microsoft.com/office/drawing/2014/main" id="{8E3CA786-3750-7AC3-D4C2-C59C94B8663A}"/>
              </a:ext>
            </a:extLst>
          </p:cNvPr>
          <p:cNvGrpSpPr>
            <a:grpSpLocks/>
          </p:cNvGrpSpPr>
          <p:nvPr/>
        </p:nvGrpSpPr>
        <p:grpSpPr bwMode="auto">
          <a:xfrm>
            <a:off x="8756650" y="2559050"/>
            <a:ext cx="304800" cy="204788"/>
            <a:chOff x="8726750" y="3773010"/>
            <a:chExt cx="305602" cy="204186"/>
          </a:xfrm>
        </p:grpSpPr>
        <p:cxnSp>
          <p:nvCxnSpPr>
            <p:cNvPr id="18" name="Пряма сполучна лінія 17">
              <a:extLst>
                <a:ext uri="{FF2B5EF4-FFF2-40B4-BE49-F238E27FC236}">
                  <a16:creationId xmlns:a16="http://schemas.microsoft.com/office/drawing/2014/main" id="{2E42CB93-1009-4FCA-AF1E-AEB5495702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26750" y="3773010"/>
              <a:ext cx="178268" cy="2041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 сполучна лінія 18">
              <a:extLst>
                <a:ext uri="{FF2B5EF4-FFF2-40B4-BE49-F238E27FC236}">
                  <a16:creationId xmlns:a16="http://schemas.microsoft.com/office/drawing/2014/main" id="{0E33EF4F-CF29-41B6-A632-7257ED89462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905018" y="3773010"/>
              <a:ext cx="127334" cy="2041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CB27C17-1B25-D8AF-45D8-F1CED9492997}"/>
              </a:ext>
            </a:extLst>
          </p:cNvPr>
          <p:cNvSpPr txBox="1"/>
          <p:nvPr/>
        </p:nvSpPr>
        <p:spPr>
          <a:xfrm>
            <a:off x="1727522" y="318832"/>
            <a:ext cx="93147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/>
              <a:t>Створи речення. Виходячи з лексичного значення слів, добери до поданих підметів присудки. </a:t>
            </a:r>
            <a:r>
              <a:rPr lang="uk-UA" sz="2800" b="1" i="1" dirty="0" err="1"/>
              <a:t>Запиши</a:t>
            </a:r>
            <a:r>
              <a:rPr lang="uk-UA" sz="2800" b="1" i="1" dirty="0"/>
              <a:t> їх:</a:t>
            </a:r>
            <a:endParaRPr lang="en-US" sz="2800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67F0B-6A71-9A89-99B1-8757D4D9E591}"/>
              </a:ext>
            </a:extLst>
          </p:cNvPr>
          <p:cNvSpPr txBox="1"/>
          <p:nvPr/>
        </p:nvSpPr>
        <p:spPr>
          <a:xfrm>
            <a:off x="960699" y="1623784"/>
            <a:ext cx="1114384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 err="1">
                <a:solidFill>
                  <a:srgbClr val="00B050"/>
                </a:solidFill>
                <a:effectLst/>
              </a:rPr>
              <a:t>Підмети</a:t>
            </a:r>
            <a:r>
              <a:rPr lang="ru-RU" sz="2800" dirty="0">
                <a:solidFill>
                  <a:srgbClr val="00B050"/>
                </a:solidFill>
                <a:effectLst/>
              </a:rPr>
              <a:t>: </a:t>
            </a:r>
            <a:r>
              <a:rPr lang="ru-RU" sz="2800" dirty="0" err="1">
                <a:effectLst/>
              </a:rPr>
              <a:t>ластівки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горобці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журавлі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солов′ї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зозулі</a:t>
            </a:r>
            <a:r>
              <a:rPr lang="ru-RU" sz="2800" dirty="0">
                <a:effectLst/>
              </a:rPr>
              <a:t>, сороки, голуби, ворони, </a:t>
            </a:r>
            <a:r>
              <a:rPr lang="ru-RU" sz="2800" dirty="0" err="1">
                <a:effectLst/>
              </a:rPr>
              <a:t>півні</a:t>
            </a:r>
            <a:r>
              <a:rPr lang="ru-RU" sz="2800" dirty="0">
                <a:effectLst/>
              </a:rPr>
              <a:t>, качки, гуси.</a:t>
            </a:r>
            <a:endParaRPr lang="uk-UA" sz="2800" dirty="0">
              <a:effectLst/>
            </a:endParaRPr>
          </a:p>
          <a:p>
            <a:pPr>
              <a:defRPr/>
            </a:pPr>
            <a:r>
              <a:rPr lang="ru-RU" sz="2800" dirty="0" err="1">
                <a:solidFill>
                  <a:srgbClr val="00B0F0"/>
                </a:solidFill>
                <a:effectLst/>
              </a:rPr>
              <a:t>Присудки</a:t>
            </a:r>
            <a:r>
              <a:rPr lang="ru-RU" sz="2800" dirty="0">
                <a:solidFill>
                  <a:srgbClr val="00B0F0"/>
                </a:solidFill>
                <a:effectLst/>
              </a:rPr>
              <a:t>: </a:t>
            </a:r>
            <a:r>
              <a:rPr lang="ru-RU" sz="2800" dirty="0" err="1">
                <a:effectLst/>
              </a:rPr>
              <a:t>кують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тьохкають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цвірінькають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щебечуть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курличуть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скрекочуть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каркають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воркують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ґелґочуть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кукурікають</a:t>
            </a:r>
            <a:r>
              <a:rPr lang="ru-RU" sz="2800" dirty="0">
                <a:effectLst/>
              </a:rPr>
              <a:t>, </a:t>
            </a:r>
            <a:r>
              <a:rPr lang="ru-RU" sz="2800" dirty="0" err="1">
                <a:effectLst/>
              </a:rPr>
              <a:t>кахкають</a:t>
            </a:r>
            <a:r>
              <a:rPr lang="ru-RU" sz="2800" dirty="0">
                <a:effectLst/>
              </a:rPr>
              <a:t>.</a:t>
            </a:r>
            <a:endParaRPr lang="uk-UA" sz="2800" dirty="0">
              <a:effectLst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B24D85-A27B-7081-3990-4813AC5A3889}"/>
              </a:ext>
            </a:extLst>
          </p:cNvPr>
          <p:cNvSpPr txBox="1"/>
          <p:nvPr/>
        </p:nvSpPr>
        <p:spPr>
          <a:xfrm>
            <a:off x="1838506" y="3942834"/>
            <a:ext cx="997924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i="1" dirty="0"/>
              <a:t>Зразок виконання:</a:t>
            </a:r>
          </a:p>
          <a:p>
            <a:r>
              <a:rPr lang="uk-UA" sz="2800" i="1" dirty="0"/>
              <a:t>Ластівки </a:t>
            </a:r>
            <a:r>
              <a:rPr lang="uk-UA" sz="2800" i="1" dirty="0" err="1"/>
              <a:t>щебечуть</a:t>
            </a:r>
            <a:r>
              <a:rPr lang="uk-UA" sz="2800" i="1" dirty="0"/>
              <a:t>; ….</a:t>
            </a:r>
            <a:endParaRPr lang="ru-UA" sz="2800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D75AC2-ED97-1091-B7A5-13BBE2B3EC0D}"/>
              </a:ext>
            </a:extLst>
          </p:cNvPr>
          <p:cNvSpPr txBox="1"/>
          <p:nvPr/>
        </p:nvSpPr>
        <p:spPr>
          <a:xfrm>
            <a:off x="1684117" y="191510"/>
            <a:ext cx="60998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 err="1"/>
              <a:t>Запам</a:t>
            </a:r>
            <a:r>
              <a:rPr lang="en-US" sz="2800" b="1" i="1" dirty="0"/>
              <a:t>’</a:t>
            </a:r>
            <a:r>
              <a:rPr lang="uk-UA" sz="2800" b="1" i="1" dirty="0" err="1"/>
              <a:t>ятай</a:t>
            </a:r>
            <a:r>
              <a:rPr lang="uk-UA" sz="2800" b="1" i="1" dirty="0"/>
              <a:t>:</a:t>
            </a:r>
            <a:endParaRPr lang="en-US" sz="2800" b="1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AE519B-535B-A688-1561-089C925970F9}"/>
              </a:ext>
            </a:extLst>
          </p:cNvPr>
          <p:cNvSpPr txBox="1"/>
          <p:nvPr/>
        </p:nvSpPr>
        <p:spPr>
          <a:xfrm>
            <a:off x="2625524" y="723030"/>
            <a:ext cx="945651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uk-UA" sz="2800" dirty="0"/>
              <a:t>До </a:t>
            </a:r>
            <a:r>
              <a:rPr lang="ru-RU" altLang="uk-UA" sz="2800" dirty="0" err="1"/>
              <a:t>слів</a:t>
            </a:r>
            <a:r>
              <a:rPr lang="ru-RU" altLang="uk-UA" sz="2800" dirty="0"/>
              <a:t>, </a:t>
            </a:r>
            <a:r>
              <a:rPr lang="ru-RU" altLang="uk-UA" sz="2800" dirty="0" err="1"/>
              <a:t>які</a:t>
            </a:r>
            <a:r>
              <a:rPr lang="ru-RU" altLang="uk-UA" sz="2800" dirty="0"/>
              <a:t> належать до </a:t>
            </a:r>
            <a:r>
              <a:rPr lang="ru-RU" altLang="uk-UA" sz="2800" dirty="0" err="1"/>
              <a:t>самостійних</a:t>
            </a:r>
            <a:r>
              <a:rPr lang="ru-RU" altLang="uk-UA" sz="2800" dirty="0"/>
              <a:t> </a:t>
            </a:r>
            <a:r>
              <a:rPr lang="ru-RU" altLang="uk-UA" sz="2800" dirty="0" err="1"/>
              <a:t>частин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мови</a:t>
            </a:r>
            <a:r>
              <a:rPr lang="ru-RU" altLang="uk-UA" sz="2800" dirty="0"/>
              <a:t>, </a:t>
            </a:r>
            <a:r>
              <a:rPr lang="ru-RU" altLang="uk-UA" sz="2800" dirty="0" err="1"/>
              <a:t>можна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поставити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запитання</a:t>
            </a:r>
            <a:r>
              <a:rPr lang="ru-RU" altLang="uk-UA" sz="2800" dirty="0"/>
              <a:t> та </a:t>
            </a:r>
            <a:r>
              <a:rPr lang="ru-RU" altLang="uk-UA" sz="2800" dirty="0" err="1"/>
              <a:t>визначити</a:t>
            </a:r>
            <a:r>
              <a:rPr lang="ru-RU" altLang="uk-UA" sz="2800" dirty="0"/>
              <a:t> за ним </a:t>
            </a:r>
            <a:r>
              <a:rPr lang="ru-RU" altLang="uk-UA" sz="2800" dirty="0" err="1"/>
              <a:t>частину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мови</a:t>
            </a:r>
            <a:r>
              <a:rPr lang="ru-RU" altLang="uk-UA" sz="2800" dirty="0"/>
              <a:t>.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uk-UA" sz="2800" dirty="0" err="1"/>
              <a:t>Наприклад</a:t>
            </a:r>
            <a:r>
              <a:rPr lang="ru-RU" altLang="uk-UA" sz="2800" dirty="0"/>
              <a:t>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uk-UA" altLang="uk-UA" sz="2800" dirty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uk-UA" sz="2800" dirty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uk-UA" sz="2800" dirty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uk-UA" sz="2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uk-UA" sz="2800" dirty="0"/>
              <a:t>- </a:t>
            </a:r>
            <a:r>
              <a:rPr lang="ru-RU" altLang="uk-UA" sz="2800" dirty="0" err="1"/>
              <a:t>Чи</a:t>
            </a:r>
            <a:r>
              <a:rPr lang="ru-RU" altLang="uk-UA" sz="2800" dirty="0"/>
              <a:t> до </a:t>
            </a:r>
            <a:r>
              <a:rPr lang="ru-RU" altLang="uk-UA" sz="2800" dirty="0" err="1"/>
              <a:t>всіх</a:t>
            </a:r>
            <a:r>
              <a:rPr lang="ru-RU" altLang="uk-UA" sz="2800" dirty="0"/>
              <a:t> </a:t>
            </a:r>
            <a:r>
              <a:rPr lang="ru-RU" altLang="uk-UA" sz="2800" dirty="0" err="1"/>
              <a:t>слів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можна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поставити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питання</a:t>
            </a:r>
            <a:r>
              <a:rPr lang="ru-RU" altLang="uk-UA" sz="2800" dirty="0"/>
              <a:t>?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uk-UA" sz="2800" dirty="0"/>
              <a:t>- До </a:t>
            </a:r>
            <a:r>
              <a:rPr lang="ru-RU" altLang="uk-UA" sz="2800" dirty="0" err="1"/>
              <a:t>яких</a:t>
            </a:r>
            <a:r>
              <a:rPr lang="ru-RU" altLang="uk-UA" sz="2800" dirty="0"/>
              <a:t> ми не </a:t>
            </a:r>
            <a:r>
              <a:rPr lang="ru-RU" altLang="uk-UA" sz="2800" dirty="0" err="1"/>
              <a:t>ставимо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запитань</a:t>
            </a:r>
            <a:r>
              <a:rPr lang="ru-RU" altLang="uk-UA" sz="2800" dirty="0"/>
              <a:t>? </a:t>
            </a:r>
            <a:endParaRPr lang="uk-UA" altLang="uk-UA" sz="2800" dirty="0"/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uk-UA" sz="2800" dirty="0" err="1"/>
              <a:t>Ці</a:t>
            </a:r>
            <a:r>
              <a:rPr lang="ru-RU" altLang="uk-UA" sz="2800" dirty="0"/>
              <a:t> слова належать до </a:t>
            </a:r>
            <a:r>
              <a:rPr lang="ru-RU" altLang="uk-UA" sz="2800" dirty="0" err="1"/>
              <a:t>службових</a:t>
            </a:r>
            <a:r>
              <a:rPr lang="ru-RU" altLang="uk-UA" sz="2800" dirty="0"/>
              <a:t> </a:t>
            </a:r>
            <a:r>
              <a:rPr lang="ru-RU" altLang="uk-UA" sz="2800" dirty="0" err="1"/>
              <a:t>частин</a:t>
            </a:r>
            <a:r>
              <a:rPr lang="ru-RU" altLang="uk-UA" sz="2800" dirty="0"/>
              <a:t> </a:t>
            </a:r>
            <a:r>
              <a:rPr lang="ru-RU" altLang="uk-UA" sz="2800" dirty="0" err="1"/>
              <a:t>мови</a:t>
            </a:r>
            <a:endParaRPr lang="uk-UA" altLang="uk-UA" sz="28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365D47F-3AC1-1ADE-9005-D7E3E19EF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03" y="1076325"/>
            <a:ext cx="2641600" cy="443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8FDB3EA-81E9-1BD8-9B45-8F6F1D3FF1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741" y="2258691"/>
            <a:ext cx="9858259" cy="144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32030" y="318249"/>
            <a:ext cx="1016373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/>
              <a:t>Домашнє завдання:</a:t>
            </a:r>
          </a:p>
          <a:p>
            <a:r>
              <a:rPr lang="uk-UA" sz="2800" dirty="0"/>
              <a:t>1. Прочитати теоретичний матеріал на с. 25 підручника.</a:t>
            </a:r>
          </a:p>
          <a:p>
            <a:r>
              <a:rPr lang="uk-UA" sz="2800" dirty="0"/>
              <a:t>2. Виконати домашнє завдання на с. 26, записати речення 1, 2, 3.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811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3489C0B-E829-F8C8-5409-3DF59694DCE8}"/>
              </a:ext>
            </a:extLst>
          </p:cNvPr>
          <p:cNvSpPr txBox="1"/>
          <p:nvPr/>
        </p:nvSpPr>
        <p:spPr>
          <a:xfrm>
            <a:off x="1947441" y="330406"/>
            <a:ext cx="6094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i="1" dirty="0"/>
              <a:t>Допомога: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DD404E8-8B2F-0FAD-A009-D4028916F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441" y="3639830"/>
            <a:ext cx="7772400" cy="243185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2ACC7C7-23B5-E866-2C1C-E9276FA80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786" y="975130"/>
            <a:ext cx="7772400" cy="224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841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F0FD4A-C472-B840-B9FD-44323E08D530}"/>
              </a:ext>
            </a:extLst>
          </p:cNvPr>
          <p:cNvSpPr txBox="1"/>
          <p:nvPr/>
        </p:nvSpPr>
        <p:spPr>
          <a:xfrm>
            <a:off x="2306002" y="368350"/>
            <a:ext cx="914685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UA" sz="2800" i="1" dirty="0"/>
              <a:t>Зразок оформлення домашнього завдання: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UA" sz="2800" i="1" dirty="0"/>
              <a:t>Двадцять </a:t>
            </a:r>
            <a:r>
              <a:rPr lang="ru-RU" sz="2800" i="1" dirty="0" err="1"/>
              <a:t>дев’яте</a:t>
            </a:r>
            <a:r>
              <a:rPr lang="ru-RU" sz="2800" i="1" dirty="0"/>
              <a:t> </a:t>
            </a:r>
            <a:r>
              <a:rPr lang="ru-UA" sz="2800" i="1" dirty="0"/>
              <a:t>вересня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UA" sz="2800" i="1" dirty="0"/>
              <a:t>Домашня робота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2800" i="1" dirty="0" err="1"/>
              <a:t>Вправа</a:t>
            </a:r>
            <a:endParaRPr lang="ru-RU" sz="2800" i="1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800" i="1" dirty="0"/>
              <a:t>1. Ложкою море не </a:t>
            </a:r>
            <a:r>
              <a:rPr lang="ru-RU" sz="2800" i="1" dirty="0" err="1"/>
              <a:t>вичерпати</a:t>
            </a:r>
            <a:r>
              <a:rPr lang="ru-RU" sz="2800" i="1" dirty="0"/>
              <a:t>. 2…… 3. …. </a:t>
            </a:r>
            <a:endParaRPr lang="ru-UA" sz="28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1A8426-71DD-315A-9BD3-14B10FB2B9B2}"/>
              </a:ext>
            </a:extLst>
          </p:cNvPr>
          <p:cNvSpPr txBox="1"/>
          <p:nvPr/>
        </p:nvSpPr>
        <p:spPr>
          <a:xfrm>
            <a:off x="3047048" y="2615119"/>
            <a:ext cx="60979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UA" sz="2800" b="1" i="1" dirty="0">
                <a:solidFill>
                  <a:srgbClr val="00B050"/>
                </a:solidFill>
              </a:rPr>
              <a:t>Дякую за навчання!</a:t>
            </a:r>
            <a:endParaRPr lang="ru-UA" sz="2800" b="1" dirty="0">
              <a:solidFill>
                <a:srgbClr val="00B050"/>
              </a:solidFill>
            </a:endParaRPr>
          </a:p>
        </p:txBody>
      </p:sp>
      <p:pic>
        <p:nvPicPr>
          <p:cNvPr id="7170" name="Picture 2" descr="Збірка віршів про українську мову - Мала Сторінка">
            <a:extLst>
              <a:ext uri="{FF2B5EF4-FFF2-40B4-BE49-F238E27FC236}">
                <a16:creationId xmlns:a16="http://schemas.microsoft.com/office/drawing/2014/main" id="{7C22E293-BF0C-01AE-4423-12CAC0987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150" y="3185488"/>
            <a:ext cx="24257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64350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Arial/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291</TotalTime>
  <Words>363</Words>
  <Application>Microsoft Macintosh PowerPoint</Application>
  <PresentationFormat>Широкоэкранный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Слово як компонент речення. Лексичне значення слова. Слово як частина мови. Добір слів для доповнення речення. Складання речень певного змісту.</dc:title>
  <dc:creator>Certified Windows</dc:creator>
  <cp:lastModifiedBy>Microsoft Office User</cp:lastModifiedBy>
  <cp:revision>23</cp:revision>
  <dcterms:created xsi:type="dcterms:W3CDTF">2022-09-12T10:20:24Z</dcterms:created>
  <dcterms:modified xsi:type="dcterms:W3CDTF">2023-10-24T11:50:46Z</dcterms:modified>
</cp:coreProperties>
</file>