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82" r:id="rId24"/>
    <p:sldId id="283" r:id="rId25"/>
    <p:sldId id="284" r:id="rId26"/>
    <p:sldId id="279" r:id="rId27"/>
    <p:sldId id="280" r:id="rId28"/>
    <p:sldId id="281" r:id="rId29"/>
    <p:sldId id="276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1C6F-0C61-49A4-ACB5-C53A77FFBADE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9E02-8304-45C7-83B6-DBAB323BB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1C6F-0C61-49A4-ACB5-C53A77FFBADE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9E02-8304-45C7-83B6-DBAB323BB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1C6F-0C61-49A4-ACB5-C53A77FFBADE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9E02-8304-45C7-83B6-DBAB323BB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1C6F-0C61-49A4-ACB5-C53A77FFBADE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9E02-8304-45C7-83B6-DBAB323BB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1C6F-0C61-49A4-ACB5-C53A77FFBADE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9E02-8304-45C7-83B6-DBAB323BB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1C6F-0C61-49A4-ACB5-C53A77FFBADE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9E02-8304-45C7-83B6-DBAB323BB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1C6F-0C61-49A4-ACB5-C53A77FFBADE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9E02-8304-45C7-83B6-DBAB323BB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1C6F-0C61-49A4-ACB5-C53A77FFBADE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9E02-8304-45C7-83B6-DBAB323BB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1C6F-0C61-49A4-ACB5-C53A77FFBADE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9E02-8304-45C7-83B6-DBAB323BB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1C6F-0C61-49A4-ACB5-C53A77FFBADE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9E02-8304-45C7-83B6-DBAB323BB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1C6F-0C61-49A4-ACB5-C53A77FFBADE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9E02-8304-45C7-83B6-DBAB323BB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11C6F-0C61-49A4-ACB5-C53A77FFBADE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79E02-8304-45C7-83B6-DBAB323BB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1649-22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700-18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700-18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1649-2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1649-22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1649-22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1649-22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file/text/103/f522698n195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file/text/103/f522698n196.docx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file/text/103/f522698n197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963-2000-%D0%B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109-2015-%D0%B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1649-2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7772400" cy="1357321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</a:rPr>
              <a:t>НОРМАТИВНА БАЗА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7200928" cy="3643338"/>
          </a:xfrm>
        </p:spPr>
        <p:txBody>
          <a:bodyPr>
            <a:normAutofit fontScale="92500" lnSpcReduction="20000"/>
          </a:bodyPr>
          <a:lstStyle/>
          <a:p>
            <a:pPr fontAlgn="t"/>
            <a:r>
              <a:rPr lang="ru-RU" b="1" dirty="0" smtClean="0">
                <a:solidFill>
                  <a:schemeClr val="tx1"/>
                </a:solidFill>
              </a:rPr>
              <a:t>НАКАЗ МОН </a:t>
            </a:r>
            <a:r>
              <a:rPr lang="ru-RU" b="1" dirty="0" err="1" smtClean="0">
                <a:solidFill>
                  <a:schemeClr val="tx1"/>
                </a:solidFill>
              </a:rPr>
              <a:t>від</a:t>
            </a:r>
            <a:r>
              <a:rPr lang="ru-RU" b="1" dirty="0" smtClean="0">
                <a:solidFill>
                  <a:schemeClr val="tx1"/>
                </a:solidFill>
              </a:rPr>
              <a:t> 09.09.2022</a:t>
            </a:r>
            <a:r>
              <a:rPr lang="ru-RU" b="1" dirty="0">
                <a:solidFill>
                  <a:schemeClr val="tx1"/>
                </a:solidFill>
              </a:rPr>
              <a:t>  № 805</a:t>
            </a:r>
            <a:endParaRPr lang="ru-RU" dirty="0">
              <a:solidFill>
                <a:schemeClr val="tx1"/>
              </a:solidFill>
            </a:endParaRPr>
          </a:p>
          <a:p>
            <a:pPr fontAlgn="t"/>
            <a:endParaRPr lang="ru-RU" dirty="0"/>
          </a:p>
          <a:p>
            <a:pPr fontAlgn="t"/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Зареєстровано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Міністерстві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юстиції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грудня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2022 р.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№ 1649/38985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затвердження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атестацію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педагогічних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працівників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</a:rPr>
              <a:t>Кваліфікаційні категорії</a:t>
            </a:r>
            <a:endParaRPr lang="ru-RU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401080" cy="557216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>
                <a:solidFill>
                  <a:srgbClr val="FF0000"/>
                </a:solidFill>
              </a:rPr>
              <a:t>Кваліфікаційна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категорія</a:t>
            </a:r>
            <a:r>
              <a:rPr lang="ru-RU" dirty="0">
                <a:solidFill>
                  <a:srgbClr val="FF0000"/>
                </a:solidFill>
              </a:rPr>
              <a:t> «</a:t>
            </a:r>
            <a:r>
              <a:rPr lang="ru-RU" dirty="0" err="1">
                <a:solidFill>
                  <a:srgbClr val="FF0000"/>
                </a:solidFill>
              </a:rPr>
              <a:t>спеціаліст</a:t>
            </a:r>
            <a:r>
              <a:rPr lang="ru-RU" dirty="0">
                <a:solidFill>
                  <a:srgbClr val="FF0000"/>
                </a:solidFill>
              </a:rPr>
              <a:t>» </a:t>
            </a:r>
            <a:r>
              <a:rPr lang="ru-RU" dirty="0" err="1"/>
              <a:t>присвоюється</a:t>
            </a:r>
            <a:r>
              <a:rPr lang="ru-RU" dirty="0"/>
              <a:t> </a:t>
            </a:r>
            <a:r>
              <a:rPr lang="ru-RU" dirty="0" err="1"/>
              <a:t>педагогічному</a:t>
            </a:r>
            <a:r>
              <a:rPr lang="ru-RU" dirty="0"/>
              <a:t> </a:t>
            </a:r>
            <a:r>
              <a:rPr lang="ru-RU" dirty="0" err="1"/>
              <a:t>працівникові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фаховий</a:t>
            </a:r>
            <a:r>
              <a:rPr lang="ru-RU" dirty="0"/>
              <a:t> </a:t>
            </a:r>
            <a:r>
              <a:rPr lang="ru-RU" dirty="0" err="1"/>
              <a:t>молодший</a:t>
            </a:r>
            <a:r>
              <a:rPr lang="ru-RU" dirty="0"/>
              <a:t> бакалавр (</a:t>
            </a:r>
            <a:r>
              <a:rPr lang="ru-RU" dirty="0" err="1"/>
              <a:t>освітньо-кваліфікаційний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молодший</a:t>
            </a:r>
            <a:r>
              <a:rPr lang="ru-RU" dirty="0"/>
              <a:t> </a:t>
            </a:r>
            <a:r>
              <a:rPr lang="ru-RU" dirty="0" err="1"/>
              <a:t>спеціаліст</a:t>
            </a:r>
            <a:r>
              <a:rPr lang="ru-RU" dirty="0"/>
              <a:t>), </a:t>
            </a:r>
            <a:r>
              <a:rPr lang="ru-RU" dirty="0" err="1"/>
              <a:t>молодший</a:t>
            </a:r>
            <a:r>
              <a:rPr lang="ru-RU" dirty="0"/>
              <a:t> </a:t>
            </a:r>
            <a:r>
              <a:rPr lang="ru-RU" dirty="0" err="1"/>
              <a:t>бакалавр</a:t>
            </a:r>
            <a:r>
              <a:rPr lang="ru-RU" dirty="0"/>
              <a:t>, </a:t>
            </a:r>
            <a:r>
              <a:rPr lang="ru-RU" dirty="0" err="1"/>
              <a:t>бакалавр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магістр</a:t>
            </a:r>
            <a:r>
              <a:rPr lang="ru-RU" dirty="0"/>
              <a:t> (</a:t>
            </a:r>
            <a:r>
              <a:rPr lang="ru-RU" dirty="0" err="1"/>
              <a:t>освітньо-кваліфікаційний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спеціаліст</a:t>
            </a:r>
            <a:r>
              <a:rPr lang="ru-RU" dirty="0" smtClean="0"/>
              <a:t>).</a:t>
            </a:r>
          </a:p>
          <a:p>
            <a:pPr algn="just"/>
            <a:endParaRPr lang="ru-RU" dirty="0"/>
          </a:p>
          <a:p>
            <a:pPr algn="just"/>
            <a:r>
              <a:rPr lang="ru-RU" dirty="0" err="1">
                <a:solidFill>
                  <a:srgbClr val="FF0000"/>
                </a:solidFill>
              </a:rPr>
              <a:t>Кваліфікаційна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категорія</a:t>
            </a:r>
            <a:r>
              <a:rPr lang="ru-RU" dirty="0">
                <a:solidFill>
                  <a:srgbClr val="FF0000"/>
                </a:solidFill>
              </a:rPr>
              <a:t> «</a:t>
            </a:r>
            <a:r>
              <a:rPr lang="ru-RU" dirty="0" err="1">
                <a:solidFill>
                  <a:srgbClr val="FF0000"/>
                </a:solidFill>
              </a:rPr>
              <a:t>спеціаліст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другої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категорії</a:t>
            </a:r>
            <a:r>
              <a:rPr lang="ru-RU" dirty="0">
                <a:solidFill>
                  <a:srgbClr val="FF0000"/>
                </a:solidFill>
              </a:rPr>
              <a:t>» </a:t>
            </a:r>
            <a:r>
              <a:rPr lang="ru-RU" dirty="0" err="1"/>
              <a:t>присвоюється</a:t>
            </a:r>
            <a:r>
              <a:rPr lang="ru-RU" dirty="0"/>
              <a:t> </a:t>
            </a:r>
            <a:r>
              <a:rPr lang="ru-RU" dirty="0" err="1"/>
              <a:t>педагогічному</a:t>
            </a:r>
            <a:r>
              <a:rPr lang="ru-RU" dirty="0"/>
              <a:t> </a:t>
            </a:r>
            <a:r>
              <a:rPr lang="ru-RU" dirty="0" err="1"/>
              <a:t>працівникові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молодший</a:t>
            </a:r>
            <a:r>
              <a:rPr lang="ru-RU" dirty="0"/>
              <a:t> бакалавр (</a:t>
            </a:r>
            <a:r>
              <a:rPr lang="ru-RU" dirty="0" err="1"/>
              <a:t>освітньо-кваліфікаційний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молодший</a:t>
            </a:r>
            <a:r>
              <a:rPr lang="ru-RU" dirty="0"/>
              <a:t> </a:t>
            </a:r>
            <a:r>
              <a:rPr lang="ru-RU" dirty="0" err="1"/>
              <a:t>спеціаліст</a:t>
            </a:r>
            <a:r>
              <a:rPr lang="ru-RU" dirty="0"/>
              <a:t>), </a:t>
            </a:r>
            <a:r>
              <a:rPr lang="ru-RU" dirty="0" err="1"/>
              <a:t>бакалавр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магістр</a:t>
            </a:r>
            <a:r>
              <a:rPr lang="ru-RU" dirty="0"/>
              <a:t> (</a:t>
            </a:r>
            <a:r>
              <a:rPr lang="ru-RU" dirty="0" err="1"/>
              <a:t>освітньо-кваліфікаційний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спеціаліст</a:t>
            </a:r>
            <a:r>
              <a:rPr lang="ru-RU" dirty="0"/>
              <a:t>) (для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дошкільної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освітньо-професійний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фаховий</a:t>
            </a:r>
            <a:r>
              <a:rPr lang="ru-RU" dirty="0"/>
              <a:t> </a:t>
            </a:r>
            <a:r>
              <a:rPr lang="ru-RU" dirty="0" err="1"/>
              <a:t>молодший</a:t>
            </a:r>
            <a:r>
              <a:rPr lang="ru-RU" dirty="0"/>
              <a:t> бакалавр), </a:t>
            </a:r>
            <a:r>
              <a:rPr lang="ru-RU" b="1" dirty="0">
                <a:solidFill>
                  <a:srgbClr val="FF0000"/>
                </a:solidFill>
              </a:rPr>
              <a:t>стаж </a:t>
            </a:r>
            <a:r>
              <a:rPr lang="ru-RU" b="1" dirty="0" err="1">
                <a:solidFill>
                  <a:srgbClr val="FF0000"/>
                </a:solidFill>
              </a:rPr>
              <a:t>роботи</a:t>
            </a:r>
            <a:r>
              <a:rPr lang="ru-RU" b="1" dirty="0">
                <a:solidFill>
                  <a:srgbClr val="FF0000"/>
                </a:solidFill>
              </a:rPr>
              <a:t> на посадах </a:t>
            </a:r>
            <a:r>
              <a:rPr lang="ru-RU" b="1" dirty="0" err="1">
                <a:solidFill>
                  <a:srgbClr val="FF0000"/>
                </a:solidFill>
              </a:rPr>
              <a:t>педагогічних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працівників</a:t>
            </a:r>
            <a:r>
              <a:rPr lang="ru-RU" b="1" dirty="0">
                <a:solidFill>
                  <a:srgbClr val="FF0000"/>
                </a:solidFill>
              </a:rPr>
              <a:t> не </a:t>
            </a:r>
            <a:r>
              <a:rPr lang="ru-RU" b="1" dirty="0" err="1">
                <a:solidFill>
                  <a:srgbClr val="FF0000"/>
                </a:solidFill>
              </a:rPr>
              <a:t>менше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ніж</a:t>
            </a:r>
            <a:r>
              <a:rPr lang="ru-RU" b="1" dirty="0">
                <a:solidFill>
                  <a:srgbClr val="FF0000"/>
                </a:solidFill>
              </a:rPr>
              <a:t> три роки.</a:t>
            </a:r>
          </a:p>
          <a:p>
            <a:pPr algn="just"/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err="1" smtClean="0">
                <a:solidFill>
                  <a:srgbClr val="FF0000"/>
                </a:solidFill>
              </a:rPr>
              <a:t>Кваліфікаційна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категорія</a:t>
            </a:r>
            <a:r>
              <a:rPr lang="ru-RU" b="1" dirty="0" smtClean="0">
                <a:solidFill>
                  <a:srgbClr val="FF0000"/>
                </a:solidFill>
              </a:rPr>
              <a:t> «</a:t>
            </a:r>
            <a:r>
              <a:rPr lang="ru-RU" b="1" dirty="0" err="1" smtClean="0">
                <a:solidFill>
                  <a:srgbClr val="FF0000"/>
                </a:solidFill>
              </a:rPr>
              <a:t>спеціаліст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першої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категорії</a:t>
            </a:r>
            <a:r>
              <a:rPr lang="ru-RU" b="1" dirty="0" smtClean="0">
                <a:solidFill>
                  <a:srgbClr val="FF0000"/>
                </a:solidFill>
              </a:rPr>
              <a:t>» </a:t>
            </a:r>
            <a:r>
              <a:rPr lang="ru-RU" b="1" dirty="0" err="1" smtClean="0"/>
              <a:t>присвоюється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педагогічному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працівникові</a:t>
            </a:r>
            <a:r>
              <a:rPr lang="ru-RU" b="1" dirty="0" smtClean="0"/>
              <a:t>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має</a:t>
            </a:r>
            <a:r>
              <a:rPr lang="ru-RU" b="1" dirty="0" smtClean="0"/>
              <a:t> </a:t>
            </a:r>
            <a:r>
              <a:rPr lang="ru-RU" b="1" dirty="0" err="1" smtClean="0"/>
              <a:t>освітній</a:t>
            </a:r>
            <a:r>
              <a:rPr lang="ru-RU" b="1" dirty="0" smtClean="0"/>
              <a:t> </a:t>
            </a:r>
            <a:r>
              <a:rPr lang="ru-RU" b="1" dirty="0" err="1" smtClean="0"/>
              <a:t>рівень</a:t>
            </a:r>
            <a:r>
              <a:rPr lang="ru-RU" b="1" dirty="0" smtClean="0"/>
              <a:t> бакалавр, </a:t>
            </a:r>
            <a:r>
              <a:rPr lang="ru-RU" b="1" dirty="0" err="1" smtClean="0"/>
              <a:t>магістр</a:t>
            </a:r>
            <a:r>
              <a:rPr lang="ru-RU" b="1" dirty="0" smtClean="0"/>
              <a:t> (</a:t>
            </a:r>
            <a:r>
              <a:rPr lang="ru-RU" b="1" dirty="0" err="1" smtClean="0"/>
              <a:t>освітньо</a:t>
            </a:r>
            <a:r>
              <a:rPr lang="ru-RU" b="1" dirty="0" smtClean="0"/>
              <a:t> </a:t>
            </a:r>
            <a:r>
              <a:rPr lang="ru-RU" b="1" dirty="0" err="1" smtClean="0"/>
              <a:t>кваліфікаційний</a:t>
            </a:r>
            <a:r>
              <a:rPr lang="ru-RU" b="1" dirty="0" smtClean="0"/>
              <a:t> </a:t>
            </a:r>
            <a:r>
              <a:rPr lang="ru-RU" b="1" dirty="0" err="1" smtClean="0"/>
              <a:t>рівень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спеціаліст</a:t>
            </a:r>
            <a:r>
              <a:rPr lang="ru-RU" b="1" dirty="0" smtClean="0"/>
              <a:t>) (для </a:t>
            </a:r>
            <a:r>
              <a:rPr lang="ru-RU" b="1" dirty="0" err="1" smtClean="0"/>
              <a:t>працівників</a:t>
            </a:r>
            <a:r>
              <a:rPr lang="ru-RU" b="1" dirty="0" smtClean="0"/>
              <a:t>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 </a:t>
            </a:r>
            <a:r>
              <a:rPr lang="ru-RU" b="1" dirty="0" err="1" smtClean="0"/>
              <a:t>дошкільної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b="1" dirty="0" err="1" smtClean="0"/>
              <a:t>також</a:t>
            </a:r>
            <a:r>
              <a:rPr lang="ru-RU" b="1" dirty="0" smtClean="0"/>
              <a:t> </a:t>
            </a:r>
            <a:r>
              <a:rPr lang="ru-RU" b="1" dirty="0" err="1" smtClean="0"/>
              <a:t>освітньо-професійний</a:t>
            </a:r>
            <a:r>
              <a:rPr lang="ru-RU" b="1" dirty="0" smtClean="0"/>
              <a:t> </a:t>
            </a:r>
            <a:r>
              <a:rPr lang="ru-RU" b="1" dirty="0" err="1" smtClean="0"/>
              <a:t>ступінь</a:t>
            </a:r>
            <a:r>
              <a:rPr lang="ru-RU" b="1" dirty="0" smtClean="0"/>
              <a:t> </a:t>
            </a:r>
            <a:r>
              <a:rPr lang="ru-RU" b="1" dirty="0" err="1" smtClean="0"/>
              <a:t>фаховий</a:t>
            </a:r>
            <a:r>
              <a:rPr lang="ru-RU" b="1" dirty="0" smtClean="0"/>
              <a:t> </a:t>
            </a:r>
            <a:r>
              <a:rPr lang="ru-RU" b="1" dirty="0" err="1" smtClean="0"/>
              <a:t>молодший</a:t>
            </a:r>
            <a:r>
              <a:rPr lang="ru-RU" b="1" dirty="0" smtClean="0"/>
              <a:t> бакалавр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ступінь</a:t>
            </a:r>
            <a:r>
              <a:rPr lang="ru-RU" b="1" dirty="0" smtClean="0"/>
              <a:t> </a:t>
            </a:r>
            <a:r>
              <a:rPr lang="ru-RU" b="1" dirty="0" err="1" smtClean="0"/>
              <a:t>вищої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b="1" dirty="0" err="1" smtClean="0"/>
              <a:t>молодший</a:t>
            </a:r>
            <a:r>
              <a:rPr lang="ru-RU" b="1" dirty="0" smtClean="0"/>
              <a:t> </a:t>
            </a:r>
            <a:r>
              <a:rPr lang="ru-RU" b="1" dirty="0" err="1" smtClean="0"/>
              <a:t>бакалавр</a:t>
            </a:r>
            <a:r>
              <a:rPr lang="ru-RU" b="1" dirty="0" smtClean="0"/>
              <a:t> (</a:t>
            </a:r>
            <a:r>
              <a:rPr lang="ru-RU" b="1" dirty="0" err="1" smtClean="0"/>
              <a:t>освітньо-кваліфікаційний</a:t>
            </a:r>
            <a:r>
              <a:rPr lang="ru-RU" b="1" dirty="0" smtClean="0"/>
              <a:t> </a:t>
            </a:r>
            <a:r>
              <a:rPr lang="ru-RU" b="1" dirty="0" err="1" smtClean="0"/>
              <a:t>рівень</a:t>
            </a:r>
            <a:r>
              <a:rPr lang="ru-RU" b="1" dirty="0" smtClean="0"/>
              <a:t> </a:t>
            </a:r>
            <a:r>
              <a:rPr lang="ru-RU" b="1" dirty="0" err="1" smtClean="0"/>
              <a:t>молодший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спеціаліст</a:t>
            </a:r>
            <a:r>
              <a:rPr lang="ru-RU" b="1" dirty="0" smtClean="0"/>
              <a:t>), </a:t>
            </a:r>
            <a:r>
              <a:rPr lang="ru-RU" b="1" dirty="0" smtClean="0">
                <a:solidFill>
                  <a:srgbClr val="FF0000"/>
                </a:solidFill>
              </a:rPr>
              <a:t>стаж </a:t>
            </a:r>
            <a:r>
              <a:rPr lang="ru-RU" b="1" dirty="0" err="1" smtClean="0">
                <a:solidFill>
                  <a:srgbClr val="FF0000"/>
                </a:solidFill>
              </a:rPr>
              <a:t>роботи</a:t>
            </a:r>
            <a:r>
              <a:rPr lang="ru-RU" b="1" dirty="0" smtClean="0">
                <a:solidFill>
                  <a:srgbClr val="FF0000"/>
                </a:solidFill>
              </a:rPr>
              <a:t> на посадах </a:t>
            </a:r>
            <a:r>
              <a:rPr lang="ru-RU" b="1" dirty="0" err="1" smtClean="0">
                <a:solidFill>
                  <a:srgbClr val="FF0000"/>
                </a:solidFill>
              </a:rPr>
              <a:t>педагогічних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працівників</a:t>
            </a:r>
            <a:r>
              <a:rPr lang="ru-RU" b="1" dirty="0" smtClean="0">
                <a:solidFill>
                  <a:srgbClr val="FF0000"/>
                </a:solidFill>
              </a:rPr>
              <a:t> не </a:t>
            </a:r>
            <a:r>
              <a:rPr lang="ru-RU" b="1" dirty="0" err="1" smtClean="0">
                <a:solidFill>
                  <a:srgbClr val="FF0000"/>
                </a:solidFill>
              </a:rPr>
              <a:t>менше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ніж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п’ять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років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rgbClr val="FF0000"/>
                </a:solidFill>
              </a:rPr>
              <a:t>Кваліфікаційна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категорія</a:t>
            </a:r>
            <a:r>
              <a:rPr lang="ru-RU" b="1" dirty="0" smtClean="0">
                <a:solidFill>
                  <a:srgbClr val="FF0000"/>
                </a:solidFill>
              </a:rPr>
              <a:t> «</a:t>
            </a:r>
            <a:r>
              <a:rPr lang="ru-RU" b="1" dirty="0" err="1" smtClean="0">
                <a:solidFill>
                  <a:srgbClr val="FF0000"/>
                </a:solidFill>
              </a:rPr>
              <a:t>спеціаліст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вищої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категорії</a:t>
            </a:r>
            <a:r>
              <a:rPr lang="ru-RU" b="1" dirty="0" smtClean="0">
                <a:solidFill>
                  <a:srgbClr val="FF0000"/>
                </a:solidFill>
              </a:rPr>
              <a:t>» </a:t>
            </a:r>
            <a:r>
              <a:rPr lang="ru-RU" b="1" dirty="0" err="1" smtClean="0"/>
              <a:t>присвоюється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педагогічному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працівникові</a:t>
            </a:r>
            <a:r>
              <a:rPr lang="ru-RU" b="1" dirty="0" smtClean="0"/>
              <a:t>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має</a:t>
            </a:r>
            <a:r>
              <a:rPr lang="ru-RU" b="1" dirty="0" smtClean="0"/>
              <a:t> </a:t>
            </a:r>
            <a:r>
              <a:rPr lang="ru-RU" b="1" dirty="0" err="1" smtClean="0"/>
              <a:t>освітній</a:t>
            </a:r>
            <a:r>
              <a:rPr lang="ru-RU" b="1" dirty="0" smtClean="0"/>
              <a:t> </a:t>
            </a:r>
            <a:r>
              <a:rPr lang="ru-RU" b="1" dirty="0" err="1" smtClean="0"/>
              <a:t>рівень</a:t>
            </a:r>
            <a:r>
              <a:rPr lang="ru-RU" b="1" dirty="0" smtClean="0"/>
              <a:t> </a:t>
            </a:r>
            <a:r>
              <a:rPr lang="ru-RU" b="1" dirty="0" err="1" smtClean="0"/>
              <a:t>магістр</a:t>
            </a:r>
            <a:r>
              <a:rPr lang="ru-RU" b="1" dirty="0" smtClean="0"/>
              <a:t> (</a:t>
            </a:r>
            <a:r>
              <a:rPr lang="ru-RU" b="1" dirty="0" err="1" smtClean="0"/>
              <a:t>освітньо-кваліфікаційний</a:t>
            </a:r>
            <a:r>
              <a:rPr lang="ru-RU" b="1" dirty="0" smtClean="0"/>
              <a:t> </a:t>
            </a:r>
            <a:r>
              <a:rPr lang="ru-RU" b="1" dirty="0" err="1" smtClean="0"/>
              <a:t>рівень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спеціаліст</a:t>
            </a:r>
            <a:r>
              <a:rPr lang="ru-RU" b="1" dirty="0" smtClean="0"/>
              <a:t>), </a:t>
            </a:r>
            <a:r>
              <a:rPr lang="ru-RU" b="1" dirty="0" smtClean="0">
                <a:solidFill>
                  <a:srgbClr val="FF0000"/>
                </a:solidFill>
              </a:rPr>
              <a:t>стаж </a:t>
            </a:r>
            <a:r>
              <a:rPr lang="ru-RU" b="1" dirty="0" err="1" smtClean="0">
                <a:solidFill>
                  <a:srgbClr val="FF0000"/>
                </a:solidFill>
              </a:rPr>
              <a:t>роботи</a:t>
            </a:r>
            <a:r>
              <a:rPr lang="ru-RU" b="1" dirty="0" smtClean="0">
                <a:solidFill>
                  <a:srgbClr val="FF0000"/>
                </a:solidFill>
              </a:rPr>
              <a:t> на посадах </a:t>
            </a:r>
            <a:r>
              <a:rPr lang="ru-RU" b="1" dirty="0" err="1" smtClean="0">
                <a:solidFill>
                  <a:srgbClr val="FF0000"/>
                </a:solidFill>
              </a:rPr>
              <a:t>педагогічних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працівників</a:t>
            </a:r>
            <a:r>
              <a:rPr lang="ru-RU" b="1" dirty="0" smtClean="0">
                <a:solidFill>
                  <a:srgbClr val="FF0000"/>
                </a:solidFill>
              </a:rPr>
              <a:t> не </a:t>
            </a:r>
            <a:r>
              <a:rPr lang="ru-RU" b="1" dirty="0" err="1" smtClean="0">
                <a:solidFill>
                  <a:srgbClr val="FF0000"/>
                </a:solidFill>
              </a:rPr>
              <a:t>менше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ніж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сім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років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dirty="0"/>
              <a:t>Особи,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стаж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) та </a:t>
            </a:r>
            <a:r>
              <a:rPr lang="ru-RU" dirty="0" err="1"/>
              <a:t>працюють</a:t>
            </a:r>
            <a:r>
              <a:rPr lang="ru-RU" dirty="0"/>
              <a:t> на посадах </a:t>
            </a:r>
            <a:r>
              <a:rPr lang="ru-RU" dirty="0" err="1"/>
              <a:t>педагогічних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атестуються</a:t>
            </a:r>
            <a:r>
              <a:rPr lang="ru-RU" dirty="0"/>
              <a:t> як </a:t>
            </a:r>
            <a:r>
              <a:rPr lang="ru-RU" dirty="0" err="1"/>
              <a:t>педагогічні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 без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 на </a:t>
            </a:r>
            <a:r>
              <a:rPr lang="ru-RU" dirty="0" err="1"/>
              <a:t>присвоєння</a:t>
            </a:r>
            <a:r>
              <a:rPr lang="ru-RU" dirty="0"/>
              <a:t> </a:t>
            </a:r>
            <a:r>
              <a:rPr lang="ru-RU" dirty="0" err="1"/>
              <a:t>кваліфікаційної</a:t>
            </a:r>
            <a:r>
              <a:rPr lang="ru-RU" dirty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</a:rPr>
              <a:t>ПЕДАГОГІЧНІ ЗВАННЯ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64360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4400" b="1" dirty="0" err="1"/>
              <a:t>педагогічні</a:t>
            </a:r>
            <a:r>
              <a:rPr lang="ru-RU" sz="4400" b="1" dirty="0"/>
              <a:t> </a:t>
            </a:r>
            <a:r>
              <a:rPr lang="ru-RU" sz="4400" b="1" dirty="0" err="1"/>
              <a:t>звання</a:t>
            </a:r>
            <a:r>
              <a:rPr lang="ru-RU" sz="4400" b="1" dirty="0"/>
              <a:t> </a:t>
            </a:r>
            <a:r>
              <a:rPr lang="ru-RU" sz="4400" b="1" dirty="0" err="1"/>
              <a:t>присвоюються</a:t>
            </a:r>
            <a:r>
              <a:rPr lang="ru-RU" sz="4400" b="1" dirty="0"/>
              <a:t> (</a:t>
            </a:r>
            <a:r>
              <a:rPr lang="ru-RU" sz="4400" b="1" dirty="0" err="1"/>
              <a:t>підтверджуються</a:t>
            </a:r>
            <a:r>
              <a:rPr lang="ru-RU" sz="4400" b="1" dirty="0"/>
              <a:t>) </a:t>
            </a:r>
            <a:r>
              <a:rPr lang="ru-RU" sz="4400" b="1" dirty="0" err="1"/>
              <a:t>педагогічним</a:t>
            </a:r>
            <a:r>
              <a:rPr lang="ru-RU" sz="4400" b="1" dirty="0"/>
              <a:t> </a:t>
            </a:r>
            <a:r>
              <a:rPr lang="ru-RU" sz="4400" b="1" dirty="0" err="1"/>
              <a:t>працівникам</a:t>
            </a:r>
            <a:r>
              <a:rPr lang="ru-RU" sz="4400" b="1" dirty="0"/>
              <a:t>, </a:t>
            </a:r>
            <a:r>
              <a:rPr lang="ru-RU" sz="4400" b="1" dirty="0" err="1">
                <a:solidFill>
                  <a:srgbClr val="FF0000"/>
                </a:solidFill>
              </a:rPr>
              <a:t>які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мають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кваліфікаційну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категорію</a:t>
            </a:r>
            <a:r>
              <a:rPr lang="ru-RU" sz="4400" b="1" dirty="0">
                <a:solidFill>
                  <a:srgbClr val="FF0000"/>
                </a:solidFill>
              </a:rPr>
              <a:t> «</a:t>
            </a:r>
            <a:r>
              <a:rPr lang="ru-RU" sz="4400" b="1" dirty="0" err="1">
                <a:solidFill>
                  <a:srgbClr val="FF0000"/>
                </a:solidFill>
              </a:rPr>
              <a:t>спеціаліст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першої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категорії</a:t>
            </a:r>
            <a:r>
              <a:rPr lang="ru-RU" sz="4400" b="1" dirty="0">
                <a:solidFill>
                  <a:srgbClr val="FF0000"/>
                </a:solidFill>
              </a:rPr>
              <a:t>» / «</a:t>
            </a:r>
            <a:r>
              <a:rPr lang="ru-RU" sz="4400" b="1" dirty="0" err="1">
                <a:solidFill>
                  <a:srgbClr val="FF0000"/>
                </a:solidFill>
              </a:rPr>
              <a:t>спеціаліст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вищої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категорії</a:t>
            </a:r>
            <a:r>
              <a:rPr lang="ru-RU" sz="4400" b="1" dirty="0">
                <a:solidFill>
                  <a:srgbClr val="FF0000"/>
                </a:solidFill>
              </a:rPr>
              <a:t>» та </a:t>
            </a:r>
            <a:r>
              <a:rPr lang="ru-RU" sz="4400" b="1" dirty="0" err="1">
                <a:solidFill>
                  <a:srgbClr val="FF0000"/>
                </a:solidFill>
              </a:rPr>
              <a:t>які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зокрема</a:t>
            </a:r>
            <a:r>
              <a:rPr lang="ru-RU" sz="4400" b="1" dirty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ru-RU" sz="4400" b="1" dirty="0" err="1"/>
              <a:t>упроваджують</a:t>
            </a:r>
            <a:r>
              <a:rPr lang="ru-RU" sz="4400" b="1" dirty="0"/>
              <a:t> </a:t>
            </a:r>
            <a:r>
              <a:rPr lang="ru-RU" sz="4400" b="1" dirty="0" err="1"/>
              <a:t>і</a:t>
            </a:r>
            <a:r>
              <a:rPr lang="ru-RU" sz="4400" b="1" dirty="0"/>
              <a:t> </a:t>
            </a:r>
            <a:r>
              <a:rPr lang="ru-RU" sz="4400" b="1" dirty="0" err="1"/>
              <a:t>поширюють</a:t>
            </a:r>
            <a:r>
              <a:rPr lang="ru-RU" sz="4400" b="1" dirty="0"/>
              <a:t> методики </a:t>
            </a:r>
            <a:r>
              <a:rPr lang="ru-RU" sz="4400" b="1" dirty="0" err="1"/>
              <a:t>компетентнісного</a:t>
            </a:r>
            <a:r>
              <a:rPr lang="ru-RU" sz="4400" b="1" dirty="0"/>
              <a:t> </a:t>
            </a:r>
            <a:r>
              <a:rPr lang="ru-RU" sz="4400" b="1" dirty="0" err="1"/>
              <a:t>навчання</a:t>
            </a:r>
            <a:r>
              <a:rPr lang="ru-RU" sz="4400" b="1" dirty="0"/>
              <a:t> та </a:t>
            </a:r>
            <a:r>
              <a:rPr lang="ru-RU" sz="4400" b="1" dirty="0" err="1"/>
              <a:t>нові</a:t>
            </a:r>
            <a:r>
              <a:rPr lang="ru-RU" sz="4400" b="1" dirty="0"/>
              <a:t> </a:t>
            </a:r>
            <a:r>
              <a:rPr lang="ru-RU" sz="4400" b="1" dirty="0" err="1"/>
              <a:t>освітні</a:t>
            </a:r>
            <a:r>
              <a:rPr lang="ru-RU" sz="4400" b="1" dirty="0"/>
              <a:t> </a:t>
            </a:r>
            <a:r>
              <a:rPr lang="ru-RU" sz="4400" b="1" dirty="0" err="1"/>
              <a:t>технології</a:t>
            </a:r>
            <a:r>
              <a:rPr lang="ru-RU" sz="4400" b="1" dirty="0"/>
              <a:t>, </a:t>
            </a:r>
            <a:r>
              <a:rPr lang="ru-RU" sz="4400" b="1" dirty="0" err="1"/>
              <a:t>надають</a:t>
            </a:r>
            <a:r>
              <a:rPr lang="ru-RU" sz="4400" b="1" dirty="0"/>
              <a:t> </a:t>
            </a:r>
            <a:r>
              <a:rPr lang="ru-RU" sz="4400" b="1" dirty="0" err="1"/>
              <a:t>професійну</a:t>
            </a:r>
            <a:r>
              <a:rPr lang="ru-RU" sz="4400" b="1" dirty="0"/>
              <a:t> </a:t>
            </a:r>
            <a:r>
              <a:rPr lang="ru-RU" sz="4400" b="1" dirty="0" err="1"/>
              <a:t>підтримку</a:t>
            </a:r>
            <a:r>
              <a:rPr lang="ru-RU" sz="4400" b="1" dirty="0"/>
              <a:t> </a:t>
            </a:r>
            <a:r>
              <a:rPr lang="ru-RU" sz="4400" b="1" dirty="0" err="1"/>
              <a:t>та</a:t>
            </a:r>
            <a:r>
              <a:rPr lang="ru-RU" sz="4400" b="1" dirty="0"/>
              <a:t> </a:t>
            </a:r>
            <a:r>
              <a:rPr lang="ru-RU" sz="4400" b="1" dirty="0" err="1"/>
              <a:t>допомогу</a:t>
            </a:r>
            <a:r>
              <a:rPr lang="ru-RU" sz="4400" b="1" dirty="0"/>
              <a:t> </a:t>
            </a:r>
            <a:r>
              <a:rPr lang="ru-RU" sz="4400" b="1" dirty="0" err="1"/>
              <a:t>педагогічним</a:t>
            </a:r>
            <a:r>
              <a:rPr lang="ru-RU" sz="4400" b="1" dirty="0"/>
              <a:t> </a:t>
            </a:r>
            <a:r>
              <a:rPr lang="ru-RU" sz="4400" b="1" dirty="0" err="1"/>
              <a:t>працівникам</a:t>
            </a:r>
            <a:r>
              <a:rPr lang="ru-RU" sz="4400" b="1" dirty="0"/>
              <a:t> (</a:t>
            </a:r>
            <a:r>
              <a:rPr lang="ru-RU" sz="4400" b="1" dirty="0" err="1">
                <a:solidFill>
                  <a:srgbClr val="FF0000"/>
                </a:solidFill>
              </a:rPr>
              <a:t>здійснюють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супервізію</a:t>
            </a:r>
            <a:r>
              <a:rPr lang="ru-RU" sz="4400" b="1" dirty="0">
                <a:solidFill>
                  <a:srgbClr val="FF0000"/>
                </a:solidFill>
              </a:rPr>
              <a:t>);</a:t>
            </a:r>
          </a:p>
          <a:p>
            <a:pPr algn="just"/>
            <a:r>
              <a:rPr lang="ru-RU" sz="4400" b="1" dirty="0" err="1"/>
              <a:t>беруть</a:t>
            </a:r>
            <a:r>
              <a:rPr lang="ru-RU" sz="4400" b="1" dirty="0"/>
              <a:t> участь у процедурах </a:t>
            </a:r>
            <a:r>
              <a:rPr lang="ru-RU" sz="4400" b="1" dirty="0" err="1"/>
              <a:t>і</a:t>
            </a:r>
            <a:r>
              <a:rPr lang="ru-RU" sz="4400" b="1" dirty="0"/>
              <a:t> заходах, </a:t>
            </a:r>
            <a:r>
              <a:rPr lang="ru-RU" sz="4400" b="1" dirty="0" err="1"/>
              <a:t>пов’язаних</a:t>
            </a:r>
            <a:r>
              <a:rPr lang="ru-RU" sz="4400" b="1" dirty="0"/>
              <a:t> </a:t>
            </a:r>
            <a:r>
              <a:rPr lang="ru-RU" sz="4400" b="1" dirty="0" err="1"/>
              <a:t>із</a:t>
            </a:r>
            <a:r>
              <a:rPr lang="ru-RU" sz="4400" b="1" dirty="0"/>
              <a:t> </a:t>
            </a:r>
            <a:r>
              <a:rPr lang="ru-RU" sz="4400" b="1" dirty="0" err="1"/>
              <a:t>забезпеченням</a:t>
            </a:r>
            <a:r>
              <a:rPr lang="ru-RU" sz="4400" b="1" dirty="0"/>
              <a:t> </a:t>
            </a:r>
            <a:r>
              <a:rPr lang="ru-RU" sz="4400" b="1" dirty="0" err="1"/>
              <a:t>якості</a:t>
            </a:r>
            <a:r>
              <a:rPr lang="ru-RU" sz="4400" b="1" dirty="0"/>
              <a:t> </a:t>
            </a:r>
            <a:r>
              <a:rPr lang="ru-RU" sz="4400" b="1" dirty="0" err="1"/>
              <a:t>освіти</a:t>
            </a:r>
            <a:r>
              <a:rPr lang="ru-RU" sz="4400" b="1" dirty="0"/>
              <a:t> та </a:t>
            </a:r>
            <a:r>
              <a:rPr lang="ru-RU" sz="4400" b="1" dirty="0" err="1"/>
              <a:t>впровадженням</a:t>
            </a:r>
            <a:r>
              <a:rPr lang="ru-RU" sz="4400" b="1" dirty="0"/>
              <a:t> </a:t>
            </a:r>
            <a:r>
              <a:rPr lang="ru-RU" sz="4400" b="1" dirty="0" err="1"/>
              <a:t>інновацій</a:t>
            </a:r>
            <a:r>
              <a:rPr lang="ru-RU" sz="4400" b="1" dirty="0"/>
              <a:t>, </a:t>
            </a:r>
            <a:r>
              <a:rPr lang="ru-RU" sz="4400" b="1" dirty="0" err="1"/>
              <a:t>педагогічних</a:t>
            </a:r>
            <a:r>
              <a:rPr lang="ru-RU" sz="4400" b="1" dirty="0"/>
              <a:t> </a:t>
            </a:r>
            <a:r>
              <a:rPr lang="ru-RU" sz="4400" b="1" dirty="0" err="1"/>
              <a:t>новацій</a:t>
            </a:r>
            <a:r>
              <a:rPr lang="ru-RU" sz="4400" b="1" dirty="0"/>
              <a:t> </a:t>
            </a:r>
            <a:r>
              <a:rPr lang="ru-RU" sz="4400" b="1" dirty="0" err="1"/>
              <a:t>і</a:t>
            </a:r>
            <a:r>
              <a:rPr lang="ru-RU" sz="4400" b="1" dirty="0"/>
              <a:t> </a:t>
            </a:r>
            <a:r>
              <a:rPr lang="ru-RU" sz="4400" b="1" dirty="0" err="1"/>
              <a:t>технологій</a:t>
            </a:r>
            <a:r>
              <a:rPr lang="ru-RU" sz="4400" b="1" dirty="0"/>
              <a:t> у </a:t>
            </a:r>
            <a:r>
              <a:rPr lang="ru-RU" sz="4400" b="1" dirty="0" err="1"/>
              <a:t>системі</a:t>
            </a:r>
            <a:r>
              <a:rPr lang="ru-RU" sz="4400" b="1" dirty="0"/>
              <a:t> </a:t>
            </a:r>
            <a:r>
              <a:rPr lang="ru-RU" sz="4400" b="1" dirty="0" err="1"/>
              <a:t>освіти</a:t>
            </a:r>
            <a:r>
              <a:rPr lang="ru-RU" sz="4400" b="1" dirty="0"/>
              <a:t>;</a:t>
            </a:r>
          </a:p>
          <a:p>
            <a:pPr algn="just"/>
            <a:r>
              <a:rPr lang="ru-RU" sz="4400" b="1" dirty="0" err="1"/>
              <a:t>були</a:t>
            </a:r>
            <a:r>
              <a:rPr lang="ru-RU" sz="4400" b="1" dirty="0"/>
              <a:t> </a:t>
            </a:r>
            <a:r>
              <a:rPr lang="ru-RU" sz="4400" b="1" dirty="0" err="1"/>
              <a:t>визнані</a:t>
            </a:r>
            <a:r>
              <a:rPr lang="ru-RU" sz="4400" b="1" dirty="0"/>
              <a:t> </a:t>
            </a:r>
            <a:r>
              <a:rPr lang="ru-RU" sz="4400" b="1" dirty="0" err="1"/>
              <a:t>переможцями</a:t>
            </a:r>
            <a:r>
              <a:rPr lang="ru-RU" sz="4400" b="1" dirty="0"/>
              <a:t>, лауреатами </a:t>
            </a:r>
            <a:r>
              <a:rPr lang="ru-RU" sz="4400" b="1" dirty="0" err="1">
                <a:solidFill>
                  <a:srgbClr val="FF0000"/>
                </a:solidFill>
              </a:rPr>
              <a:t>всеукраїнських</a:t>
            </a:r>
            <a:r>
              <a:rPr lang="ru-RU" sz="4400" b="1" dirty="0">
                <a:solidFill>
                  <a:srgbClr val="FF0000"/>
                </a:solidFill>
              </a:rPr>
              <a:t>, </a:t>
            </a:r>
            <a:r>
              <a:rPr lang="ru-RU" sz="4400" b="1" dirty="0" err="1">
                <a:solidFill>
                  <a:srgbClr val="FF0000"/>
                </a:solidFill>
              </a:rPr>
              <a:t>міжнародних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фахових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конкурсів</a:t>
            </a:r>
            <a:r>
              <a:rPr lang="ru-RU" sz="4400" b="1" dirty="0">
                <a:solidFill>
                  <a:srgbClr val="FF0000"/>
                </a:solidFill>
              </a:rPr>
              <a:t>;</a:t>
            </a:r>
          </a:p>
          <a:p>
            <a:pPr algn="just"/>
            <a:r>
              <a:rPr lang="ru-RU" sz="4400" b="1" dirty="0" err="1"/>
              <a:t>підготували</a:t>
            </a:r>
            <a:r>
              <a:rPr lang="ru-RU" sz="4400" b="1" dirty="0"/>
              <a:t> </a:t>
            </a:r>
            <a:r>
              <a:rPr lang="ru-RU" sz="4400" b="1" dirty="0" err="1"/>
              <a:t>переможців</a:t>
            </a:r>
            <a:r>
              <a:rPr lang="ru-RU" sz="4400" b="1" dirty="0"/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всеукраїнських</a:t>
            </a:r>
            <a:r>
              <a:rPr lang="ru-RU" sz="4400" b="1" dirty="0">
                <a:solidFill>
                  <a:srgbClr val="FF0000"/>
                </a:solidFill>
              </a:rPr>
              <a:t>, </a:t>
            </a:r>
            <a:r>
              <a:rPr lang="ru-RU" sz="4400" b="1" dirty="0" err="1">
                <a:solidFill>
                  <a:srgbClr val="FF0000"/>
                </a:solidFill>
              </a:rPr>
              <a:t>міжнародних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олімпіад</a:t>
            </a:r>
            <a:r>
              <a:rPr lang="ru-RU" sz="4400" b="1" dirty="0">
                <a:solidFill>
                  <a:srgbClr val="FF0000"/>
                </a:solidFill>
              </a:rPr>
              <a:t>, </a:t>
            </a:r>
            <a:r>
              <a:rPr lang="ru-RU" sz="4400" b="1" dirty="0" err="1">
                <a:solidFill>
                  <a:srgbClr val="FF0000"/>
                </a:solidFill>
              </a:rPr>
              <a:t>конкурсів</a:t>
            </a:r>
            <a:r>
              <a:rPr lang="ru-RU" sz="4400" b="1" dirty="0">
                <a:solidFill>
                  <a:srgbClr val="FF0000"/>
                </a:solidFill>
              </a:rPr>
              <a:t>, </a:t>
            </a:r>
            <a:r>
              <a:rPr lang="ru-RU" sz="4400" b="1" dirty="0" err="1">
                <a:solidFill>
                  <a:srgbClr val="FF0000"/>
                </a:solidFill>
              </a:rPr>
              <a:t>змагань</a:t>
            </a:r>
            <a:r>
              <a:rPr lang="ru-RU" sz="4400" b="1" dirty="0">
                <a:solidFill>
                  <a:srgbClr val="FF0000"/>
                </a:solidFill>
              </a:rPr>
              <a:t>, </a:t>
            </a:r>
            <a:r>
              <a:rPr lang="ru-RU" sz="4400" b="1" dirty="0" err="1">
                <a:solidFill>
                  <a:srgbClr val="FF0000"/>
                </a:solidFill>
              </a:rPr>
              <a:t>т</a:t>
            </a:r>
            <a:r>
              <a:rPr lang="ru-RU" sz="4400" b="1" dirty="0" err="1"/>
              <a:t>ощо</a:t>
            </a:r>
            <a:r>
              <a:rPr lang="ru-RU" sz="4400" b="1" dirty="0"/>
              <a:t>.</a:t>
            </a:r>
          </a:p>
          <a:p>
            <a:pPr algn="just"/>
            <a:r>
              <a:rPr lang="ru-RU" sz="4400" b="1" dirty="0" err="1"/>
              <a:t>Педагогічне</a:t>
            </a:r>
            <a:r>
              <a:rPr lang="ru-RU" sz="4400" b="1" dirty="0"/>
              <a:t> </a:t>
            </a:r>
            <a:r>
              <a:rPr lang="ru-RU" sz="4400" b="1" dirty="0" err="1"/>
              <a:t>звання</a:t>
            </a:r>
            <a:r>
              <a:rPr lang="ru-RU" sz="4400" b="1" dirty="0"/>
              <a:t> «</a:t>
            </a:r>
            <a:r>
              <a:rPr lang="ru-RU" sz="4400" b="1" dirty="0" err="1"/>
              <a:t>вихователь-методист</a:t>
            </a:r>
            <a:r>
              <a:rPr lang="ru-RU" sz="4400" b="1" dirty="0"/>
              <a:t>» </a:t>
            </a:r>
            <a:r>
              <a:rPr lang="ru-RU" sz="4400" b="1" dirty="0" err="1"/>
              <a:t>може</a:t>
            </a:r>
            <a:r>
              <a:rPr lang="ru-RU" sz="4400" b="1" dirty="0"/>
              <a:t> </a:t>
            </a:r>
            <a:r>
              <a:rPr lang="ru-RU" sz="4400" b="1" dirty="0" err="1"/>
              <a:t>присвоюватися</a:t>
            </a:r>
            <a:r>
              <a:rPr lang="ru-RU" sz="4400" b="1" dirty="0"/>
              <a:t> </a:t>
            </a:r>
            <a:r>
              <a:rPr lang="ru-RU" sz="4400" b="1" dirty="0" err="1"/>
              <a:t>музичним</a:t>
            </a:r>
            <a:r>
              <a:rPr lang="ru-RU" sz="4400" b="1" dirty="0"/>
              <a:t> </a:t>
            </a:r>
            <a:r>
              <a:rPr lang="ru-RU" sz="4400" b="1" dirty="0" err="1"/>
              <a:t>керівникам</a:t>
            </a:r>
            <a:r>
              <a:rPr lang="ru-RU" sz="4400" b="1" dirty="0"/>
              <a:t> та </a:t>
            </a:r>
            <a:r>
              <a:rPr lang="ru-RU" sz="4400" b="1" dirty="0" err="1"/>
              <a:t>інструкторам</a:t>
            </a:r>
            <a:r>
              <a:rPr lang="ru-RU" sz="4400" b="1" dirty="0"/>
              <a:t> </a:t>
            </a:r>
            <a:r>
              <a:rPr lang="ru-RU" sz="4400" b="1" dirty="0" err="1"/>
              <a:t>з</a:t>
            </a:r>
            <a:r>
              <a:rPr lang="ru-RU" sz="4400" b="1" dirty="0"/>
              <a:t> </a:t>
            </a:r>
            <a:r>
              <a:rPr lang="ru-RU" sz="4400" b="1" dirty="0" err="1"/>
              <a:t>фізичної</a:t>
            </a:r>
            <a:r>
              <a:rPr lang="ru-RU" sz="4400" b="1" dirty="0"/>
              <a:t> </a:t>
            </a:r>
            <a:r>
              <a:rPr lang="ru-RU" sz="4400" b="1" dirty="0" err="1"/>
              <a:t>культури</a:t>
            </a:r>
            <a:r>
              <a:rPr lang="ru-RU" sz="4400" b="1" dirty="0"/>
              <a:t> </a:t>
            </a:r>
            <a:r>
              <a:rPr lang="ru-RU" sz="4400" b="1" dirty="0" err="1"/>
              <a:t>дошкільних</a:t>
            </a:r>
            <a:r>
              <a:rPr lang="ru-RU" sz="4400" b="1" dirty="0"/>
              <a:t> </a:t>
            </a:r>
            <a:r>
              <a:rPr lang="ru-RU" sz="4400" b="1" dirty="0" err="1"/>
              <a:t>закладів</a:t>
            </a:r>
            <a:r>
              <a:rPr lang="ru-RU" sz="4400" b="1" dirty="0"/>
              <a:t> </a:t>
            </a:r>
            <a:r>
              <a:rPr lang="ru-RU" sz="4400" b="1" dirty="0" err="1"/>
              <a:t>освіти</a:t>
            </a:r>
            <a:r>
              <a:rPr lang="ru-RU" sz="4400" b="1" dirty="0" smtClean="0"/>
              <a:t>.</a:t>
            </a:r>
          </a:p>
          <a:p>
            <a:pPr algn="just"/>
            <a:r>
              <a:rPr lang="ru-RU" sz="4200" b="1" dirty="0"/>
              <a:t>11. </a:t>
            </a:r>
            <a:r>
              <a:rPr lang="ru-RU" sz="4200" b="1" dirty="0" err="1"/>
              <a:t>Кваліфікаційні</a:t>
            </a:r>
            <a:r>
              <a:rPr lang="ru-RU" sz="4200" b="1" dirty="0"/>
              <a:t> </a:t>
            </a:r>
            <a:r>
              <a:rPr lang="ru-RU" sz="4200" b="1" dirty="0" err="1"/>
              <a:t>категорії</a:t>
            </a:r>
            <a:r>
              <a:rPr lang="ru-RU" sz="4200" b="1" dirty="0"/>
              <a:t> та </a:t>
            </a:r>
            <a:r>
              <a:rPr lang="ru-RU" sz="4200" b="1" dirty="0" err="1"/>
              <a:t>педагогічні</a:t>
            </a:r>
            <a:r>
              <a:rPr lang="ru-RU" sz="4200" b="1" dirty="0"/>
              <a:t> </a:t>
            </a:r>
            <a:r>
              <a:rPr lang="ru-RU" sz="4200" b="1" dirty="0" err="1"/>
              <a:t>звання</a:t>
            </a:r>
            <a:r>
              <a:rPr lang="ru-RU" sz="4200" b="1" dirty="0"/>
              <a:t>, </a:t>
            </a:r>
            <a:r>
              <a:rPr lang="ru-RU" sz="4200" b="1" dirty="0">
                <a:solidFill>
                  <a:srgbClr val="FF0000"/>
                </a:solidFill>
              </a:rPr>
              <a:t>як правило</a:t>
            </a:r>
            <a:r>
              <a:rPr lang="ru-RU" sz="4200" b="1" dirty="0"/>
              <a:t>, </a:t>
            </a:r>
            <a:r>
              <a:rPr lang="ru-RU" sz="4200" b="1" dirty="0" err="1"/>
              <a:t>присвоюють</a:t>
            </a:r>
            <a:r>
              <a:rPr lang="ru-RU" sz="4200" b="1" dirty="0"/>
              <a:t> </a:t>
            </a:r>
            <a:r>
              <a:rPr lang="ru-RU" sz="4200" b="1" dirty="0" err="1"/>
              <a:t>послідовно</a:t>
            </a:r>
            <a:r>
              <a:rPr lang="ru-RU" sz="4200" b="1" dirty="0"/>
              <a:t>.</a:t>
            </a:r>
            <a:endParaRPr lang="ru-RU" sz="4200" b="1" dirty="0" smtClean="0"/>
          </a:p>
          <a:p>
            <a:pPr algn="just"/>
            <a:endParaRPr lang="ru-RU" sz="4400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ДОКУМЕНТИ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401080" cy="5500726"/>
          </a:xfrm>
        </p:spPr>
        <p:txBody>
          <a:bodyPr>
            <a:normAutofit lnSpcReduction="10000"/>
          </a:bodyPr>
          <a:lstStyle/>
          <a:p>
            <a:r>
              <a:rPr lang="ru-RU" sz="2600" dirty="0" err="1"/>
              <a:t>Наявність</a:t>
            </a:r>
            <a:r>
              <a:rPr lang="ru-RU" sz="2600" dirty="0"/>
              <a:t> </a:t>
            </a:r>
            <a:r>
              <a:rPr lang="ru-RU" sz="2600" dirty="0" err="1"/>
              <a:t>освітнього</a:t>
            </a:r>
            <a:r>
              <a:rPr lang="ru-RU" sz="2600" dirty="0"/>
              <a:t> (</a:t>
            </a:r>
            <a:r>
              <a:rPr lang="ru-RU" sz="2600" dirty="0" err="1"/>
              <a:t>освітньо-кваліфікаційного</a:t>
            </a:r>
            <a:r>
              <a:rPr lang="ru-RU" sz="2600" dirty="0"/>
              <a:t>) </a:t>
            </a:r>
            <a:r>
              <a:rPr lang="ru-RU" sz="2600" dirty="0" err="1"/>
              <a:t>рівня</a:t>
            </a:r>
            <a:r>
              <a:rPr lang="ru-RU" sz="2600" dirty="0"/>
              <a:t> </a:t>
            </a:r>
            <a:r>
              <a:rPr lang="ru-RU" sz="2600" dirty="0" err="1"/>
              <a:t>педагогічного</a:t>
            </a:r>
            <a:r>
              <a:rPr lang="ru-RU" sz="2600" dirty="0"/>
              <a:t> </a:t>
            </a:r>
            <a:r>
              <a:rPr lang="ru-RU" sz="2600" dirty="0" err="1"/>
              <a:t>працівника</a:t>
            </a:r>
            <a:r>
              <a:rPr lang="ru-RU" sz="2600" dirty="0"/>
              <a:t> </a:t>
            </a:r>
            <a:r>
              <a:rPr lang="ru-RU" sz="2600" dirty="0" err="1"/>
              <a:t>підтверджується</a:t>
            </a:r>
            <a:r>
              <a:rPr lang="ru-RU" sz="2600" dirty="0"/>
              <a:t> </a:t>
            </a:r>
            <a:r>
              <a:rPr lang="ru-RU" sz="2600" dirty="0" err="1"/>
              <a:t>відповідним</a:t>
            </a:r>
            <a:r>
              <a:rPr lang="ru-RU" sz="2600" dirty="0"/>
              <a:t> документом про </a:t>
            </a:r>
            <a:r>
              <a:rPr lang="ru-RU" sz="2600" dirty="0" err="1"/>
              <a:t>освіту</a:t>
            </a:r>
            <a:r>
              <a:rPr lang="ru-RU" sz="2600" dirty="0"/>
              <a:t>. </a:t>
            </a:r>
            <a:r>
              <a:rPr lang="ru-RU" sz="2600" dirty="0" err="1"/>
              <a:t>Наявність</a:t>
            </a:r>
            <a:r>
              <a:rPr lang="ru-RU" sz="2600" dirty="0"/>
              <a:t> </a:t>
            </a:r>
            <a:r>
              <a:rPr lang="ru-RU" sz="2600" dirty="0" err="1"/>
              <a:t>освітньо-наукового</a:t>
            </a:r>
            <a:r>
              <a:rPr lang="ru-RU" sz="2600" dirty="0"/>
              <a:t> / </a:t>
            </a:r>
            <a:r>
              <a:rPr lang="ru-RU" sz="2600" dirty="0" err="1"/>
              <a:t>освітньо-творчого</a:t>
            </a:r>
            <a:r>
              <a:rPr lang="ru-RU" sz="2600" dirty="0"/>
              <a:t>, </a:t>
            </a:r>
            <a:r>
              <a:rPr lang="ru-RU" sz="2600" dirty="0" err="1"/>
              <a:t>наукового</a:t>
            </a:r>
            <a:r>
              <a:rPr lang="ru-RU" sz="2600" dirty="0"/>
              <a:t> </a:t>
            </a:r>
            <a:r>
              <a:rPr lang="ru-RU" sz="2600" dirty="0" err="1"/>
              <a:t>ступеня</a:t>
            </a:r>
            <a:r>
              <a:rPr lang="ru-RU" sz="2600" dirty="0"/>
              <a:t> </a:t>
            </a:r>
            <a:r>
              <a:rPr lang="ru-RU" sz="2600" dirty="0" err="1"/>
              <a:t>підтверджується</a:t>
            </a:r>
            <a:r>
              <a:rPr lang="ru-RU" sz="2600" dirty="0"/>
              <a:t> </a:t>
            </a:r>
            <a:r>
              <a:rPr lang="ru-RU" sz="2600" dirty="0" err="1"/>
              <a:t>відповідним</a:t>
            </a:r>
            <a:r>
              <a:rPr lang="ru-RU" sz="2600" dirty="0"/>
              <a:t> </a:t>
            </a:r>
            <a:r>
              <a:rPr lang="ru-RU" sz="2600" dirty="0">
                <a:solidFill>
                  <a:srgbClr val="FF0000"/>
                </a:solidFill>
              </a:rPr>
              <a:t>дипломом</a:t>
            </a:r>
            <a:r>
              <a:rPr lang="ru-RU" sz="26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2600" dirty="0" err="1"/>
              <a:t>Наявність</a:t>
            </a:r>
            <a:r>
              <a:rPr lang="ru-RU" sz="2600" dirty="0"/>
              <a:t> стажу </a:t>
            </a:r>
            <a:r>
              <a:rPr lang="ru-RU" sz="2600" dirty="0" err="1"/>
              <a:t>роботи</a:t>
            </a:r>
            <a:r>
              <a:rPr lang="ru-RU" sz="2600" dirty="0"/>
              <a:t> на посадах </a:t>
            </a:r>
            <a:r>
              <a:rPr lang="ru-RU" sz="2600" dirty="0" err="1"/>
              <a:t>педагогічних</a:t>
            </a:r>
            <a:r>
              <a:rPr lang="ru-RU" sz="2600" dirty="0"/>
              <a:t> </a:t>
            </a:r>
            <a:r>
              <a:rPr lang="ru-RU" sz="2600" dirty="0" err="1"/>
              <a:t>працівників</a:t>
            </a:r>
            <a:r>
              <a:rPr lang="ru-RU" sz="2600" dirty="0"/>
              <a:t> </a:t>
            </a:r>
            <a:r>
              <a:rPr lang="ru-RU" sz="2600" dirty="0" err="1"/>
              <a:t>визначається</a:t>
            </a:r>
            <a:r>
              <a:rPr lang="ru-RU" sz="2600" dirty="0"/>
              <a:t> </a:t>
            </a:r>
            <a:r>
              <a:rPr lang="ru-RU" sz="2600" dirty="0" err="1"/>
              <a:t>відповідно</a:t>
            </a:r>
            <a:r>
              <a:rPr lang="ru-RU" sz="2600" dirty="0"/>
              <a:t> до </a:t>
            </a:r>
            <a:r>
              <a:rPr lang="ru-RU" sz="2600" dirty="0" err="1"/>
              <a:t>даних</a:t>
            </a:r>
            <a:r>
              <a:rPr lang="ru-RU" sz="2600" dirty="0"/>
              <a:t> </a:t>
            </a:r>
            <a:r>
              <a:rPr lang="ru-RU" sz="2600" dirty="0" err="1">
                <a:solidFill>
                  <a:srgbClr val="FF0000"/>
                </a:solidFill>
              </a:rPr>
              <a:t>його</a:t>
            </a:r>
            <a:r>
              <a:rPr lang="ru-RU" sz="2600" dirty="0">
                <a:solidFill>
                  <a:srgbClr val="FF0000"/>
                </a:solidFill>
              </a:rPr>
              <a:t> </a:t>
            </a:r>
            <a:r>
              <a:rPr lang="ru-RU" sz="2600" dirty="0" err="1">
                <a:solidFill>
                  <a:srgbClr val="FF0000"/>
                </a:solidFill>
              </a:rPr>
              <a:t>особової</a:t>
            </a:r>
            <a:r>
              <a:rPr lang="ru-RU" sz="2600" dirty="0">
                <a:solidFill>
                  <a:srgbClr val="FF0000"/>
                </a:solidFill>
              </a:rPr>
              <a:t> </a:t>
            </a:r>
            <a:r>
              <a:rPr lang="ru-RU" sz="2600" dirty="0" err="1">
                <a:solidFill>
                  <a:srgbClr val="FF0000"/>
                </a:solidFill>
              </a:rPr>
              <a:t>справи</a:t>
            </a:r>
            <a:r>
              <a:rPr lang="ru-RU" sz="2600" dirty="0">
                <a:solidFill>
                  <a:srgbClr val="FF0000"/>
                </a:solidFill>
              </a:rPr>
              <a:t>, </a:t>
            </a:r>
            <a:r>
              <a:rPr lang="ru-RU" sz="2600" dirty="0" err="1">
                <a:solidFill>
                  <a:srgbClr val="FF0000"/>
                </a:solidFill>
              </a:rPr>
              <a:t>трудової</a:t>
            </a:r>
            <a:r>
              <a:rPr lang="ru-RU" sz="2600" dirty="0">
                <a:solidFill>
                  <a:srgbClr val="FF0000"/>
                </a:solidFill>
              </a:rPr>
              <a:t> книжки </a:t>
            </a:r>
            <a:r>
              <a:rPr lang="ru-RU" sz="2600" dirty="0" err="1">
                <a:solidFill>
                  <a:srgbClr val="FF0000"/>
                </a:solidFill>
              </a:rPr>
              <a:t>або</a:t>
            </a:r>
            <a:r>
              <a:rPr lang="ru-RU" sz="2600" dirty="0">
                <a:solidFill>
                  <a:srgbClr val="FF0000"/>
                </a:solidFill>
              </a:rPr>
              <a:t> </a:t>
            </a:r>
            <a:r>
              <a:rPr lang="ru-RU" sz="2600" dirty="0" err="1">
                <a:solidFill>
                  <a:srgbClr val="FF0000"/>
                </a:solidFill>
              </a:rPr>
              <a:t>відомостей</a:t>
            </a:r>
            <a:r>
              <a:rPr lang="ru-RU" sz="2600" dirty="0">
                <a:solidFill>
                  <a:srgbClr val="FF0000"/>
                </a:solidFill>
              </a:rPr>
              <a:t> про </a:t>
            </a:r>
            <a:r>
              <a:rPr lang="ru-RU" sz="2600" dirty="0" err="1">
                <a:solidFill>
                  <a:srgbClr val="FF0000"/>
                </a:solidFill>
              </a:rPr>
              <a:t>трудову</a:t>
            </a:r>
            <a:r>
              <a:rPr lang="ru-RU" sz="2600" dirty="0">
                <a:solidFill>
                  <a:srgbClr val="FF0000"/>
                </a:solidFill>
              </a:rPr>
              <a:t> </a:t>
            </a:r>
            <a:r>
              <a:rPr lang="ru-RU" sz="2600" dirty="0" err="1">
                <a:solidFill>
                  <a:srgbClr val="FF0000"/>
                </a:solidFill>
              </a:rPr>
              <a:t>діяльність</a:t>
            </a:r>
            <a:r>
              <a:rPr lang="ru-RU" sz="2600" dirty="0">
                <a:solidFill>
                  <a:srgbClr val="FF0000"/>
                </a:solidFill>
              </a:rPr>
              <a:t> </a:t>
            </a:r>
            <a:r>
              <a:rPr lang="ru-RU" sz="2600" dirty="0" err="1">
                <a:solidFill>
                  <a:srgbClr val="FF0000"/>
                </a:solidFill>
              </a:rPr>
              <a:t>із</a:t>
            </a:r>
            <a:r>
              <a:rPr lang="ru-RU" sz="2600" dirty="0">
                <a:solidFill>
                  <a:srgbClr val="FF0000"/>
                </a:solidFill>
              </a:rPr>
              <a:t> </a:t>
            </a:r>
            <a:r>
              <a:rPr lang="ru-RU" sz="2600" dirty="0" err="1">
                <a:solidFill>
                  <a:srgbClr val="FF0000"/>
                </a:solidFill>
              </a:rPr>
              <a:t>реєстру</a:t>
            </a:r>
            <a:r>
              <a:rPr lang="ru-RU" sz="2600" dirty="0">
                <a:solidFill>
                  <a:srgbClr val="FF0000"/>
                </a:solidFill>
              </a:rPr>
              <a:t> </a:t>
            </a:r>
            <a:r>
              <a:rPr lang="ru-RU" sz="2600" dirty="0" err="1">
                <a:solidFill>
                  <a:srgbClr val="FF0000"/>
                </a:solidFill>
              </a:rPr>
              <a:t>застрахованих</a:t>
            </a:r>
            <a:r>
              <a:rPr lang="ru-RU" sz="2600" dirty="0">
                <a:solidFill>
                  <a:srgbClr val="FF0000"/>
                </a:solidFill>
              </a:rPr>
              <a:t> </a:t>
            </a:r>
            <a:r>
              <a:rPr lang="ru-RU" sz="2600" dirty="0" err="1" smtClean="0">
                <a:solidFill>
                  <a:srgbClr val="FF0000"/>
                </a:solidFill>
              </a:rPr>
              <a:t>осіб</a:t>
            </a:r>
            <a:r>
              <a:rPr lang="ru-RU" sz="2600" dirty="0" smtClean="0">
                <a:solidFill>
                  <a:srgbClr val="FF0000"/>
                </a:solidFill>
              </a:rPr>
              <a:t>,</a:t>
            </a:r>
          </a:p>
          <a:p>
            <a:r>
              <a:rPr lang="ru-RU" sz="2600" dirty="0" smtClean="0"/>
              <a:t> </a:t>
            </a:r>
            <a:r>
              <a:rPr lang="ru-RU" sz="2600" dirty="0" err="1"/>
              <a:t>Посадові</a:t>
            </a:r>
            <a:r>
              <a:rPr lang="ru-RU" sz="2600" dirty="0"/>
              <a:t> </a:t>
            </a:r>
            <a:r>
              <a:rPr lang="ru-RU" sz="2600" dirty="0" err="1"/>
              <a:t>обов’язки</a:t>
            </a:r>
            <a:r>
              <a:rPr lang="ru-RU" sz="2600" dirty="0"/>
              <a:t> </a:t>
            </a:r>
            <a:r>
              <a:rPr lang="ru-RU" sz="2600" dirty="0" err="1"/>
              <a:t>педагогічного</a:t>
            </a:r>
            <a:r>
              <a:rPr lang="ru-RU" sz="2600" dirty="0"/>
              <a:t> </a:t>
            </a:r>
            <a:r>
              <a:rPr lang="ru-RU" sz="2600" dirty="0" err="1"/>
              <a:t>працівника</a:t>
            </a:r>
            <a:r>
              <a:rPr lang="ru-RU" sz="2600" dirty="0"/>
              <a:t> </a:t>
            </a:r>
            <a:r>
              <a:rPr lang="ru-RU" sz="2600" dirty="0" err="1"/>
              <a:t>визначаються</a:t>
            </a:r>
            <a:r>
              <a:rPr lang="ru-RU" sz="2600" dirty="0"/>
              <a:t> </a:t>
            </a:r>
            <a:r>
              <a:rPr lang="ru-RU" sz="2600" dirty="0" err="1">
                <a:solidFill>
                  <a:srgbClr val="FF0000"/>
                </a:solidFill>
              </a:rPr>
              <a:t>його</a:t>
            </a:r>
            <a:r>
              <a:rPr lang="ru-RU" sz="2600" dirty="0">
                <a:solidFill>
                  <a:srgbClr val="FF0000"/>
                </a:solidFill>
              </a:rPr>
              <a:t> </a:t>
            </a:r>
            <a:r>
              <a:rPr lang="ru-RU" sz="2600" dirty="0" err="1">
                <a:solidFill>
                  <a:srgbClr val="FF0000"/>
                </a:solidFill>
              </a:rPr>
              <a:t>посадовою</a:t>
            </a:r>
            <a:r>
              <a:rPr lang="ru-RU" sz="2600" dirty="0">
                <a:solidFill>
                  <a:srgbClr val="FF0000"/>
                </a:solidFill>
              </a:rPr>
              <a:t> </a:t>
            </a:r>
            <a:r>
              <a:rPr lang="ru-RU" sz="2600" dirty="0" err="1">
                <a:solidFill>
                  <a:srgbClr val="FF0000"/>
                </a:solidFill>
              </a:rPr>
              <a:t>інструкцією</a:t>
            </a:r>
            <a:r>
              <a:rPr lang="ru-RU" sz="2600" dirty="0" smtClean="0"/>
              <a:t>.</a:t>
            </a:r>
          </a:p>
          <a:p>
            <a:r>
              <a:rPr lang="uk-UA" sz="2600" dirty="0" smtClean="0"/>
              <a:t>Копії Свідоцтв про підвищення кваліфікації.</a:t>
            </a:r>
          </a:p>
          <a:p>
            <a:r>
              <a:rPr lang="uk-UA" sz="2600" dirty="0" smtClean="0"/>
              <a:t>Копії дипломів, грамот про перемоги…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2400" dirty="0" smtClean="0"/>
              <a:t>СЕРТИФІКАЦІЯ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7216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13. </a:t>
            </a:r>
            <a:r>
              <a:rPr lang="ru-RU" dirty="0" err="1"/>
              <a:t>Успішне</a:t>
            </a:r>
            <a:r>
              <a:rPr lang="ru-RU" dirty="0"/>
              <a:t>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сертифікації</a:t>
            </a:r>
            <a:r>
              <a:rPr lang="ru-RU" dirty="0"/>
              <a:t> </a:t>
            </a:r>
            <a:r>
              <a:rPr lang="ru-RU" dirty="0" err="1"/>
              <a:t>зараховується</a:t>
            </a:r>
            <a:r>
              <a:rPr lang="ru-RU" dirty="0"/>
              <a:t> як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атестації</a:t>
            </a:r>
            <a:r>
              <a:rPr lang="ru-RU" dirty="0"/>
              <a:t> </a:t>
            </a:r>
            <a:r>
              <a:rPr lang="ru-RU" dirty="0" err="1"/>
              <a:t>педагогічним</a:t>
            </a:r>
            <a:r>
              <a:rPr lang="ru-RU" dirty="0"/>
              <a:t> </a:t>
            </a:r>
            <a:r>
              <a:rPr lang="ru-RU" dirty="0" err="1"/>
              <a:t>працівником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присвоєння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кваліфікаційної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звання</a:t>
            </a:r>
            <a:r>
              <a:rPr lang="ru-RU" dirty="0"/>
              <a:t>. </a:t>
            </a:r>
            <a:r>
              <a:rPr lang="ru-RU" dirty="0" err="1"/>
              <a:t>Присвоєння</a:t>
            </a:r>
            <a:r>
              <a:rPr lang="ru-RU" dirty="0"/>
              <a:t>/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кваліфікаційної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звання</a:t>
            </a:r>
            <a:r>
              <a:rPr lang="ru-RU" dirty="0"/>
              <a:t> проводиться </a:t>
            </a:r>
            <a:r>
              <a:rPr lang="ru-RU" dirty="0">
                <a:solidFill>
                  <a:srgbClr val="FF0000"/>
                </a:solidFill>
              </a:rPr>
              <a:t>без </a:t>
            </a:r>
            <a:r>
              <a:rPr lang="ru-RU" dirty="0" err="1">
                <a:solidFill>
                  <a:srgbClr val="FF0000"/>
                </a:solidFill>
              </a:rPr>
              <a:t>урахування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тривалості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міжатестаційного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періоду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без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дотримання</a:t>
            </a:r>
            <a:r>
              <a:rPr lang="ru-RU" dirty="0">
                <a:solidFill>
                  <a:srgbClr val="FF0000"/>
                </a:solidFill>
              </a:rPr>
              <a:t> умов, </a:t>
            </a:r>
            <a:r>
              <a:rPr lang="ru-RU" dirty="0" err="1">
                <a:solidFill>
                  <a:srgbClr val="FF0000"/>
                </a:solidFill>
              </a:rPr>
              <a:t>визначених</a:t>
            </a:r>
            <a:r>
              <a:rPr lang="ru-RU" dirty="0">
                <a:solidFill>
                  <a:srgbClr val="FF0000"/>
                </a:solidFill>
              </a:rPr>
              <a:t> </a:t>
            </a:r>
            <a:r>
              <a:rPr lang="ru-RU" u="sng" dirty="0">
                <a:solidFill>
                  <a:srgbClr val="FF0000"/>
                </a:solidFill>
                <a:hlinkClick r:id="rId2"/>
              </a:rPr>
              <a:t>пунктами 8</a:t>
            </a:r>
            <a:r>
              <a:rPr lang="ru-RU" dirty="0">
                <a:solidFill>
                  <a:srgbClr val="FF0000"/>
                </a:solidFill>
              </a:rPr>
              <a:t>, </a:t>
            </a:r>
            <a:r>
              <a:rPr lang="ru-RU" u="sng" dirty="0">
                <a:solidFill>
                  <a:srgbClr val="FF0000"/>
                </a:solidFill>
                <a:hlinkClick r:id="rId2"/>
              </a:rPr>
              <a:t>9</a:t>
            </a:r>
            <a:r>
              <a:rPr lang="ru-RU" dirty="0">
                <a:solidFill>
                  <a:srgbClr val="FF0000"/>
                </a:solidFill>
              </a:rPr>
              <a:t> </a:t>
            </a:r>
            <a:r>
              <a:rPr lang="ru-RU" dirty="0" err="1">
                <a:solidFill>
                  <a:srgbClr val="FF0000"/>
                </a:solidFill>
              </a:rPr>
              <a:t>цього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розділу</a:t>
            </a:r>
            <a:r>
              <a:rPr lang="ru-RU" dirty="0">
                <a:solidFill>
                  <a:srgbClr val="FF0000"/>
                </a:solidFill>
              </a:rPr>
              <a:t> та без </a:t>
            </a:r>
            <a:r>
              <a:rPr lang="ru-RU" dirty="0" err="1">
                <a:solidFill>
                  <a:srgbClr val="FF0000"/>
                </a:solidFill>
              </a:rPr>
              <a:t>проведення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будь-яких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заходів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пов’язаних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із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вивченням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оцінюванням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його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діяльності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dirty="0" err="1">
                <a:solidFill>
                  <a:srgbClr val="FF0000"/>
                </a:solidFill>
              </a:rPr>
              <a:t>професійних</a:t>
            </a:r>
            <a:r>
              <a:rPr lang="ru-RU" dirty="0">
                <a:solidFill>
                  <a:srgbClr val="FF0000"/>
                </a:solidFill>
              </a:rPr>
              <a:t> компетентностей.</a:t>
            </a:r>
          </a:p>
          <a:p>
            <a:pPr algn="just"/>
            <a:r>
              <a:rPr lang="ru-RU" dirty="0" err="1"/>
              <a:t>Зарахування</a:t>
            </a:r>
            <a:r>
              <a:rPr lang="ru-RU" dirty="0"/>
              <a:t> </a:t>
            </a:r>
            <a:r>
              <a:rPr lang="ru-RU" dirty="0" err="1"/>
              <a:t>сертифікації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один раз </a:t>
            </a:r>
            <a:r>
              <a:rPr lang="ru-RU" dirty="0" err="1"/>
              <a:t>протягом</a:t>
            </a:r>
            <a:r>
              <a:rPr lang="ru-RU" dirty="0"/>
              <a:t> строку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сертифіката</a:t>
            </a:r>
            <a:r>
              <a:rPr lang="ru-RU" dirty="0"/>
              <a:t>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чергової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позачергової</a:t>
            </a:r>
            <a:r>
              <a:rPr lang="ru-RU" dirty="0"/>
              <a:t> </a:t>
            </a:r>
            <a:r>
              <a:rPr lang="ru-RU" dirty="0" err="1"/>
              <a:t>атестації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проводиться за </a:t>
            </a:r>
            <a:r>
              <a:rPr lang="ru-RU" dirty="0" err="1"/>
              <a:t>ініціативи</a:t>
            </a:r>
            <a:r>
              <a:rPr lang="ru-RU" dirty="0"/>
              <a:t>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2400" b="1" dirty="0" smtClean="0">
                <a:solidFill>
                  <a:schemeClr val="tx2"/>
                </a:solidFill>
              </a:rPr>
              <a:t>УМОВИ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12. </a:t>
            </a:r>
            <a:r>
              <a:rPr lang="ru-RU" dirty="0" err="1"/>
              <a:t>Педагогічні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педагогічне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атестуються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того предмета,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викладають</a:t>
            </a:r>
            <a:r>
              <a:rPr lang="ru-RU" dirty="0"/>
              <a:t> за </a:t>
            </a:r>
            <a:r>
              <a:rPr lang="ru-RU" dirty="0" err="1"/>
              <a:t>спеціальністю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присвоєна</a:t>
            </a:r>
            <a:r>
              <a:rPr lang="ru-RU" dirty="0"/>
              <a:t> </a:t>
            </a:r>
            <a:r>
              <a:rPr lang="ru-RU" dirty="0" err="1"/>
              <a:t>кваліфікаційна</a:t>
            </a:r>
            <a:r>
              <a:rPr lang="ru-RU" dirty="0"/>
              <a:t> </a:t>
            </a:r>
            <a:r>
              <a:rPr lang="ru-RU" dirty="0" err="1"/>
              <a:t>категорія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на все </a:t>
            </a:r>
            <a:r>
              <a:rPr lang="ru-RU" dirty="0" err="1">
                <a:solidFill>
                  <a:srgbClr val="FF0000"/>
                </a:solidFill>
              </a:rPr>
              <a:t>педагогічне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навантаження</a:t>
            </a:r>
            <a:r>
              <a:rPr lang="ru-RU" dirty="0"/>
              <a:t>. </a:t>
            </a:r>
            <a:r>
              <a:rPr lang="ru-RU" dirty="0" err="1"/>
              <a:t>Необхідною</a:t>
            </a:r>
            <a:r>
              <a:rPr lang="ru-RU" dirty="0"/>
              <a:t> </a:t>
            </a:r>
            <a:r>
              <a:rPr lang="ru-RU" dirty="0" err="1"/>
              <a:t>умовою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кваліфікації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(</a:t>
            </a:r>
            <a:r>
              <a:rPr lang="ru-RU" dirty="0" err="1"/>
              <a:t>інтегрованих</a:t>
            </a:r>
            <a:r>
              <a:rPr lang="ru-RU" dirty="0"/>
              <a:t> </a:t>
            </a:r>
            <a:r>
              <a:rPr lang="ru-RU" dirty="0" err="1" smtClean="0"/>
              <a:t>курсів</a:t>
            </a:r>
            <a:r>
              <a:rPr lang="ru-RU" dirty="0" smtClean="0"/>
              <a:t> </a:t>
            </a:r>
            <a:endParaRPr lang="ru-RU" dirty="0"/>
          </a:p>
          <a:p>
            <a:pPr algn="just"/>
            <a:r>
              <a:rPr lang="ru-RU" dirty="0" err="1"/>
              <a:t>Педагогічні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за </a:t>
            </a:r>
            <a:r>
              <a:rPr lang="ru-RU" dirty="0" err="1"/>
              <a:t>сумісництвом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умовах</a:t>
            </a:r>
            <a:r>
              <a:rPr lang="ru-RU" dirty="0"/>
              <a:t> строкового трудового договору, </a:t>
            </a:r>
            <a:r>
              <a:rPr lang="ru-RU" dirty="0" err="1"/>
              <a:t>атестуються</a:t>
            </a:r>
            <a:r>
              <a:rPr lang="ru-RU" dirty="0"/>
              <a:t>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.</a:t>
            </a:r>
          </a:p>
          <a:p>
            <a:pPr algn="just"/>
            <a:r>
              <a:rPr lang="ru-RU" dirty="0" err="1">
                <a:solidFill>
                  <a:srgbClr val="FF0000"/>
                </a:solidFill>
              </a:rPr>
              <a:t>Педагогічні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працівники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які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обіймають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різні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педагогічні</a:t>
            </a:r>
            <a:r>
              <a:rPr lang="ru-RU" dirty="0">
                <a:solidFill>
                  <a:srgbClr val="FF0000"/>
                </a:solidFill>
              </a:rPr>
              <a:t> посади в одному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тому </a:t>
            </a:r>
            <a:r>
              <a:rPr lang="ru-RU" dirty="0" err="1">
                <a:solidFill>
                  <a:srgbClr val="FF0000"/>
                </a:solidFill>
              </a:rPr>
              <a:t>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різних</a:t>
            </a:r>
            <a:r>
              <a:rPr lang="ru-RU" dirty="0">
                <a:solidFill>
                  <a:srgbClr val="FF0000"/>
                </a:solidFill>
              </a:rPr>
              <a:t> закладах </a:t>
            </a:r>
            <a:r>
              <a:rPr lang="ru-RU" dirty="0" err="1">
                <a:solidFill>
                  <a:srgbClr val="FF0000"/>
                </a:solidFill>
              </a:rPr>
              <a:t>освіти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викладають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предмети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або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здійснюють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іншу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педагогічну</a:t>
            </a:r>
            <a:r>
              <a:rPr lang="ru-RU" dirty="0">
                <a:solidFill>
                  <a:srgbClr val="FF0000"/>
                </a:solidFill>
              </a:rPr>
              <a:t> роботу), </a:t>
            </a:r>
            <a:r>
              <a:rPr lang="ru-RU" dirty="0" err="1">
                <a:solidFill>
                  <a:srgbClr val="FF0000"/>
                </a:solidFill>
              </a:rPr>
              <a:t>атестуються</a:t>
            </a:r>
            <a:r>
              <a:rPr lang="ru-RU" dirty="0">
                <a:solidFill>
                  <a:srgbClr val="FF0000"/>
                </a:solidFill>
              </a:rPr>
              <a:t> за кожною </a:t>
            </a:r>
            <a:r>
              <a:rPr lang="ru-RU" dirty="0" err="1">
                <a:solidFill>
                  <a:srgbClr val="FF0000"/>
                </a:solidFill>
              </a:rPr>
              <a:t>з</a:t>
            </a:r>
            <a:r>
              <a:rPr lang="ru-RU" dirty="0">
                <a:solidFill>
                  <a:srgbClr val="FF0000"/>
                </a:solidFill>
              </a:rPr>
              <a:t> посад.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400" b="1" dirty="0" smtClean="0"/>
              <a:t>УМОВИ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/>
              <a:t>Педагогічні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закладах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за </a:t>
            </a:r>
            <a:r>
              <a:rPr lang="ru-RU" dirty="0" err="1">
                <a:solidFill>
                  <a:srgbClr val="FF0000"/>
                </a:solidFill>
              </a:rPr>
              <a:t>однією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тією</a:t>
            </a:r>
            <a:r>
              <a:rPr lang="ru-RU" dirty="0">
                <a:solidFill>
                  <a:srgbClr val="FF0000"/>
                </a:solidFill>
              </a:rPr>
              <a:t> самою </a:t>
            </a:r>
            <a:r>
              <a:rPr lang="ru-RU" dirty="0" err="1">
                <a:solidFill>
                  <a:srgbClr val="FF0000"/>
                </a:solidFill>
              </a:rPr>
              <a:t>посадою</a:t>
            </a:r>
            <a:r>
              <a:rPr lang="ru-RU" dirty="0">
                <a:solidFill>
                  <a:srgbClr val="FF0000"/>
                </a:solidFill>
              </a:rPr>
              <a:t> та/</a:t>
            </a:r>
            <a:r>
              <a:rPr lang="ru-RU" dirty="0" err="1">
                <a:solidFill>
                  <a:srgbClr val="FF0000"/>
                </a:solidFill>
              </a:rPr>
              <a:t>або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викладають</a:t>
            </a:r>
            <a:r>
              <a:rPr lang="ru-RU" dirty="0">
                <a:solidFill>
                  <a:srgbClr val="FF0000"/>
                </a:solidFill>
              </a:rPr>
              <a:t> один предмет </a:t>
            </a:r>
            <a:r>
              <a:rPr lang="ru-RU" dirty="0"/>
              <a:t>(</a:t>
            </a:r>
            <a:r>
              <a:rPr lang="ru-RU" dirty="0" err="1"/>
              <a:t>інтегрований</a:t>
            </a:r>
            <a:r>
              <a:rPr lang="ru-RU" dirty="0"/>
              <a:t> курс), </a:t>
            </a:r>
            <a:r>
              <a:rPr lang="ru-RU" dirty="0" err="1">
                <a:solidFill>
                  <a:srgbClr val="FF0000"/>
                </a:solidFill>
              </a:rPr>
              <a:t>атестуються</a:t>
            </a:r>
            <a:r>
              <a:rPr lang="ru-RU" dirty="0">
                <a:solidFill>
                  <a:srgbClr val="FF0000"/>
                </a:solidFill>
              </a:rPr>
              <a:t> за </a:t>
            </a:r>
            <a:r>
              <a:rPr lang="ru-RU" dirty="0" err="1">
                <a:solidFill>
                  <a:srgbClr val="FF0000"/>
                </a:solidFill>
              </a:rPr>
              <a:t>основним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місцем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роботи</a:t>
            </a:r>
            <a:r>
              <a:rPr lang="ru-RU" dirty="0"/>
              <a:t>.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присвоєна</a:t>
            </a:r>
            <a:r>
              <a:rPr lang="ru-RU" dirty="0"/>
              <a:t> </a:t>
            </a:r>
            <a:r>
              <a:rPr lang="ru-RU" dirty="0" err="1"/>
              <a:t>педагогічному</a:t>
            </a:r>
            <a:r>
              <a:rPr lang="ru-RU" dirty="0"/>
              <a:t> </a:t>
            </a:r>
            <a:r>
              <a:rPr lang="ru-RU" dirty="0" err="1"/>
              <a:t>працівнику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кваліфікаційна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категорія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dirty="0" err="1">
                <a:solidFill>
                  <a:srgbClr val="FF0000"/>
                </a:solidFill>
              </a:rPr>
              <a:t>педагогічне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звання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або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тарифний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розряд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поширюються</a:t>
            </a:r>
            <a:r>
              <a:rPr lang="ru-RU" dirty="0">
                <a:solidFill>
                  <a:srgbClr val="FF0000"/>
                </a:solidFill>
              </a:rPr>
              <a:t> на все </a:t>
            </a:r>
            <a:r>
              <a:rPr lang="ru-RU" dirty="0" err="1">
                <a:solidFill>
                  <a:srgbClr val="FF0000"/>
                </a:solidFill>
              </a:rPr>
              <a:t>педагогічне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навантаження</a:t>
            </a:r>
            <a:r>
              <a:rPr lang="ru-RU" dirty="0">
                <a:solidFill>
                  <a:srgbClr val="FF0000"/>
                </a:solidFill>
              </a:rPr>
              <a:t> за </a:t>
            </a:r>
            <a:r>
              <a:rPr lang="ru-RU" dirty="0" err="1">
                <a:solidFill>
                  <a:srgbClr val="FF0000"/>
                </a:solidFill>
              </a:rPr>
              <a:t>всіма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місцями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роботи</a:t>
            </a:r>
            <a:r>
              <a:rPr lang="ru-RU" dirty="0">
                <a:solidFill>
                  <a:srgbClr val="FF0000"/>
                </a:solidFill>
              </a:rPr>
              <a:t> та/</a:t>
            </a:r>
            <a:r>
              <a:rPr lang="ru-RU" dirty="0" err="1">
                <a:solidFill>
                  <a:srgbClr val="FF0000"/>
                </a:solidFill>
              </a:rPr>
              <a:t>або</a:t>
            </a:r>
            <a:r>
              <a:rPr lang="ru-RU" dirty="0">
                <a:solidFill>
                  <a:srgbClr val="FF0000"/>
                </a:solidFill>
              </a:rPr>
              <a:t> посадами</a:t>
            </a:r>
            <a:r>
              <a:rPr lang="ru-RU" dirty="0" smtClean="0"/>
              <a:t>.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атестаційний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лист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вносяться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усі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предмети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викладає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педагог!!!!</a:t>
            </a:r>
          </a:p>
          <a:p>
            <a:pPr algn="just"/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міжатестаційний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 </a:t>
            </a:r>
            <a:r>
              <a:rPr lang="ru-RU" dirty="0" err="1"/>
              <a:t>довантажено</a:t>
            </a:r>
            <a:r>
              <a:rPr lang="ru-RU" dirty="0"/>
              <a:t> годинами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(</a:t>
            </a:r>
            <a:r>
              <a:rPr lang="ru-RU" dirty="0" err="1"/>
              <a:t>інтегрованих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), то </a:t>
            </a:r>
            <a:r>
              <a:rPr lang="ru-RU" dirty="0" err="1"/>
              <a:t>присвоєна</a:t>
            </a:r>
            <a:r>
              <a:rPr lang="ru-RU" dirty="0"/>
              <a:t> </a:t>
            </a:r>
            <a:r>
              <a:rPr lang="ru-RU" dirty="0" err="1"/>
              <a:t>кваліфікаційна</a:t>
            </a:r>
            <a:r>
              <a:rPr lang="ru-RU" dirty="0"/>
              <a:t> </a:t>
            </a:r>
            <a:r>
              <a:rPr lang="ru-RU" dirty="0" err="1"/>
              <a:t>категорія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 на все </a:t>
            </a:r>
            <a:r>
              <a:rPr lang="ru-RU" dirty="0" err="1"/>
              <a:t>педагогічне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до </a:t>
            </a:r>
            <a:r>
              <a:rPr lang="ru-RU" dirty="0" err="1"/>
              <a:t>чергової</a:t>
            </a:r>
            <a:r>
              <a:rPr lang="ru-RU" dirty="0"/>
              <a:t> </a:t>
            </a:r>
            <a:r>
              <a:rPr lang="ru-RU" dirty="0" err="1"/>
              <a:t>атестації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КЕРІВНИКИ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/>
              <a:t>Керівник</a:t>
            </a:r>
            <a:r>
              <a:rPr lang="ru-RU" dirty="0"/>
              <a:t> закладу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smtClean="0"/>
              <a:t> </a:t>
            </a:r>
            <a:r>
              <a:rPr lang="ru-RU" dirty="0"/>
              <a:t>заступник </a:t>
            </a:r>
            <a:r>
              <a:rPr lang="ru-RU" dirty="0" err="1"/>
              <a:t>керівника</a:t>
            </a:r>
            <a:r>
              <a:rPr lang="ru-RU" dirty="0"/>
              <a:t> закладу </a:t>
            </a:r>
            <a:r>
              <a:rPr lang="ru-RU" dirty="0" err="1" smtClean="0"/>
              <a:t>освіти</a:t>
            </a:r>
            <a:r>
              <a:rPr lang="ru-RU" dirty="0" smtClean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на </a:t>
            </a:r>
            <a:r>
              <a:rPr lang="ru-RU" dirty="0" err="1"/>
              <a:t>посаді</a:t>
            </a:r>
            <a:r>
              <a:rPr lang="ru-RU" dirty="0"/>
              <a:t>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, </a:t>
            </a:r>
            <a:r>
              <a:rPr lang="ru-RU" dirty="0" err="1"/>
              <a:t>атестується</a:t>
            </a:r>
            <a:r>
              <a:rPr lang="ru-RU" dirty="0"/>
              <a:t> за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посадою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у порядку, </a:t>
            </a:r>
            <a:r>
              <a:rPr lang="ru-RU" dirty="0" err="1">
                <a:solidFill>
                  <a:srgbClr val="FF0000"/>
                </a:solidFill>
              </a:rPr>
              <a:t>визначеному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цим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Положенням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 err="1">
                <a:solidFill>
                  <a:srgbClr val="FF0000"/>
                </a:solidFill>
              </a:rPr>
              <a:t>Керівникам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закладів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освіти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відокремлених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структурних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підрозділів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їх</a:t>
            </a:r>
            <a:r>
              <a:rPr lang="ru-RU" dirty="0">
                <a:solidFill>
                  <a:srgbClr val="FF0000"/>
                </a:solidFill>
              </a:rPr>
              <a:t> заступникам </a:t>
            </a:r>
            <a:r>
              <a:rPr lang="ru-RU" dirty="0"/>
              <a:t>та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педагогічним</a:t>
            </a:r>
            <a:r>
              <a:rPr lang="ru-RU" dirty="0"/>
              <a:t> </a:t>
            </a:r>
            <a:r>
              <a:rPr lang="ru-RU" dirty="0" err="1"/>
              <a:t>працівникам</a:t>
            </a:r>
            <a:r>
              <a:rPr lang="ru-RU" dirty="0"/>
              <a:t>, посади </a:t>
            </a:r>
            <a:r>
              <a:rPr lang="ru-RU" dirty="0" err="1"/>
              <a:t>яких</a:t>
            </a:r>
            <a:r>
              <a:rPr lang="ru-RU" dirty="0"/>
              <a:t> не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присвоєння</a:t>
            </a:r>
            <a:r>
              <a:rPr lang="ru-RU" dirty="0"/>
              <a:t> </a:t>
            </a:r>
            <a:r>
              <a:rPr lang="ru-RU" dirty="0" err="1"/>
              <a:t>кваліфікаційних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, за результатами </a:t>
            </a:r>
            <a:r>
              <a:rPr lang="ru-RU" dirty="0" err="1"/>
              <a:t>атестації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встановлюється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їх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відповідність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або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невідповідність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займаній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посаді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b="1" dirty="0" err="1">
                <a:solidFill>
                  <a:srgbClr val="FF0000"/>
                </a:solidFill>
              </a:rPr>
              <a:t>встановлюється</a:t>
            </a:r>
            <a:r>
              <a:rPr lang="ru-RU" b="1" dirty="0">
                <a:solidFill>
                  <a:srgbClr val="FF0000"/>
                </a:solidFill>
              </a:rPr>
              <a:t> (</a:t>
            </a:r>
            <a:r>
              <a:rPr lang="ru-RU" b="1" dirty="0" err="1">
                <a:solidFill>
                  <a:srgbClr val="FF0000"/>
                </a:solidFill>
              </a:rPr>
              <a:t>підтверджується</a:t>
            </a:r>
            <a:r>
              <a:rPr lang="ru-RU" b="1" dirty="0">
                <a:solidFill>
                  <a:srgbClr val="FF0000"/>
                </a:solidFill>
              </a:rPr>
              <a:t>) </a:t>
            </a:r>
            <a:r>
              <a:rPr lang="ru-RU" b="1" dirty="0" err="1">
                <a:solidFill>
                  <a:srgbClr val="FF0000"/>
                </a:solidFill>
              </a:rPr>
              <a:t>тарифний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розряд</a:t>
            </a:r>
            <a:r>
              <a:rPr lang="ru-RU" b="1" dirty="0">
                <a:solidFill>
                  <a:srgbClr val="FF0000"/>
                </a:solidFill>
              </a:rPr>
              <a:t>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ЗБЕРЕЖЕННЯ КАТЕГОРІЙ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14. До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чергової</a:t>
            </a:r>
            <a:r>
              <a:rPr lang="ru-RU" dirty="0"/>
              <a:t> </a:t>
            </a:r>
            <a:r>
              <a:rPr lang="ru-RU" dirty="0" err="1"/>
              <a:t>атестації</a:t>
            </a:r>
            <a:r>
              <a:rPr lang="ru-RU" dirty="0"/>
              <a:t>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 за ним </a:t>
            </a:r>
            <a:r>
              <a:rPr lang="ru-RU" dirty="0" err="1"/>
              <a:t>зберігаються</a:t>
            </a:r>
            <a:r>
              <a:rPr lang="ru-RU" dirty="0"/>
              <a:t> </a:t>
            </a:r>
            <a:r>
              <a:rPr lang="ru-RU" dirty="0" err="1"/>
              <a:t>присвоєні</a:t>
            </a:r>
            <a:r>
              <a:rPr lang="ru-RU" dirty="0"/>
              <a:t> </a:t>
            </a:r>
            <a:r>
              <a:rPr lang="ru-RU" dirty="0" err="1"/>
              <a:t>кваліфікаційна</a:t>
            </a:r>
            <a:r>
              <a:rPr lang="ru-RU" dirty="0"/>
              <a:t> </a:t>
            </a:r>
            <a:r>
              <a:rPr lang="ru-RU" dirty="0" err="1"/>
              <a:t>категорія</a:t>
            </a:r>
            <a:r>
              <a:rPr lang="ru-RU" dirty="0"/>
              <a:t> (</a:t>
            </a:r>
            <a:r>
              <a:rPr lang="ru-RU" dirty="0" err="1"/>
              <a:t>педагогічне</a:t>
            </a:r>
            <a:r>
              <a:rPr lang="ru-RU" dirty="0"/>
              <a:t> </a:t>
            </a:r>
            <a:r>
              <a:rPr lang="ru-RU" dirty="0" err="1"/>
              <a:t>звання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За </a:t>
            </a:r>
            <a:r>
              <a:rPr lang="ru-RU" dirty="0" err="1"/>
              <a:t>педагогічними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переходять</a:t>
            </a:r>
            <a:r>
              <a:rPr lang="ru-RU" dirty="0"/>
              <a:t> на роботу </a:t>
            </a:r>
            <a:r>
              <a:rPr lang="ru-RU" dirty="0" err="1"/>
              <a:t>з</a:t>
            </a:r>
            <a:r>
              <a:rPr lang="ru-RU" dirty="0"/>
              <a:t> одного закладу </a:t>
            </a:r>
            <a:r>
              <a:rPr lang="ru-RU" dirty="0" err="1"/>
              <a:t>освіти</a:t>
            </a:r>
            <a:r>
              <a:rPr lang="ru-RU" dirty="0"/>
              <a:t> до </a:t>
            </a:r>
            <a:r>
              <a:rPr lang="ru-RU" dirty="0" err="1"/>
              <a:t>іншого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педагогічні</a:t>
            </a:r>
            <a:r>
              <a:rPr lang="ru-RU" dirty="0"/>
              <a:t> посади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закладі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перервали роботу на </a:t>
            </a:r>
            <a:r>
              <a:rPr lang="ru-RU" dirty="0" err="1"/>
              <a:t>педагогічній</a:t>
            </a:r>
            <a:r>
              <a:rPr lang="ru-RU" dirty="0"/>
              <a:t> </a:t>
            </a:r>
            <a:r>
              <a:rPr lang="ru-RU" dirty="0" err="1"/>
              <a:t>посаді</a:t>
            </a:r>
            <a:r>
              <a:rPr lang="ru-RU" dirty="0"/>
              <a:t> (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тривалості</a:t>
            </a:r>
            <a:r>
              <a:rPr lang="ru-RU" dirty="0"/>
              <a:t> перерви у </a:t>
            </a:r>
            <a:r>
              <a:rPr lang="ru-RU" dirty="0" err="1"/>
              <a:t>роботі</a:t>
            </a:r>
            <a:r>
              <a:rPr lang="ru-RU" dirty="0"/>
              <a:t>), </a:t>
            </a:r>
            <a:r>
              <a:rPr lang="ru-RU" dirty="0" err="1">
                <a:solidFill>
                  <a:srgbClr val="FF0000"/>
                </a:solidFill>
              </a:rPr>
              <a:t>зберігаються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присвоєні</a:t>
            </a:r>
            <a:r>
              <a:rPr lang="ru-RU" dirty="0">
                <a:solidFill>
                  <a:srgbClr val="FF0000"/>
                </a:solidFill>
              </a:rPr>
              <a:t> за результатами </a:t>
            </a:r>
            <a:r>
              <a:rPr lang="ru-RU" dirty="0" err="1">
                <a:solidFill>
                  <a:srgbClr val="FF0000"/>
                </a:solidFill>
              </a:rPr>
              <a:t>останньої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атестації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кваліфікаційні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категорії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dirty="0" err="1">
                <a:solidFill>
                  <a:srgbClr val="FF0000"/>
                </a:solidFill>
              </a:rPr>
              <a:t>педагогічні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звання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/>
          </a:p>
          <a:p>
            <a:pPr algn="just"/>
            <a:r>
              <a:rPr lang="ru-RU" dirty="0" err="1"/>
              <a:t>Атестація</a:t>
            </a:r>
            <a:r>
              <a:rPr lang="ru-RU" dirty="0"/>
              <a:t> таких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не </a:t>
            </a:r>
            <a:r>
              <a:rPr lang="ru-RU" dirty="0" err="1">
                <a:solidFill>
                  <a:srgbClr val="FF0000"/>
                </a:solidFill>
              </a:rPr>
              <a:t>пізніше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ніж</a:t>
            </a:r>
            <a:r>
              <a:rPr lang="ru-RU" dirty="0">
                <a:solidFill>
                  <a:srgbClr val="FF0000"/>
                </a:solidFill>
              </a:rPr>
              <a:t> через два роки </a:t>
            </a:r>
            <a:r>
              <a:rPr lang="ru-RU" dirty="0" err="1">
                <a:solidFill>
                  <a:srgbClr val="FF0000"/>
                </a:solidFill>
              </a:rPr>
              <a:t>після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прийняття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їх</a:t>
            </a:r>
            <a:r>
              <a:rPr lang="ru-RU" dirty="0">
                <a:solidFill>
                  <a:srgbClr val="FF0000"/>
                </a:solidFill>
              </a:rPr>
              <a:t> на роботу.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Не </a:t>
            </a:r>
            <a:r>
              <a:rPr lang="ru-RU" dirty="0" err="1"/>
              <a:t>допускається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перешкод</a:t>
            </a:r>
            <a:r>
              <a:rPr lang="ru-RU" dirty="0"/>
              <a:t> для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педагогічним</a:t>
            </a:r>
            <a:r>
              <a:rPr lang="ru-RU" dirty="0"/>
              <a:t> </a:t>
            </a:r>
            <a:r>
              <a:rPr lang="ru-RU" dirty="0" err="1"/>
              <a:t>працівником</a:t>
            </a:r>
            <a:r>
              <a:rPr lang="ru-RU" dirty="0"/>
              <a:t> </a:t>
            </a:r>
            <a:r>
              <a:rPr lang="ru-RU" dirty="0" err="1"/>
              <a:t>атестації</a:t>
            </a:r>
            <a:r>
              <a:rPr lang="ru-RU" dirty="0"/>
              <a:t>, </a:t>
            </a:r>
            <a:r>
              <a:rPr lang="ru-RU" dirty="0" err="1"/>
              <a:t>необгрунтована</a:t>
            </a:r>
            <a:r>
              <a:rPr lang="ru-RU" dirty="0"/>
              <a:t> </a:t>
            </a:r>
            <a:r>
              <a:rPr lang="ru-RU" dirty="0" err="1"/>
              <a:t>відмова</a:t>
            </a:r>
            <a:r>
              <a:rPr lang="ru-RU" dirty="0"/>
              <a:t> у </a:t>
            </a:r>
            <a:r>
              <a:rPr lang="ru-RU" dirty="0" err="1"/>
              <a:t>присвоєнні</a:t>
            </a:r>
            <a:r>
              <a:rPr lang="ru-RU" dirty="0"/>
              <a:t> (</a:t>
            </a:r>
            <a:r>
              <a:rPr lang="ru-RU" dirty="0" err="1"/>
              <a:t>підтвердженні</a:t>
            </a:r>
            <a:r>
              <a:rPr lang="ru-RU" dirty="0"/>
              <a:t>) </a:t>
            </a:r>
            <a:r>
              <a:rPr lang="ru-RU" dirty="0" err="1"/>
              <a:t>кваліфікаційної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,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звання</a:t>
            </a:r>
            <a:r>
              <a:rPr lang="ru-RU" dirty="0"/>
              <a:t> та </a:t>
            </a:r>
            <a:r>
              <a:rPr lang="ru-RU" dirty="0" err="1"/>
              <a:t>встановленні</a:t>
            </a:r>
            <a:r>
              <a:rPr lang="ru-RU" dirty="0"/>
              <a:t> тарифного </a:t>
            </a:r>
            <a:r>
              <a:rPr lang="ru-RU" dirty="0" err="1"/>
              <a:t>розряду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</a:rPr>
              <a:t>Атестація по-новому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uk-UA" sz="2400" dirty="0" smtClean="0">
                <a:solidFill>
                  <a:schemeClr val="tx1"/>
                </a:solidFill>
              </a:rPr>
              <a:t>Директор </a:t>
            </a:r>
            <a:r>
              <a:rPr lang="uk-UA" sz="2400" dirty="0" err="1" smtClean="0">
                <a:solidFill>
                  <a:schemeClr val="tx1"/>
                </a:solidFill>
              </a:rPr>
              <a:t>КУ</a:t>
            </a:r>
            <a:r>
              <a:rPr lang="uk-UA" sz="2400" dirty="0" smtClean="0">
                <a:solidFill>
                  <a:schemeClr val="tx1"/>
                </a:solidFill>
              </a:rPr>
              <a:t> </a:t>
            </a:r>
            <a:r>
              <a:rPr lang="uk-UA" sz="2400" dirty="0" err="1" smtClean="0">
                <a:solidFill>
                  <a:schemeClr val="tx1"/>
                </a:solidFill>
              </a:rPr>
              <a:t>“Новгород-Сіверський</a:t>
            </a:r>
            <a:r>
              <a:rPr lang="uk-UA" sz="2400" dirty="0" smtClean="0">
                <a:solidFill>
                  <a:schemeClr val="tx1"/>
                </a:solidFill>
              </a:rPr>
              <a:t> ЦПРПП” Новгород-Сіверської міської ради </a:t>
            </a:r>
          </a:p>
          <a:p>
            <a:pPr algn="l">
              <a:spcBef>
                <a:spcPts val="0"/>
              </a:spcBef>
            </a:pPr>
            <a:r>
              <a:rPr lang="uk-UA" sz="2400" dirty="0" smtClean="0">
                <a:solidFill>
                  <a:schemeClr val="tx1"/>
                </a:solidFill>
              </a:rPr>
              <a:t>Чернігівської області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</a:rPr>
              <a:t>Ірина ЗЮЗЬКО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29642" cy="71435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r>
              <a:rPr lang="ru-RU" sz="2700" b="1" dirty="0" err="1">
                <a:solidFill>
                  <a:schemeClr val="accent1">
                    <a:lumMod val="75000"/>
                  </a:schemeClr>
                </a:solidFill>
              </a:rPr>
              <a:t>Створення</a:t>
            </a: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</a:rPr>
              <a:t>, склад та </a:t>
            </a:r>
            <a:r>
              <a:rPr lang="ru-RU" sz="2700" b="1" dirty="0" err="1">
                <a:solidFill>
                  <a:schemeClr val="accent1">
                    <a:lumMod val="75000"/>
                  </a:schemeClr>
                </a:solidFill>
              </a:rPr>
              <a:t>повноваження</a:t>
            </a: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b="1" dirty="0" err="1">
                <a:solidFill>
                  <a:schemeClr val="accent1">
                    <a:lumMod val="75000"/>
                  </a:schemeClr>
                </a:solidFill>
              </a:rPr>
              <a:t>атестаційних</a:t>
            </a:r>
            <a:r>
              <a:rPr lang="ru-RU" sz="27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700" b="1" dirty="0" err="1">
                <a:solidFill>
                  <a:schemeClr val="accent1">
                    <a:lumMod val="75000"/>
                  </a:schemeClr>
                </a:solidFill>
              </a:rPr>
              <a:t>комісій</a:t>
            </a:r>
            <a:endParaRPr lang="ru-RU" sz="27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001156" cy="6143644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1. Для </a:t>
            </a:r>
            <a:r>
              <a:rPr lang="ru-RU" sz="2400" dirty="0" err="1" smtClean="0"/>
              <a:t>атестації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педагогічних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працівників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щорічно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не </a:t>
            </a:r>
            <a:r>
              <a:rPr lang="ru-RU" sz="2400" dirty="0" err="1" smtClean="0">
                <a:solidFill>
                  <a:srgbClr val="FF0000"/>
                </a:solidFill>
              </a:rPr>
              <a:t>пізніше</a:t>
            </a:r>
            <a:r>
              <a:rPr lang="ru-RU" sz="2400" dirty="0" smtClean="0">
                <a:solidFill>
                  <a:srgbClr val="FF0000"/>
                </a:solidFill>
              </a:rPr>
              <a:t> 20 </a:t>
            </a:r>
            <a:r>
              <a:rPr lang="ru-RU" sz="2400" dirty="0" err="1" smtClean="0">
                <a:solidFill>
                  <a:srgbClr val="FF0000"/>
                </a:solidFill>
              </a:rPr>
              <a:t>вересня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створюються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атестаційні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комісії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r>
              <a:rPr lang="ru-RU" sz="2400" dirty="0" smtClean="0"/>
              <a:t>2. </a:t>
            </a:r>
            <a:r>
              <a:rPr lang="ru-RU" sz="2400" dirty="0" err="1" smtClean="0"/>
              <a:t>Атестаційні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комісії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створюються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наказом </a:t>
            </a:r>
            <a:r>
              <a:rPr lang="ru-RU" sz="2400" dirty="0" err="1" smtClean="0">
                <a:solidFill>
                  <a:srgbClr val="FF0000"/>
                </a:solidFill>
              </a:rPr>
              <a:t>керівника</a:t>
            </a:r>
            <a:r>
              <a:rPr lang="ru-RU" sz="2400" dirty="0" smtClean="0">
                <a:solidFill>
                  <a:srgbClr val="FF0000"/>
                </a:solidFill>
              </a:rPr>
              <a:t> закладу </a:t>
            </a:r>
            <a:r>
              <a:rPr lang="ru-RU" sz="2400" dirty="0" err="1" smtClean="0">
                <a:solidFill>
                  <a:srgbClr val="FF0000"/>
                </a:solidFill>
              </a:rPr>
              <a:t>освіти</a:t>
            </a:r>
            <a:r>
              <a:rPr lang="ru-RU" sz="2400" dirty="0" smtClean="0"/>
              <a:t>,  у </a:t>
            </a:r>
            <a:r>
              <a:rPr lang="ru-RU" sz="2400" dirty="0" err="1" smtClean="0"/>
              <a:t>якому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персональний</a:t>
            </a:r>
            <a:r>
              <a:rPr lang="ru-RU" sz="2400" dirty="0" smtClean="0"/>
              <a:t> склад </a:t>
            </a:r>
            <a:r>
              <a:rPr lang="ru-RU" sz="2400" dirty="0" err="1" smtClean="0"/>
              <a:t>атестаційної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комісії</a:t>
            </a:r>
            <a:r>
              <a:rPr lang="ru-RU" sz="2400" dirty="0" smtClean="0"/>
              <a:t>, </a:t>
            </a:r>
            <a:r>
              <a:rPr lang="ru-RU" sz="2400" dirty="0" err="1" smtClean="0"/>
              <a:t>призначаються</a:t>
            </a:r>
            <a:r>
              <a:rPr lang="ru-RU" sz="2400" dirty="0" smtClean="0"/>
              <a:t> голова та </a:t>
            </a:r>
            <a:r>
              <a:rPr lang="ru-RU" sz="2400" dirty="0" err="1" smtClean="0"/>
              <a:t>секретар</a:t>
            </a:r>
            <a:r>
              <a:rPr lang="ru-RU" sz="2400" dirty="0" smtClean="0"/>
              <a:t> </a:t>
            </a:r>
            <a:r>
              <a:rPr lang="ru-RU" sz="2400" dirty="0" err="1" smtClean="0"/>
              <a:t>атестаційної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комісії</a:t>
            </a:r>
            <a:r>
              <a:rPr lang="ru-RU" sz="2400" dirty="0" smtClean="0"/>
              <a:t>. </a:t>
            </a:r>
            <a:r>
              <a:rPr lang="ru-RU" sz="23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членів</a:t>
            </a:r>
            <a:r>
              <a:rPr lang="ru-RU" sz="2400" dirty="0" smtClean="0"/>
              <a:t> </a:t>
            </a:r>
            <a:r>
              <a:rPr lang="ru-RU" sz="2400" dirty="0" err="1" smtClean="0"/>
              <a:t>атестаційної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комісії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не </a:t>
            </a:r>
            <a:r>
              <a:rPr lang="ru-RU" sz="2400" dirty="0" err="1" smtClean="0">
                <a:solidFill>
                  <a:srgbClr val="FF0000"/>
                </a:solidFill>
              </a:rPr>
              <a:t>може</a:t>
            </a:r>
            <a:r>
              <a:rPr lang="ru-RU" sz="2400" dirty="0" smtClean="0">
                <a:solidFill>
                  <a:srgbClr val="FF0000"/>
                </a:solidFill>
              </a:rPr>
              <a:t> бути </a:t>
            </a:r>
            <a:r>
              <a:rPr lang="ru-RU" sz="2400" dirty="0" err="1" smtClean="0">
                <a:solidFill>
                  <a:srgbClr val="FF0000"/>
                </a:solidFill>
              </a:rPr>
              <a:t>менше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ніж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п’ять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осіб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sz="2400" dirty="0" smtClean="0"/>
              <a:t>До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атестаційної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комісії</a:t>
            </a:r>
            <a:r>
              <a:rPr lang="ru-RU" sz="2400" dirty="0" smtClean="0"/>
              <a:t> </a:t>
            </a:r>
            <a:r>
              <a:rPr lang="ru-RU" sz="2400" dirty="0" err="1" smtClean="0"/>
              <a:t>залучаються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представники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первинних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профспілкових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організацій</a:t>
            </a:r>
            <a:r>
              <a:rPr lang="ru-RU" sz="2400" dirty="0" smtClean="0"/>
              <a:t> (</a:t>
            </a:r>
            <a:r>
              <a:rPr lang="ru-RU" sz="2400" dirty="0" err="1" smtClean="0"/>
              <a:t>до</a:t>
            </a:r>
            <a:r>
              <a:rPr lang="ru-RU" sz="2400" dirty="0" smtClean="0"/>
              <a:t> 2 </a:t>
            </a:r>
            <a:r>
              <a:rPr lang="ru-RU" sz="2400" dirty="0" err="1" smtClean="0"/>
              <a:t>осіб</a:t>
            </a:r>
            <a:r>
              <a:rPr lang="ru-RU" sz="2400" dirty="0" smtClean="0"/>
              <a:t> за </a:t>
            </a:r>
            <a:r>
              <a:rPr lang="ru-RU" sz="2400" dirty="0" err="1" smtClean="0"/>
              <a:t>згодою</a:t>
            </a:r>
            <a:r>
              <a:rPr lang="ru-RU" sz="2400" dirty="0" smtClean="0"/>
              <a:t>) </a:t>
            </a:r>
            <a:r>
              <a:rPr lang="ru-RU" sz="2400" dirty="0" err="1" smtClean="0"/>
              <a:t>із</a:t>
            </a:r>
            <a:r>
              <a:rPr lang="ru-RU" sz="2400" dirty="0" smtClean="0"/>
              <a:t> правом голосу, за </a:t>
            </a:r>
            <a:r>
              <a:rPr lang="ru-RU" sz="2400" dirty="0" err="1" smtClean="0"/>
              <a:t>згодою</a:t>
            </a:r>
            <a:r>
              <a:rPr lang="ru-RU" sz="2400" dirty="0" smtClean="0"/>
              <a:t> </a:t>
            </a:r>
            <a:r>
              <a:rPr lang="ru-RU" sz="2400" dirty="0" err="1" smtClean="0"/>
              <a:t>залучаються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головою </a:t>
            </a:r>
            <a:r>
              <a:rPr lang="ru-RU" sz="2400" dirty="0" err="1" smtClean="0"/>
              <a:t>атестаційної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комісії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відповідно</a:t>
            </a:r>
            <a:r>
              <a:rPr lang="ru-RU" sz="2400" dirty="0" smtClean="0"/>
              <a:t> до </a:t>
            </a:r>
            <a:r>
              <a:rPr lang="ru-RU" sz="2400" dirty="0" err="1" smtClean="0"/>
              <a:t>рішення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уповноваженого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профспілкового</a:t>
            </a:r>
            <a:r>
              <a:rPr lang="ru-RU" sz="2400" dirty="0" smtClean="0"/>
              <a:t> органу</a:t>
            </a:r>
          </a:p>
          <a:p>
            <a:pPr algn="just"/>
            <a:r>
              <a:rPr lang="uk-UA" sz="2400" dirty="0" smtClean="0"/>
              <a:t>Д</a:t>
            </a:r>
            <a:r>
              <a:rPr lang="ru-RU" sz="2400" dirty="0" smtClean="0"/>
              <a:t>о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атестаційної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комісії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бути залучена особа, яка </a:t>
            </a:r>
            <a:r>
              <a:rPr lang="ru-RU" sz="2400" dirty="0" err="1" smtClean="0"/>
              <a:t>відповідно</a:t>
            </a:r>
            <a:r>
              <a:rPr lang="ru-RU" sz="2400" dirty="0" smtClean="0"/>
              <a:t> до </a:t>
            </a:r>
            <a:r>
              <a:rPr lang="ru-RU" sz="2400" u="sng" dirty="0" smtClean="0">
                <a:hlinkClick r:id="rId2"/>
              </a:rPr>
              <a:t>Закону </a:t>
            </a:r>
            <a:r>
              <a:rPr lang="ru-RU" sz="2400" u="sng" dirty="0" err="1" smtClean="0">
                <a:hlinkClick r:id="rId2"/>
              </a:rPr>
              <a:t>України</a:t>
            </a:r>
            <a:r>
              <a:rPr lang="ru-RU" sz="2400" dirty="0" smtClean="0"/>
              <a:t> «Про </a:t>
            </a:r>
            <a:r>
              <a:rPr lang="ru-RU" sz="2400" dirty="0" err="1" smtClean="0"/>
              <a:t>запобігання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корупції</a:t>
            </a:r>
            <a:r>
              <a:rPr lang="ru-RU" sz="2400" dirty="0" smtClean="0"/>
              <a:t>»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близькою</a:t>
            </a:r>
            <a:r>
              <a:rPr lang="ru-RU" sz="2400" dirty="0" smtClean="0"/>
              <a:t> особою </a:t>
            </a:r>
            <a:r>
              <a:rPr lang="ru-RU" sz="2400" dirty="0" err="1" smtClean="0"/>
              <a:t>педагогічного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працівника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атестується</a:t>
            </a:r>
            <a:r>
              <a:rPr lang="ru-RU" sz="2400" dirty="0" smtClean="0"/>
              <a:t>,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особою</a:t>
            </a:r>
            <a:r>
              <a:rPr lang="ru-RU" sz="2400" dirty="0" smtClean="0"/>
              <a:t>, яка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конфлікт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інтересів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Близькі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 особи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/>
              <a:t>- члени </a:t>
            </a:r>
            <a:r>
              <a:rPr lang="ru-RU" b="1" dirty="0" err="1" smtClean="0"/>
              <a:t>сім’ї</a:t>
            </a:r>
            <a:r>
              <a:rPr lang="ru-RU" b="1" dirty="0" smtClean="0"/>
              <a:t> </a:t>
            </a:r>
            <a:r>
              <a:rPr lang="ru-RU" b="1" dirty="0" err="1" smtClean="0"/>
              <a:t>суб’єкта</a:t>
            </a:r>
            <a:r>
              <a:rPr lang="ru-RU" b="1" dirty="0" smtClean="0"/>
              <a:t>, </a:t>
            </a:r>
            <a:r>
              <a:rPr lang="ru-RU" b="1" dirty="0" err="1" smtClean="0"/>
              <a:t>зазначеного</a:t>
            </a:r>
            <a:r>
              <a:rPr lang="ru-RU" b="1" dirty="0" smtClean="0"/>
              <a:t> у </a:t>
            </a:r>
            <a:r>
              <a:rPr lang="ru-RU" b="1" u="sng" dirty="0" err="1" smtClean="0">
                <a:hlinkClick r:id="rId2"/>
              </a:rPr>
              <a:t>частині</a:t>
            </a:r>
            <a:r>
              <a:rPr lang="ru-RU" b="1" u="sng" dirty="0" smtClean="0">
                <a:hlinkClick r:id="rId2"/>
              </a:rPr>
              <a:t> </a:t>
            </a:r>
            <a:r>
              <a:rPr lang="ru-RU" b="1" u="sng" dirty="0" err="1" smtClean="0">
                <a:hlinkClick r:id="rId2"/>
              </a:rPr>
              <a:t>першій</a:t>
            </a:r>
            <a:r>
              <a:rPr lang="ru-RU" b="1" dirty="0" smtClean="0"/>
              <a:t> </a:t>
            </a:r>
            <a:r>
              <a:rPr lang="ru-RU" b="1" dirty="0" err="1" smtClean="0"/>
              <a:t>статті</a:t>
            </a:r>
            <a:r>
              <a:rPr lang="ru-RU" b="1" dirty="0" smtClean="0"/>
              <a:t> 3 </a:t>
            </a:r>
            <a:r>
              <a:rPr lang="ru-RU" b="1" dirty="0" err="1" smtClean="0"/>
              <a:t>цього</a:t>
            </a:r>
            <a:r>
              <a:rPr lang="ru-RU" b="1" dirty="0" smtClean="0"/>
              <a:t> Закону, а </a:t>
            </a:r>
            <a:r>
              <a:rPr lang="ru-RU" b="1" dirty="0" err="1" smtClean="0"/>
              <a:t>також</a:t>
            </a:r>
            <a:r>
              <a:rPr lang="ru-RU" b="1" dirty="0" smtClean="0"/>
              <a:t> </a:t>
            </a:r>
            <a:r>
              <a:rPr lang="ru-RU" b="1" dirty="0" err="1" smtClean="0"/>
              <a:t>чоловік</a:t>
            </a:r>
            <a:r>
              <a:rPr lang="ru-RU" b="1" dirty="0" smtClean="0"/>
              <a:t>, дружина, </a:t>
            </a:r>
            <a:r>
              <a:rPr lang="ru-RU" b="1" dirty="0" err="1" smtClean="0"/>
              <a:t>батько</a:t>
            </a:r>
            <a:r>
              <a:rPr lang="ru-RU" b="1" dirty="0" smtClean="0"/>
              <a:t>, </a:t>
            </a:r>
            <a:r>
              <a:rPr lang="ru-RU" b="1" dirty="0" err="1" smtClean="0"/>
              <a:t>мати</a:t>
            </a:r>
            <a:r>
              <a:rPr lang="ru-RU" b="1" dirty="0" smtClean="0"/>
              <a:t>, </a:t>
            </a:r>
            <a:r>
              <a:rPr lang="ru-RU" b="1" dirty="0" err="1" smtClean="0"/>
              <a:t>вітчим</a:t>
            </a:r>
            <a:r>
              <a:rPr lang="ru-RU" b="1" dirty="0" smtClean="0"/>
              <a:t>, </a:t>
            </a:r>
            <a:r>
              <a:rPr lang="ru-RU" b="1" dirty="0" err="1" smtClean="0"/>
              <a:t>мачуха</a:t>
            </a:r>
            <a:r>
              <a:rPr lang="ru-RU" b="1" dirty="0" smtClean="0"/>
              <a:t>, </a:t>
            </a:r>
            <a:r>
              <a:rPr lang="ru-RU" b="1" dirty="0" err="1" smtClean="0"/>
              <a:t>син</a:t>
            </a:r>
            <a:r>
              <a:rPr lang="ru-RU" b="1" dirty="0" smtClean="0"/>
              <a:t>, дочка, </a:t>
            </a:r>
            <a:r>
              <a:rPr lang="ru-RU" b="1" dirty="0" err="1" smtClean="0"/>
              <a:t>пасинок</a:t>
            </a:r>
            <a:r>
              <a:rPr lang="ru-RU" b="1" dirty="0" smtClean="0"/>
              <a:t>, </a:t>
            </a:r>
            <a:r>
              <a:rPr lang="ru-RU" b="1" dirty="0" err="1" smtClean="0"/>
              <a:t>падчерка</a:t>
            </a:r>
            <a:r>
              <a:rPr lang="ru-RU" b="1" dirty="0" smtClean="0"/>
              <a:t>, </a:t>
            </a:r>
            <a:r>
              <a:rPr lang="ru-RU" b="1" dirty="0" err="1" smtClean="0"/>
              <a:t>рідний</a:t>
            </a:r>
            <a:r>
              <a:rPr lang="ru-RU" b="1" dirty="0" smtClean="0"/>
              <a:t> та </a:t>
            </a:r>
            <a:r>
              <a:rPr lang="ru-RU" b="1" dirty="0" err="1" smtClean="0"/>
              <a:t>двоюрідний</a:t>
            </a:r>
            <a:r>
              <a:rPr lang="ru-RU" b="1" dirty="0" smtClean="0"/>
              <a:t> </a:t>
            </a:r>
            <a:r>
              <a:rPr lang="ru-RU" b="1" dirty="0" err="1" smtClean="0"/>
              <a:t>брати</a:t>
            </a:r>
            <a:r>
              <a:rPr lang="ru-RU" b="1" dirty="0" smtClean="0"/>
              <a:t>, </a:t>
            </a:r>
            <a:r>
              <a:rPr lang="ru-RU" b="1" dirty="0" err="1" smtClean="0"/>
              <a:t>рідна</a:t>
            </a:r>
            <a:r>
              <a:rPr lang="ru-RU" b="1" dirty="0" smtClean="0"/>
              <a:t> </a:t>
            </a:r>
            <a:r>
              <a:rPr lang="ru-RU" b="1" dirty="0" err="1" smtClean="0"/>
              <a:t>та</a:t>
            </a:r>
            <a:r>
              <a:rPr lang="ru-RU" b="1" dirty="0" smtClean="0"/>
              <a:t> </a:t>
            </a:r>
            <a:r>
              <a:rPr lang="ru-RU" b="1" dirty="0" err="1" smtClean="0"/>
              <a:t>двоюрідна</a:t>
            </a:r>
            <a:r>
              <a:rPr lang="ru-RU" b="1" dirty="0" smtClean="0"/>
              <a:t> </a:t>
            </a:r>
            <a:r>
              <a:rPr lang="ru-RU" b="1" dirty="0" err="1" smtClean="0"/>
              <a:t>сестри</a:t>
            </a:r>
            <a:r>
              <a:rPr lang="ru-RU" b="1" dirty="0" smtClean="0"/>
              <a:t>, </a:t>
            </a:r>
            <a:r>
              <a:rPr lang="ru-RU" b="1" dirty="0" err="1" smtClean="0"/>
              <a:t>рідний</a:t>
            </a:r>
            <a:r>
              <a:rPr lang="ru-RU" b="1" dirty="0" smtClean="0"/>
              <a:t> брат та сестра </a:t>
            </a:r>
            <a:r>
              <a:rPr lang="ru-RU" b="1" dirty="0" err="1" smtClean="0"/>
              <a:t>дружини</a:t>
            </a:r>
            <a:r>
              <a:rPr lang="ru-RU" b="1" dirty="0" smtClean="0"/>
              <a:t> (</a:t>
            </a:r>
            <a:r>
              <a:rPr lang="ru-RU" b="1" dirty="0" err="1" smtClean="0"/>
              <a:t>чоловіка</a:t>
            </a:r>
            <a:r>
              <a:rPr lang="ru-RU" b="1" dirty="0" smtClean="0"/>
              <a:t>), </a:t>
            </a:r>
            <a:r>
              <a:rPr lang="ru-RU" b="1" dirty="0" err="1" smtClean="0"/>
              <a:t>племінник</a:t>
            </a:r>
            <a:r>
              <a:rPr lang="ru-RU" b="1" dirty="0" smtClean="0"/>
              <a:t>, </a:t>
            </a:r>
            <a:r>
              <a:rPr lang="ru-RU" b="1" dirty="0" err="1" smtClean="0"/>
              <a:t>племінниця</a:t>
            </a:r>
            <a:r>
              <a:rPr lang="ru-RU" b="1" dirty="0" smtClean="0"/>
              <a:t>, </a:t>
            </a:r>
            <a:r>
              <a:rPr lang="ru-RU" b="1" dirty="0" err="1" smtClean="0"/>
              <a:t>рідний</a:t>
            </a:r>
            <a:r>
              <a:rPr lang="ru-RU" b="1" dirty="0" smtClean="0"/>
              <a:t> </a:t>
            </a:r>
            <a:r>
              <a:rPr lang="ru-RU" b="1" dirty="0" err="1" smtClean="0"/>
              <a:t>дядько</a:t>
            </a:r>
            <a:r>
              <a:rPr lang="ru-RU" b="1" dirty="0" smtClean="0"/>
              <a:t>, </a:t>
            </a:r>
            <a:r>
              <a:rPr lang="ru-RU" b="1" dirty="0" err="1" smtClean="0"/>
              <a:t>рідна</a:t>
            </a:r>
            <a:r>
              <a:rPr lang="ru-RU" b="1" dirty="0" smtClean="0"/>
              <a:t> </a:t>
            </a:r>
            <a:r>
              <a:rPr lang="ru-RU" b="1" dirty="0" err="1" smtClean="0"/>
              <a:t>тітка</a:t>
            </a:r>
            <a:r>
              <a:rPr lang="ru-RU" b="1" dirty="0" smtClean="0"/>
              <a:t>, </a:t>
            </a:r>
            <a:r>
              <a:rPr lang="ru-RU" b="1" dirty="0" err="1" smtClean="0"/>
              <a:t>дід</a:t>
            </a:r>
            <a:r>
              <a:rPr lang="ru-RU" b="1" dirty="0" smtClean="0"/>
              <a:t>, баба, </a:t>
            </a:r>
            <a:r>
              <a:rPr lang="ru-RU" b="1" dirty="0" err="1" smtClean="0"/>
              <a:t>прадід</a:t>
            </a:r>
            <a:r>
              <a:rPr lang="ru-RU" b="1" dirty="0" smtClean="0"/>
              <a:t>, </a:t>
            </a:r>
            <a:r>
              <a:rPr lang="ru-RU" b="1" dirty="0" err="1" smtClean="0"/>
              <a:t>прабаба</a:t>
            </a:r>
            <a:r>
              <a:rPr lang="ru-RU" b="1" dirty="0" smtClean="0"/>
              <a:t>, внук, внучка, правнук, правнучка, зять, </a:t>
            </a:r>
            <a:r>
              <a:rPr lang="ru-RU" b="1" dirty="0" err="1" smtClean="0"/>
              <a:t>невістка</a:t>
            </a:r>
            <a:r>
              <a:rPr lang="ru-RU" b="1" dirty="0" smtClean="0"/>
              <a:t>, тесть, теща, свекор, свекруха, </a:t>
            </a:r>
            <a:r>
              <a:rPr lang="ru-RU" b="1" dirty="0" err="1" smtClean="0"/>
              <a:t>батько</a:t>
            </a:r>
            <a:r>
              <a:rPr lang="ru-RU" b="1" dirty="0" smtClean="0"/>
              <a:t> та </a:t>
            </a:r>
            <a:r>
              <a:rPr lang="ru-RU" b="1" dirty="0" err="1" smtClean="0"/>
              <a:t>мати</a:t>
            </a:r>
            <a:r>
              <a:rPr lang="ru-RU" b="1" dirty="0" smtClean="0"/>
              <a:t> </a:t>
            </a:r>
            <a:r>
              <a:rPr lang="ru-RU" b="1" dirty="0" err="1" smtClean="0"/>
              <a:t>дружини</a:t>
            </a:r>
            <a:r>
              <a:rPr lang="ru-RU" b="1" dirty="0" smtClean="0"/>
              <a:t> (</a:t>
            </a:r>
            <a:r>
              <a:rPr lang="ru-RU" b="1" dirty="0" err="1" smtClean="0"/>
              <a:t>чоловіка</a:t>
            </a:r>
            <a:r>
              <a:rPr lang="ru-RU" b="1" dirty="0" smtClean="0"/>
              <a:t>) </a:t>
            </a:r>
            <a:r>
              <a:rPr lang="ru-RU" b="1" dirty="0" err="1" smtClean="0"/>
              <a:t>сина</a:t>
            </a:r>
            <a:r>
              <a:rPr lang="ru-RU" b="1" dirty="0" smtClean="0"/>
              <a:t> (дочки), </a:t>
            </a:r>
            <a:r>
              <a:rPr lang="ru-RU" b="1" dirty="0" err="1" smtClean="0"/>
              <a:t>усиновлювач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усиновлений</a:t>
            </a:r>
            <a:r>
              <a:rPr lang="ru-RU" b="1" dirty="0" smtClean="0"/>
              <a:t>, </a:t>
            </a:r>
            <a:r>
              <a:rPr lang="ru-RU" b="1" dirty="0" err="1" smtClean="0"/>
              <a:t>опікун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піклувальник</a:t>
            </a:r>
            <a:r>
              <a:rPr lang="ru-RU" b="1" dirty="0" smtClean="0"/>
              <a:t>, особа, яка </a:t>
            </a:r>
            <a:r>
              <a:rPr lang="ru-RU" b="1" dirty="0" err="1" smtClean="0"/>
              <a:t>перебуває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</a:t>
            </a:r>
            <a:r>
              <a:rPr lang="ru-RU" b="1" dirty="0" err="1" smtClean="0"/>
              <a:t>опікою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піклуванням</a:t>
            </a:r>
            <a:r>
              <a:rPr lang="ru-RU" b="1" dirty="0" smtClean="0"/>
              <a:t> </a:t>
            </a:r>
            <a:r>
              <a:rPr lang="ru-RU" b="1" dirty="0" err="1" smtClean="0"/>
              <a:t>зазначеного</a:t>
            </a:r>
            <a:r>
              <a:rPr lang="ru-RU" b="1" dirty="0" smtClean="0"/>
              <a:t> </a:t>
            </a:r>
            <a:r>
              <a:rPr lang="ru-RU" b="1" dirty="0" err="1" smtClean="0"/>
              <a:t>суб’єкта</a:t>
            </a:r>
            <a:r>
              <a:rPr lang="ru-RU" b="1" dirty="0" smtClean="0"/>
              <a:t>;</a:t>
            </a:r>
            <a:endParaRPr lang="ru-RU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Атестаційні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комісії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рівня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86874" cy="5572164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err="1" smtClean="0"/>
              <a:t>створюються</a:t>
            </a:r>
            <a:r>
              <a:rPr lang="ru-RU" sz="2400" b="1" dirty="0" smtClean="0"/>
              <a:t> в закладах </a:t>
            </a:r>
            <a:r>
              <a:rPr lang="ru-RU" sz="2400" b="1" dirty="0" err="1" smtClean="0"/>
              <a:t>освіти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відокремлених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структурних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підрозділах</a:t>
            </a:r>
            <a:r>
              <a:rPr lang="ru-RU" sz="2400" b="1" dirty="0" smtClean="0"/>
              <a:t>, у </a:t>
            </a:r>
            <a:r>
              <a:rPr lang="ru-RU" sz="2400" b="1" dirty="0" err="1" smtClean="0"/>
              <a:t>яких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працює</a:t>
            </a:r>
            <a:r>
              <a:rPr lang="ru-RU" sz="2400" b="1" dirty="0" smtClean="0"/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більше</a:t>
            </a:r>
            <a:r>
              <a:rPr lang="ru-RU" sz="2400" b="1" dirty="0" smtClean="0">
                <a:solidFill>
                  <a:srgbClr val="FF0000"/>
                </a:solidFill>
              </a:rPr>
              <a:t> 15 </a:t>
            </a:r>
            <a:r>
              <a:rPr lang="ru-RU" sz="2400" b="1" dirty="0" err="1" smtClean="0">
                <a:solidFill>
                  <a:srgbClr val="FF0000"/>
                </a:solidFill>
              </a:rPr>
              <a:t>педагогічних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працівників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sz="2400" b="1" dirty="0" err="1" smtClean="0"/>
              <a:t>Атестаційні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комісії</a:t>
            </a:r>
            <a:r>
              <a:rPr lang="ru-RU" sz="2400" b="1" dirty="0" smtClean="0"/>
              <a:t> </a:t>
            </a:r>
            <a:r>
              <a:rPr lang="en-US" sz="2400" b="1" dirty="0" smtClean="0"/>
              <a:t>II </a:t>
            </a:r>
            <a:r>
              <a:rPr lang="ru-RU" sz="2400" b="1" dirty="0" err="1" smtClean="0"/>
              <a:t>рівня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створюються</a:t>
            </a:r>
            <a:r>
              <a:rPr lang="ru-RU" sz="2400" b="1" dirty="0" smtClean="0"/>
              <a:t> в органах </a:t>
            </a:r>
            <a:r>
              <a:rPr lang="ru-RU" sz="2400" b="1" dirty="0" err="1" smtClean="0"/>
              <a:t>управління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сфері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освіти</a:t>
            </a:r>
            <a:r>
              <a:rPr lang="ru-RU" sz="2400" b="1" dirty="0" smtClean="0"/>
              <a:t>  </a:t>
            </a:r>
          </a:p>
          <a:p>
            <a:pPr algn="just"/>
            <a:r>
              <a:rPr lang="ru-RU" sz="2400" b="1" dirty="0" smtClean="0"/>
              <a:t>Головою </a:t>
            </a:r>
            <a:r>
              <a:rPr lang="ru-RU" sz="2400" b="1" dirty="0" err="1" smtClean="0"/>
              <a:t>атестаційної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комісії</a:t>
            </a:r>
            <a:r>
              <a:rPr lang="ru-RU" sz="2400" b="1" dirty="0" smtClean="0"/>
              <a:t> I </a:t>
            </a:r>
            <a:r>
              <a:rPr lang="ru-RU" sz="2400" b="1" dirty="0" err="1" smtClean="0"/>
              <a:t>рівня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керівник</a:t>
            </a:r>
            <a:r>
              <a:rPr lang="ru-RU" sz="2400" b="1" dirty="0" smtClean="0"/>
              <a:t> (заступник </a:t>
            </a:r>
            <a:r>
              <a:rPr lang="ru-RU" sz="2400" b="1" dirty="0" err="1" smtClean="0"/>
              <a:t>керівника</a:t>
            </a:r>
            <a:r>
              <a:rPr lang="ru-RU" sz="2400" b="1" dirty="0" smtClean="0"/>
              <a:t>) закладу </a:t>
            </a:r>
            <a:r>
              <a:rPr lang="ru-RU" sz="2400" b="1" dirty="0" err="1" smtClean="0"/>
              <a:t>освіти</a:t>
            </a:r>
            <a:r>
              <a:rPr lang="ru-RU" sz="2400" b="1" dirty="0" smtClean="0"/>
              <a:t>, структурного </a:t>
            </a:r>
            <a:r>
              <a:rPr lang="ru-RU" sz="2400" b="1" dirty="0" err="1" smtClean="0"/>
              <a:t>підрозділу</a:t>
            </a:r>
            <a:r>
              <a:rPr lang="ru-RU" sz="2400" b="1" dirty="0" smtClean="0"/>
              <a:t>.</a:t>
            </a:r>
          </a:p>
          <a:p>
            <a:pPr algn="just"/>
            <a:r>
              <a:rPr lang="ru-RU" sz="2400" b="1" dirty="0" smtClean="0"/>
              <a:t>У </a:t>
            </a:r>
            <a:r>
              <a:rPr lang="ru-RU" sz="2400" b="1" dirty="0" err="1" smtClean="0"/>
              <a:t>випадку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відсутності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голови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атестаційної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комісії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атестаційна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комісія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має</a:t>
            </a:r>
            <a:r>
              <a:rPr lang="ru-RU" sz="2400" b="1" dirty="0" smtClean="0"/>
              <a:t> обрати </a:t>
            </a:r>
            <a:r>
              <a:rPr lang="ru-RU" sz="2400" b="1" dirty="0" err="1" smtClean="0"/>
              <a:t>головуючим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іншого</a:t>
            </a:r>
            <a:r>
              <a:rPr lang="ru-RU" sz="2400" b="1" dirty="0" smtClean="0"/>
              <a:t> члена </a:t>
            </a:r>
            <a:r>
              <a:rPr lang="ru-RU" sz="2400" b="1" dirty="0" err="1" smtClean="0"/>
              <a:t>атестаційної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комісії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крім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її</a:t>
            </a:r>
            <a:r>
              <a:rPr lang="ru-RU" sz="2400" b="1" dirty="0" smtClean="0"/>
              <a:t> секретаря.</a:t>
            </a:r>
          </a:p>
          <a:p>
            <a:pPr algn="just"/>
            <a:r>
              <a:rPr lang="ru-RU" sz="2400" b="1" dirty="0" err="1" smtClean="0"/>
              <a:t>Керівник</a:t>
            </a:r>
            <a:r>
              <a:rPr lang="ru-RU" sz="2400" b="1" dirty="0" smtClean="0"/>
              <a:t> (заступник </a:t>
            </a:r>
            <a:r>
              <a:rPr lang="ru-RU" sz="2400" b="1" dirty="0" err="1" smtClean="0"/>
              <a:t>керівника</a:t>
            </a:r>
            <a:r>
              <a:rPr lang="ru-RU" sz="2400" b="1" dirty="0" smtClean="0"/>
              <a:t>) закладу </a:t>
            </a:r>
            <a:r>
              <a:rPr lang="ru-RU" sz="2400" b="1" dirty="0" err="1" smtClean="0"/>
              <a:t>освіти</a:t>
            </a:r>
            <a:r>
              <a:rPr lang="ru-RU" sz="2400" b="1" dirty="0" smtClean="0"/>
              <a:t>,   не </a:t>
            </a:r>
            <a:r>
              <a:rPr lang="ru-RU" sz="2400" b="1" dirty="0" err="1" smtClean="0"/>
              <a:t>можуть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головувати</a:t>
            </a:r>
            <a:r>
              <a:rPr lang="ru-RU" sz="2400" b="1" dirty="0" smtClean="0"/>
              <a:t> на </a:t>
            </a:r>
            <a:r>
              <a:rPr lang="ru-RU" sz="2400" b="1" dirty="0" err="1" smtClean="0"/>
              <a:t>засіданні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атестаційної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комісії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разі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проходження</a:t>
            </a:r>
            <a:r>
              <a:rPr lang="ru-RU" sz="2400" b="1" dirty="0" smtClean="0"/>
              <a:t> ними </a:t>
            </a:r>
            <a:r>
              <a:rPr lang="ru-RU" sz="2400" b="1" dirty="0" err="1" smtClean="0"/>
              <a:t>атестації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відповідно</a:t>
            </a:r>
            <a:r>
              <a:rPr lang="ru-RU" sz="2400" b="1" dirty="0" smtClean="0"/>
              <a:t> до </a:t>
            </a:r>
            <a:r>
              <a:rPr lang="ru-RU" sz="2400" b="1" dirty="0" err="1" smtClean="0"/>
              <a:t>цього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Положення</a:t>
            </a:r>
            <a:r>
              <a:rPr lang="ru-RU" sz="2400" b="1" dirty="0" smtClean="0"/>
              <a:t>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ПОВНОВАЖЕННЯ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 </a:t>
            </a:r>
            <a:r>
              <a:rPr lang="ru-RU" b="1" dirty="0" err="1" smtClean="0"/>
              <a:t>Атестаційна</a:t>
            </a:r>
            <a:r>
              <a:rPr lang="ru-RU" b="1" dirty="0" smtClean="0"/>
              <a:t> </a:t>
            </a:r>
            <a:r>
              <a:rPr lang="ru-RU" b="1" dirty="0" err="1" smtClean="0"/>
              <a:t>комісія</a:t>
            </a:r>
            <a:r>
              <a:rPr lang="ru-RU" b="1" dirty="0" smtClean="0"/>
              <a:t> </a:t>
            </a:r>
            <a:r>
              <a:rPr lang="en-US" b="1" dirty="0" smtClean="0"/>
              <a:t>I </a:t>
            </a:r>
            <a:r>
              <a:rPr lang="ru-RU" b="1" dirty="0" err="1" smtClean="0"/>
              <a:t>рівня</a:t>
            </a:r>
            <a:r>
              <a:rPr lang="ru-RU" b="1" dirty="0" smtClean="0"/>
              <a:t> </a:t>
            </a:r>
            <a:r>
              <a:rPr lang="ru-RU" b="1" dirty="0" err="1" smtClean="0"/>
              <a:t>розглядає</a:t>
            </a:r>
            <a:r>
              <a:rPr lang="ru-RU" b="1" dirty="0" smtClean="0"/>
              <a:t> </a:t>
            </a:r>
            <a:r>
              <a:rPr lang="ru-RU" b="1" dirty="0" err="1" smtClean="0"/>
              <a:t>документи</a:t>
            </a:r>
            <a:r>
              <a:rPr lang="ru-RU" b="1" dirty="0" smtClean="0"/>
              <a:t>, </a:t>
            </a:r>
            <a:r>
              <a:rPr lang="ru-RU" b="1" dirty="0" err="1" smtClean="0"/>
              <a:t>подані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педагогічними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працівниками</a:t>
            </a:r>
            <a:r>
              <a:rPr lang="ru-RU" b="1" dirty="0" smtClean="0"/>
              <a:t> (</a:t>
            </a:r>
            <a:r>
              <a:rPr lang="ru-RU" b="1" dirty="0" err="1" smtClean="0"/>
              <a:t>крім</a:t>
            </a:r>
            <a:r>
              <a:rPr lang="ru-RU" b="1" dirty="0" smtClean="0"/>
              <a:t> </a:t>
            </a:r>
            <a:r>
              <a:rPr lang="ru-RU" b="1" dirty="0" err="1" smtClean="0"/>
              <a:t>керівників</a:t>
            </a:r>
            <a:r>
              <a:rPr lang="ru-RU" b="1" dirty="0" smtClean="0"/>
              <a:t>) закладу </a:t>
            </a:r>
            <a:r>
              <a:rPr lang="ru-RU" b="1" dirty="0" err="1" smtClean="0"/>
              <a:t>освіти</a:t>
            </a:r>
            <a:r>
              <a:rPr lang="ru-RU" b="1" dirty="0" smtClean="0"/>
              <a:t>, </a:t>
            </a:r>
            <a:r>
              <a:rPr lang="ru-RU" b="1" dirty="0" err="1" smtClean="0"/>
              <a:t>відокремленого</a:t>
            </a:r>
            <a:r>
              <a:rPr lang="ru-RU" b="1" dirty="0" smtClean="0"/>
              <a:t> структурного </a:t>
            </a:r>
            <a:r>
              <a:rPr lang="ru-RU" b="1" dirty="0" err="1" smtClean="0"/>
              <a:t>підрозділу</a:t>
            </a:r>
            <a:r>
              <a:rPr lang="ru-RU" b="1" dirty="0" smtClean="0"/>
              <a:t>, </a:t>
            </a:r>
            <a:r>
              <a:rPr lang="ru-RU" b="1" dirty="0" err="1" smtClean="0"/>
              <a:t>встановлює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відповідність</a:t>
            </a:r>
            <a:r>
              <a:rPr lang="ru-RU" b="1" dirty="0" smtClean="0"/>
              <a:t> </a:t>
            </a:r>
            <a:r>
              <a:rPr lang="ru-RU" b="1" dirty="0" err="1" smtClean="0"/>
              <a:t>вимогам</a:t>
            </a:r>
            <a:r>
              <a:rPr lang="ru-RU" b="1" dirty="0" smtClean="0"/>
              <a:t> </a:t>
            </a:r>
            <a:r>
              <a:rPr lang="ru-RU" b="1" dirty="0" err="1" smtClean="0"/>
              <a:t>законодавства</a:t>
            </a:r>
            <a:r>
              <a:rPr lang="ru-RU" b="1" dirty="0" smtClean="0"/>
              <a:t> та </a:t>
            </a:r>
            <a:r>
              <a:rPr lang="ru-RU" b="1" dirty="0" err="1" smtClean="0"/>
              <a:t>вживає</a:t>
            </a:r>
            <a:r>
              <a:rPr lang="ru-RU" b="1" dirty="0" smtClean="0"/>
              <a:t> </a:t>
            </a:r>
            <a:r>
              <a:rPr lang="ru-RU" b="1" dirty="0" err="1" smtClean="0"/>
              <a:t>заходів</a:t>
            </a:r>
            <a:r>
              <a:rPr lang="ru-RU" b="1" dirty="0" smtClean="0"/>
              <a:t> </a:t>
            </a:r>
            <a:r>
              <a:rPr lang="ru-RU" b="1" dirty="0" err="1" smtClean="0"/>
              <a:t>щодо</a:t>
            </a:r>
            <a:r>
              <a:rPr lang="ru-RU" b="1" dirty="0" smtClean="0"/>
              <a:t> </a:t>
            </a:r>
            <a:r>
              <a:rPr lang="ru-RU" b="1" dirty="0" err="1" smtClean="0"/>
              <a:t>перевірки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достовірності</a:t>
            </a:r>
            <a:r>
              <a:rPr lang="ru-RU" b="1" dirty="0" smtClean="0"/>
              <a:t> (за потреби).</a:t>
            </a:r>
          </a:p>
          <a:p>
            <a:pPr algn="just"/>
            <a:r>
              <a:rPr lang="ru-RU" b="1" dirty="0" err="1" smtClean="0"/>
              <a:t>Атестаційна</a:t>
            </a:r>
            <a:r>
              <a:rPr lang="ru-RU" b="1" dirty="0" smtClean="0"/>
              <a:t> </a:t>
            </a:r>
            <a:r>
              <a:rPr lang="ru-RU" b="1" dirty="0" err="1" smtClean="0"/>
              <a:t>комісія</a:t>
            </a:r>
            <a:r>
              <a:rPr lang="ru-RU" b="1" dirty="0" smtClean="0"/>
              <a:t> </a:t>
            </a:r>
            <a:r>
              <a:rPr lang="en-US" b="1" dirty="0" smtClean="0"/>
              <a:t>I </a:t>
            </a:r>
            <a:r>
              <a:rPr lang="ru-RU" b="1" dirty="0" err="1" smtClean="0"/>
              <a:t>рівня</a:t>
            </a:r>
            <a:r>
              <a:rPr lang="ru-RU" b="1" dirty="0" smtClean="0"/>
              <a:t> </a:t>
            </a:r>
            <a:r>
              <a:rPr lang="ru-RU" b="1" dirty="0" err="1" smtClean="0"/>
              <a:t>приймає</a:t>
            </a:r>
            <a:r>
              <a:rPr lang="ru-RU" b="1" dirty="0" smtClean="0"/>
              <a:t> </a:t>
            </a:r>
            <a:r>
              <a:rPr lang="ru-RU" b="1" dirty="0" err="1" smtClean="0"/>
              <a:t>рішення</a:t>
            </a:r>
            <a:r>
              <a:rPr lang="ru-RU" b="1" dirty="0" smtClean="0"/>
              <a:t> про:</a:t>
            </a:r>
          </a:p>
          <a:p>
            <a:pPr algn="just"/>
            <a:r>
              <a:rPr lang="ru-RU" b="1" dirty="0" err="1" smtClean="0"/>
              <a:t>відповідність</a:t>
            </a:r>
            <a:r>
              <a:rPr lang="ru-RU" b="1" dirty="0" smtClean="0"/>
              <a:t> (</a:t>
            </a:r>
            <a:r>
              <a:rPr lang="ru-RU" b="1" dirty="0" err="1" smtClean="0"/>
              <a:t>невідповідність</a:t>
            </a:r>
            <a:r>
              <a:rPr lang="ru-RU" b="1" dirty="0" smtClean="0"/>
              <a:t>) </a:t>
            </a:r>
            <a:r>
              <a:rPr lang="ru-RU" b="1" dirty="0" err="1" smtClean="0"/>
              <a:t>педагогічних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працівників</a:t>
            </a:r>
            <a:r>
              <a:rPr lang="ru-RU" b="1" dirty="0" smtClean="0"/>
              <a:t> закладу </a:t>
            </a:r>
            <a:r>
              <a:rPr lang="ru-RU" b="1" dirty="0" err="1" smtClean="0"/>
              <a:t>освіти</a:t>
            </a:r>
            <a:r>
              <a:rPr lang="ru-RU" b="1" dirty="0" smtClean="0"/>
              <a:t>, структурного </a:t>
            </a:r>
            <a:r>
              <a:rPr lang="ru-RU" b="1" dirty="0" err="1" smtClean="0"/>
              <a:t>підрозділу</a:t>
            </a:r>
            <a:r>
              <a:rPr lang="ru-RU" b="1" dirty="0" smtClean="0"/>
              <a:t> </a:t>
            </a:r>
            <a:r>
              <a:rPr lang="ru-RU" b="1" dirty="0" err="1" smtClean="0"/>
              <a:t>займаним</a:t>
            </a:r>
            <a:r>
              <a:rPr lang="ru-RU" b="1" dirty="0" smtClean="0"/>
              <a:t> посадам;</a:t>
            </a:r>
          </a:p>
          <a:p>
            <a:pPr algn="just"/>
            <a:r>
              <a:rPr lang="ru-RU" b="1" dirty="0" err="1" smtClean="0">
                <a:solidFill>
                  <a:srgbClr val="FF0000"/>
                </a:solidFill>
              </a:rPr>
              <a:t>присвоєння</a:t>
            </a:r>
            <a:r>
              <a:rPr lang="ru-RU" b="1" dirty="0" smtClean="0">
                <a:solidFill>
                  <a:srgbClr val="FF0000"/>
                </a:solidFill>
              </a:rPr>
              <a:t> (</a:t>
            </a:r>
            <a:r>
              <a:rPr lang="ru-RU" b="1" dirty="0" err="1" smtClean="0">
                <a:solidFill>
                  <a:srgbClr val="FF0000"/>
                </a:solidFill>
              </a:rPr>
              <a:t>підтвердження</a:t>
            </a:r>
            <a:r>
              <a:rPr lang="ru-RU" b="1" dirty="0" smtClean="0">
                <a:solidFill>
                  <a:srgbClr val="FF0000"/>
                </a:solidFill>
              </a:rPr>
              <a:t>) </a:t>
            </a:r>
            <a:r>
              <a:rPr lang="ru-RU" b="1" dirty="0" err="1" smtClean="0">
                <a:solidFill>
                  <a:srgbClr val="FF0000"/>
                </a:solidFill>
              </a:rPr>
              <a:t>кваліфікаційних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категорій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педагогічних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звань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або</a:t>
            </a:r>
            <a:r>
              <a:rPr lang="ru-RU" b="1" dirty="0" smtClean="0">
                <a:solidFill>
                  <a:srgbClr val="FF0000"/>
                </a:solidFill>
              </a:rPr>
              <a:t> про </a:t>
            </a:r>
            <a:r>
              <a:rPr lang="ru-RU" b="1" dirty="0" err="1" smtClean="0">
                <a:solidFill>
                  <a:srgbClr val="FF0000"/>
                </a:solidFill>
              </a:rPr>
              <a:t>відмову</a:t>
            </a:r>
            <a:r>
              <a:rPr lang="ru-RU" b="1" dirty="0" smtClean="0">
                <a:solidFill>
                  <a:srgbClr val="FF0000"/>
                </a:solidFill>
              </a:rPr>
              <a:t> в такому </a:t>
            </a:r>
            <a:r>
              <a:rPr lang="ru-RU" b="1" dirty="0" err="1" smtClean="0">
                <a:solidFill>
                  <a:srgbClr val="FF0000"/>
                </a:solidFill>
              </a:rPr>
              <a:t>присвоєнні</a:t>
            </a:r>
            <a:r>
              <a:rPr lang="ru-RU" b="1" dirty="0" smtClean="0">
                <a:solidFill>
                  <a:srgbClr val="FF0000"/>
                </a:solidFill>
              </a:rPr>
              <a:t> (</a:t>
            </a:r>
            <a:r>
              <a:rPr lang="ru-RU" b="1" dirty="0" err="1" smtClean="0">
                <a:solidFill>
                  <a:srgbClr val="FF0000"/>
                </a:solidFill>
              </a:rPr>
              <a:t>підтвердженні</a:t>
            </a:r>
            <a:r>
              <a:rPr lang="ru-RU" b="1" dirty="0" smtClean="0">
                <a:solidFill>
                  <a:srgbClr val="FF0000"/>
                </a:solidFill>
              </a:rPr>
              <a:t>).</a:t>
            </a:r>
          </a:p>
          <a:p>
            <a:pPr algn="just"/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Атестаційна комісія ІІ рівня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 smtClean="0"/>
              <a:t>розглядає</a:t>
            </a:r>
            <a:r>
              <a:rPr lang="ru-RU" b="1" dirty="0" smtClean="0"/>
              <a:t> </a:t>
            </a:r>
            <a:r>
              <a:rPr lang="ru-RU" b="1" dirty="0" err="1" smtClean="0"/>
              <a:t>документи</a:t>
            </a:r>
            <a:r>
              <a:rPr lang="ru-RU" b="1" dirty="0" smtClean="0"/>
              <a:t>, </a:t>
            </a:r>
            <a:r>
              <a:rPr lang="ru-RU" b="1" dirty="0" err="1" smtClean="0"/>
              <a:t>подані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педагогічними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працівниками</a:t>
            </a:r>
            <a:r>
              <a:rPr lang="ru-RU" b="1" dirty="0" smtClean="0"/>
              <a:t>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, </a:t>
            </a:r>
            <a:r>
              <a:rPr lang="ru-RU" b="1" dirty="0" err="1" smtClean="0"/>
              <a:t>зокрема</a:t>
            </a:r>
            <a:r>
              <a:rPr lang="ru-RU" b="1" dirty="0" smtClean="0"/>
              <a:t> </a:t>
            </a:r>
            <a:r>
              <a:rPr lang="ru-RU" b="1" dirty="0" err="1" smtClean="0"/>
              <a:t>керівниками</a:t>
            </a:r>
            <a:r>
              <a:rPr lang="ru-RU" b="1" dirty="0" smtClean="0"/>
              <a:t> </a:t>
            </a:r>
            <a:r>
              <a:rPr lang="ru-RU" b="1" dirty="0" err="1" smtClean="0"/>
              <a:t>підпорядкованих</a:t>
            </a:r>
            <a:r>
              <a:rPr lang="ru-RU" b="1" dirty="0" smtClean="0"/>
              <a:t>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, </a:t>
            </a:r>
            <a:r>
              <a:rPr lang="ru-RU" b="1" dirty="0" err="1" smtClean="0"/>
              <a:t>відокремлених</a:t>
            </a:r>
            <a:r>
              <a:rPr lang="ru-RU" b="1" dirty="0" smtClean="0"/>
              <a:t> </a:t>
            </a:r>
            <a:r>
              <a:rPr lang="ru-RU" b="1" dirty="0" err="1" smtClean="0"/>
              <a:t>структурних</a:t>
            </a:r>
            <a:r>
              <a:rPr lang="ru-RU" b="1" dirty="0" smtClean="0"/>
              <a:t> </a:t>
            </a:r>
            <a:r>
              <a:rPr lang="ru-RU" b="1" dirty="0" err="1" smtClean="0"/>
              <a:t>підрозділів</a:t>
            </a:r>
            <a:r>
              <a:rPr lang="ru-RU" b="1" dirty="0" smtClean="0"/>
              <a:t>, </a:t>
            </a:r>
            <a:r>
              <a:rPr lang="ru-RU" b="1" dirty="0" err="1" smtClean="0"/>
              <a:t>встановлює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відповідність</a:t>
            </a:r>
            <a:r>
              <a:rPr lang="ru-RU" b="1" dirty="0" smtClean="0"/>
              <a:t> </a:t>
            </a:r>
            <a:r>
              <a:rPr lang="ru-RU" b="1" dirty="0" err="1" smtClean="0"/>
              <a:t>вимогам</a:t>
            </a:r>
            <a:r>
              <a:rPr lang="ru-RU" b="1" dirty="0" smtClean="0"/>
              <a:t> </a:t>
            </a:r>
            <a:r>
              <a:rPr lang="ru-RU" b="1" dirty="0" err="1" smtClean="0"/>
              <a:t>законодавства</a:t>
            </a:r>
            <a:r>
              <a:rPr lang="ru-RU" b="1" dirty="0" smtClean="0"/>
              <a:t> та </a:t>
            </a:r>
            <a:r>
              <a:rPr lang="ru-RU" b="1" dirty="0" err="1" smtClean="0"/>
              <a:t>вживає</a:t>
            </a:r>
            <a:r>
              <a:rPr lang="ru-RU" b="1" dirty="0" smtClean="0"/>
              <a:t> </a:t>
            </a:r>
            <a:r>
              <a:rPr lang="ru-RU" b="1" dirty="0" err="1" smtClean="0"/>
              <a:t>заходів</a:t>
            </a:r>
            <a:r>
              <a:rPr lang="ru-RU" b="1" dirty="0" smtClean="0"/>
              <a:t> </a:t>
            </a:r>
            <a:r>
              <a:rPr lang="ru-RU" b="1" dirty="0" err="1" smtClean="0"/>
              <a:t>щодо</a:t>
            </a:r>
            <a:r>
              <a:rPr lang="ru-RU" b="1" dirty="0" smtClean="0"/>
              <a:t> </a:t>
            </a:r>
            <a:r>
              <a:rPr lang="ru-RU" b="1" dirty="0" err="1" smtClean="0"/>
              <a:t>перевірки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достовірності</a:t>
            </a:r>
            <a:r>
              <a:rPr lang="ru-RU" b="1" dirty="0" smtClean="0"/>
              <a:t> (за потреби);</a:t>
            </a:r>
          </a:p>
          <a:p>
            <a:pPr algn="just"/>
            <a:r>
              <a:rPr lang="ru-RU" b="1" dirty="0" err="1" smtClean="0"/>
              <a:t>атестує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педагогічних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працівників</a:t>
            </a:r>
            <a:r>
              <a:rPr lang="ru-RU" b="1" dirty="0" smtClean="0"/>
              <a:t>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, у </a:t>
            </a:r>
            <a:r>
              <a:rPr lang="ru-RU" b="1" dirty="0" err="1" smtClean="0"/>
              <a:t>яких</a:t>
            </a:r>
            <a:r>
              <a:rPr lang="ru-RU" b="1" dirty="0" smtClean="0"/>
              <a:t> </a:t>
            </a:r>
            <a:r>
              <a:rPr lang="ru-RU" b="1" dirty="0" err="1" smtClean="0"/>
              <a:t>працює</a:t>
            </a:r>
            <a:r>
              <a:rPr lang="ru-RU" b="1" dirty="0" smtClean="0"/>
              <a:t> </a:t>
            </a:r>
            <a:r>
              <a:rPr lang="ru-RU" b="1" dirty="0" err="1" smtClean="0"/>
              <a:t>менше</a:t>
            </a:r>
            <a:r>
              <a:rPr lang="ru-RU" b="1" dirty="0" smtClean="0"/>
              <a:t> 15 </a:t>
            </a:r>
            <a:r>
              <a:rPr lang="ru-RU" b="1" dirty="0" err="1" smtClean="0"/>
              <a:t>педагогічних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працівників</a:t>
            </a:r>
            <a:r>
              <a:rPr lang="ru-RU" b="1" dirty="0" smtClean="0"/>
              <a:t>;</a:t>
            </a:r>
          </a:p>
          <a:p>
            <a:pPr algn="just"/>
            <a:r>
              <a:rPr lang="ru-RU" b="1" dirty="0" err="1" smtClean="0"/>
              <a:t>розглядає</a:t>
            </a:r>
            <a:r>
              <a:rPr lang="ru-RU" b="1" dirty="0" smtClean="0"/>
              <a:t> </a:t>
            </a:r>
            <a:r>
              <a:rPr lang="ru-RU" b="1" dirty="0" err="1" smtClean="0"/>
              <a:t>апеляції</a:t>
            </a:r>
            <a:r>
              <a:rPr lang="ru-RU" b="1" dirty="0" smtClean="0"/>
              <a:t> на </a:t>
            </a:r>
            <a:r>
              <a:rPr lang="ru-RU" b="1" dirty="0" err="1" smtClean="0"/>
              <a:t>рішення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атестаційних</a:t>
            </a:r>
            <a:r>
              <a:rPr lang="ru-RU" b="1" dirty="0" smtClean="0"/>
              <a:t> </a:t>
            </a:r>
            <a:r>
              <a:rPr lang="ru-RU" b="1" dirty="0" err="1" smtClean="0"/>
              <a:t>комісій</a:t>
            </a:r>
            <a:r>
              <a:rPr lang="ru-RU" b="1" dirty="0" smtClean="0"/>
              <a:t> </a:t>
            </a:r>
            <a:r>
              <a:rPr lang="en-US" b="1" dirty="0" smtClean="0"/>
              <a:t>I </a:t>
            </a:r>
            <a:r>
              <a:rPr lang="ru-RU" b="1" dirty="0" err="1" smtClean="0"/>
              <a:t>рівня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Атестаційна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комісія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II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рівня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приймає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рішення</a:t>
            </a: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про:</a:t>
            </a:r>
          </a:p>
          <a:p>
            <a:pPr algn="just"/>
            <a:r>
              <a:rPr lang="ru-RU" b="1" dirty="0" err="1" smtClean="0">
                <a:solidFill>
                  <a:srgbClr val="FF0000"/>
                </a:solidFill>
              </a:rPr>
              <a:t>відповідність</a:t>
            </a:r>
            <a:r>
              <a:rPr lang="ru-RU" b="1" dirty="0" smtClean="0">
                <a:solidFill>
                  <a:srgbClr val="FF0000"/>
                </a:solidFill>
              </a:rPr>
              <a:t> (</a:t>
            </a:r>
            <a:r>
              <a:rPr lang="ru-RU" b="1" dirty="0" err="1" smtClean="0">
                <a:solidFill>
                  <a:srgbClr val="FF0000"/>
                </a:solidFill>
              </a:rPr>
              <a:t>невідповідність</a:t>
            </a:r>
            <a:r>
              <a:rPr lang="ru-RU" b="1" dirty="0" smtClean="0">
                <a:solidFill>
                  <a:srgbClr val="FF0000"/>
                </a:solidFill>
              </a:rPr>
              <a:t>) </a:t>
            </a:r>
            <a:r>
              <a:rPr lang="ru-RU" b="1" dirty="0" err="1" smtClean="0"/>
              <a:t>педагогічних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працівників</a:t>
            </a:r>
            <a:r>
              <a:rPr lang="ru-RU" b="1" dirty="0" smtClean="0"/>
              <a:t> </a:t>
            </a:r>
            <a:r>
              <a:rPr lang="ru-RU" b="1" dirty="0" err="1" smtClean="0"/>
              <a:t>підпорядкованих</a:t>
            </a:r>
            <a:r>
              <a:rPr lang="ru-RU" b="1" dirty="0" smtClean="0"/>
              <a:t>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, </a:t>
            </a:r>
            <a:r>
              <a:rPr lang="ru-RU" b="1" dirty="0" err="1" smtClean="0"/>
              <a:t>відокремлених</a:t>
            </a:r>
            <a:r>
              <a:rPr lang="ru-RU" b="1" dirty="0" smtClean="0"/>
              <a:t> </a:t>
            </a:r>
            <a:r>
              <a:rPr lang="ru-RU" b="1" dirty="0" err="1" smtClean="0"/>
              <a:t>структурних</a:t>
            </a:r>
            <a:r>
              <a:rPr lang="ru-RU" b="1" dirty="0" smtClean="0"/>
              <a:t> </a:t>
            </a:r>
            <a:r>
              <a:rPr lang="ru-RU" b="1" dirty="0" err="1" smtClean="0"/>
              <a:t>підрозділів</a:t>
            </a:r>
            <a:r>
              <a:rPr lang="ru-RU" b="1" dirty="0" smtClean="0"/>
              <a:t> (в </a:t>
            </a:r>
            <a:r>
              <a:rPr lang="ru-RU" b="1" dirty="0" err="1" smtClean="0"/>
              <a:t>яких</a:t>
            </a:r>
            <a:r>
              <a:rPr lang="ru-RU" b="1" dirty="0" smtClean="0"/>
              <a:t> </a:t>
            </a:r>
            <a:r>
              <a:rPr lang="ru-RU" b="1" dirty="0" err="1" smtClean="0"/>
              <a:t>працює</a:t>
            </a:r>
            <a:r>
              <a:rPr lang="ru-RU" b="1" dirty="0" smtClean="0"/>
              <a:t> </a:t>
            </a:r>
            <a:r>
              <a:rPr lang="ru-RU" b="1" dirty="0" err="1" smtClean="0"/>
              <a:t>менше</a:t>
            </a:r>
            <a:r>
              <a:rPr lang="ru-RU" b="1" dirty="0" smtClean="0"/>
              <a:t> 15 </a:t>
            </a:r>
            <a:r>
              <a:rPr lang="ru-RU" b="1" dirty="0" err="1" smtClean="0"/>
              <a:t>педагогічних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працівників</a:t>
            </a:r>
            <a:r>
              <a:rPr lang="ru-RU" b="1" dirty="0" smtClean="0"/>
              <a:t>), </a:t>
            </a:r>
            <a:r>
              <a:rPr lang="ru-RU" b="1" dirty="0" err="1" smtClean="0"/>
              <a:t>займаним</a:t>
            </a:r>
            <a:r>
              <a:rPr lang="ru-RU" b="1" dirty="0" smtClean="0"/>
              <a:t> посадам;</a:t>
            </a:r>
          </a:p>
          <a:p>
            <a:pPr algn="just"/>
            <a:r>
              <a:rPr lang="ru-RU" b="1" dirty="0" err="1" smtClean="0">
                <a:solidFill>
                  <a:srgbClr val="FF0000"/>
                </a:solidFill>
              </a:rPr>
              <a:t>присвоєння</a:t>
            </a:r>
            <a:r>
              <a:rPr lang="ru-RU" b="1" dirty="0" smtClean="0">
                <a:solidFill>
                  <a:srgbClr val="FF0000"/>
                </a:solidFill>
              </a:rPr>
              <a:t> (</a:t>
            </a:r>
            <a:r>
              <a:rPr lang="ru-RU" b="1" dirty="0" err="1" smtClean="0">
                <a:solidFill>
                  <a:srgbClr val="FF0000"/>
                </a:solidFill>
              </a:rPr>
              <a:t>підтвердження</a:t>
            </a:r>
            <a:r>
              <a:rPr lang="ru-RU" b="1" dirty="0" smtClean="0">
                <a:solidFill>
                  <a:srgbClr val="FF0000"/>
                </a:solidFill>
              </a:rPr>
              <a:t>) </a:t>
            </a:r>
            <a:r>
              <a:rPr lang="ru-RU" b="1" dirty="0" err="1" smtClean="0">
                <a:solidFill>
                  <a:srgbClr val="FF0000"/>
                </a:solidFill>
              </a:rPr>
              <a:t>кваліфікаційних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категорій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педагогічних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звань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про </a:t>
            </a:r>
            <a:r>
              <a:rPr lang="ru-RU" b="1" dirty="0" err="1" smtClean="0"/>
              <a:t>відмову</a:t>
            </a:r>
            <a:r>
              <a:rPr lang="ru-RU" b="1" dirty="0" smtClean="0"/>
              <a:t> в такому </a:t>
            </a:r>
            <a:r>
              <a:rPr lang="ru-RU" b="1" dirty="0" err="1" smtClean="0"/>
              <a:t>присвоєнні</a:t>
            </a:r>
            <a:r>
              <a:rPr lang="ru-RU" b="1" dirty="0" smtClean="0"/>
              <a:t> (</a:t>
            </a:r>
            <a:r>
              <a:rPr lang="ru-RU" b="1" dirty="0" err="1" smtClean="0"/>
              <a:t>підтвердженні</a:t>
            </a:r>
            <a:r>
              <a:rPr lang="ru-RU" b="1" dirty="0" smtClean="0"/>
              <a:t>);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just"/>
            <a:r>
              <a:rPr lang="ru-RU" b="1" dirty="0" err="1" smtClean="0">
                <a:solidFill>
                  <a:srgbClr val="FF0000"/>
                </a:solidFill>
              </a:rPr>
              <a:t>відповідність</a:t>
            </a:r>
            <a:r>
              <a:rPr lang="ru-RU" b="1" dirty="0" smtClean="0">
                <a:solidFill>
                  <a:srgbClr val="FF0000"/>
                </a:solidFill>
              </a:rPr>
              <a:t> (</a:t>
            </a:r>
            <a:r>
              <a:rPr lang="ru-RU" b="1" dirty="0" err="1" smtClean="0">
                <a:solidFill>
                  <a:srgbClr val="FF0000"/>
                </a:solidFill>
              </a:rPr>
              <a:t>невідповідність</a:t>
            </a:r>
            <a:r>
              <a:rPr lang="ru-RU" b="1" dirty="0" smtClean="0">
                <a:solidFill>
                  <a:srgbClr val="FF0000"/>
                </a:solidFill>
              </a:rPr>
              <a:t>) </a:t>
            </a:r>
            <a:r>
              <a:rPr lang="ru-RU" b="1" dirty="0" err="1" smtClean="0">
                <a:solidFill>
                  <a:srgbClr val="FF0000"/>
                </a:solidFill>
              </a:rPr>
              <a:t>керівників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підпорядкованих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закладів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освіти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r>
              <a:rPr lang="ru-RU" b="1" dirty="0" smtClean="0"/>
              <a:t> </a:t>
            </a:r>
            <a:r>
              <a:rPr lang="ru-RU" b="1" dirty="0" err="1" smtClean="0"/>
              <a:t>відокремлених</a:t>
            </a:r>
            <a:r>
              <a:rPr lang="ru-RU" b="1" dirty="0" smtClean="0"/>
              <a:t> </a:t>
            </a:r>
            <a:r>
              <a:rPr lang="ru-RU" b="1" dirty="0" err="1" smtClean="0"/>
              <a:t>структурних</a:t>
            </a:r>
            <a:r>
              <a:rPr lang="ru-RU" b="1" dirty="0" smtClean="0"/>
              <a:t> </a:t>
            </a:r>
            <a:r>
              <a:rPr lang="ru-RU" b="1" dirty="0" err="1" smtClean="0"/>
              <a:t>підрозділів</a:t>
            </a:r>
            <a:r>
              <a:rPr lang="ru-RU" b="1" dirty="0" smtClean="0"/>
              <a:t> </a:t>
            </a:r>
            <a:r>
              <a:rPr lang="ru-RU" b="1" dirty="0" err="1" smtClean="0"/>
              <a:t>займаним</a:t>
            </a:r>
            <a:r>
              <a:rPr lang="ru-RU" b="1" dirty="0" smtClean="0"/>
              <a:t> посадам;</a:t>
            </a:r>
          </a:p>
          <a:p>
            <a:pPr algn="just"/>
            <a:r>
              <a:rPr lang="ru-RU" b="1" dirty="0" err="1" smtClean="0"/>
              <a:t>присвоєння</a:t>
            </a:r>
            <a:r>
              <a:rPr lang="ru-RU" b="1" dirty="0" smtClean="0"/>
              <a:t> (</a:t>
            </a:r>
            <a:r>
              <a:rPr lang="ru-RU" b="1" dirty="0" err="1" smtClean="0"/>
              <a:t>підтвердження</a:t>
            </a:r>
            <a:r>
              <a:rPr lang="ru-RU" b="1" dirty="0" smtClean="0"/>
              <a:t>) </a:t>
            </a:r>
            <a:r>
              <a:rPr lang="ru-RU" b="1" dirty="0" err="1" smtClean="0"/>
              <a:t>кваліфікаційних</a:t>
            </a:r>
            <a:r>
              <a:rPr lang="ru-RU" b="1" dirty="0" smtClean="0"/>
              <a:t> </a:t>
            </a:r>
            <a:r>
              <a:rPr lang="ru-RU" b="1" dirty="0" err="1" smtClean="0"/>
              <a:t>категорій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педагогічних</a:t>
            </a:r>
            <a:r>
              <a:rPr lang="ru-RU" b="1" dirty="0" smtClean="0"/>
              <a:t> </a:t>
            </a:r>
            <a:r>
              <a:rPr lang="ru-RU" b="1" dirty="0" err="1" smtClean="0"/>
              <a:t>звань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про </a:t>
            </a:r>
            <a:r>
              <a:rPr lang="ru-RU" b="1" dirty="0" err="1" smtClean="0"/>
              <a:t>відмову</a:t>
            </a:r>
            <a:r>
              <a:rPr lang="ru-RU" b="1" dirty="0" smtClean="0"/>
              <a:t> в такому </a:t>
            </a:r>
            <a:r>
              <a:rPr lang="ru-RU" b="1" dirty="0" err="1" smtClean="0"/>
              <a:t>присвоєнні</a:t>
            </a:r>
            <a:r>
              <a:rPr lang="ru-RU" b="1" dirty="0" smtClean="0"/>
              <a:t> (</a:t>
            </a:r>
            <a:r>
              <a:rPr lang="ru-RU" b="1" dirty="0" err="1" smtClean="0"/>
              <a:t>підтвердженні</a:t>
            </a:r>
            <a:r>
              <a:rPr lang="ru-RU" b="1" dirty="0" smtClean="0"/>
              <a:t>) </a:t>
            </a:r>
            <a:r>
              <a:rPr lang="ru-RU" b="1" dirty="0" err="1" smtClean="0">
                <a:solidFill>
                  <a:srgbClr val="FF0000"/>
                </a:solidFill>
              </a:rPr>
              <a:t>керівникам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підпорядкованих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закладів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освіти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</a:rPr>
              <a:t>відокремлених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структурних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підрозділів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</a:rPr>
              <a:t>які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викладають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навчальні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предмети</a:t>
            </a:r>
            <a:r>
              <a:rPr lang="ru-RU" b="1" dirty="0" smtClean="0">
                <a:solidFill>
                  <a:srgbClr val="FF0000"/>
                </a:solidFill>
              </a:rPr>
              <a:t> (</a:t>
            </a:r>
            <a:r>
              <a:rPr lang="ru-RU" b="1" dirty="0" err="1" smtClean="0">
                <a:solidFill>
                  <a:srgbClr val="FF0000"/>
                </a:solidFill>
              </a:rPr>
              <a:t>інтегровані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курси</a:t>
            </a:r>
            <a:r>
              <a:rPr lang="ru-RU" b="1" dirty="0" smtClean="0">
                <a:solidFill>
                  <a:srgbClr val="FF0000"/>
                </a:solidFill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ГОЛОСУВАННЯ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401080" cy="528641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4. </a:t>
            </a:r>
            <a:r>
              <a:rPr lang="ru-RU" b="1" dirty="0" err="1" smtClean="0"/>
              <a:t>Атестаційна</a:t>
            </a:r>
            <a:r>
              <a:rPr lang="ru-RU" b="1" dirty="0" smtClean="0"/>
              <a:t> </a:t>
            </a:r>
            <a:r>
              <a:rPr lang="ru-RU" b="1" dirty="0" err="1" smtClean="0"/>
              <a:t>комісія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повноважною</a:t>
            </a:r>
            <a:r>
              <a:rPr lang="ru-RU" b="1" dirty="0" smtClean="0"/>
              <a:t> за </a:t>
            </a:r>
            <a:r>
              <a:rPr lang="ru-RU" b="1" dirty="0" err="1" smtClean="0"/>
              <a:t>умови</a:t>
            </a:r>
            <a:r>
              <a:rPr lang="ru-RU" b="1" dirty="0" smtClean="0"/>
              <a:t> </a:t>
            </a:r>
            <a:r>
              <a:rPr lang="ru-RU" b="1" dirty="0" err="1" smtClean="0"/>
              <a:t>присутності</a:t>
            </a:r>
            <a:r>
              <a:rPr lang="ru-RU" b="1" dirty="0" smtClean="0"/>
              <a:t> на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засіданні</a:t>
            </a:r>
            <a:r>
              <a:rPr lang="ru-RU" b="1" dirty="0" smtClean="0"/>
              <a:t> не </a:t>
            </a:r>
            <a:r>
              <a:rPr lang="ru-RU" b="1" dirty="0" err="1" smtClean="0"/>
              <a:t>менше</a:t>
            </a:r>
            <a:r>
              <a:rPr lang="ru-RU" b="1" dirty="0" smtClean="0"/>
              <a:t> </a:t>
            </a:r>
            <a:r>
              <a:rPr lang="ru-RU" b="1" dirty="0" err="1" smtClean="0"/>
              <a:t>двох</a:t>
            </a:r>
            <a:r>
              <a:rPr lang="ru-RU" b="1" dirty="0" smtClean="0"/>
              <a:t> </a:t>
            </a:r>
            <a:r>
              <a:rPr lang="ru-RU" b="1" dirty="0" err="1" smtClean="0"/>
              <a:t>третин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складу. </a:t>
            </a:r>
            <a:r>
              <a:rPr lang="ru-RU" b="1" dirty="0" err="1" smtClean="0"/>
              <a:t>Рішення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 </a:t>
            </a:r>
            <a:r>
              <a:rPr lang="ru-RU" b="1" dirty="0" err="1" smtClean="0"/>
              <a:t>приймають</a:t>
            </a:r>
            <a:r>
              <a:rPr lang="ru-RU" b="1" dirty="0" smtClean="0"/>
              <a:t> шляхом </a:t>
            </a:r>
            <a:r>
              <a:rPr lang="ru-RU" b="1" dirty="0" err="1" smtClean="0"/>
              <a:t>голосування</a:t>
            </a:r>
            <a:r>
              <a:rPr lang="ru-RU" b="1" dirty="0" smtClean="0"/>
              <a:t> простою </a:t>
            </a:r>
            <a:r>
              <a:rPr lang="ru-RU" b="1" dirty="0" err="1" smtClean="0"/>
              <a:t>більшістю</a:t>
            </a:r>
            <a:r>
              <a:rPr lang="ru-RU" b="1" dirty="0" smtClean="0"/>
              <a:t> </a:t>
            </a:r>
            <a:r>
              <a:rPr lang="ru-RU" b="1" dirty="0" err="1" smtClean="0"/>
              <a:t>голосів</a:t>
            </a:r>
            <a:r>
              <a:rPr lang="ru-RU" b="1" dirty="0" smtClean="0"/>
              <a:t>. У </a:t>
            </a:r>
            <a:r>
              <a:rPr lang="ru-RU" b="1" dirty="0" err="1" smtClean="0"/>
              <a:t>разі</a:t>
            </a:r>
            <a:r>
              <a:rPr lang="ru-RU" b="1" dirty="0" smtClean="0"/>
              <a:t> </a:t>
            </a:r>
            <a:r>
              <a:rPr lang="ru-RU" b="1" dirty="0" err="1" smtClean="0"/>
              <a:t>рівного</a:t>
            </a:r>
            <a:r>
              <a:rPr lang="ru-RU" b="1" dirty="0" smtClean="0"/>
              <a:t> </a:t>
            </a:r>
            <a:r>
              <a:rPr lang="ru-RU" b="1" dirty="0" err="1" smtClean="0"/>
              <a:t>розподілу</a:t>
            </a:r>
            <a:r>
              <a:rPr lang="ru-RU" b="1" dirty="0" smtClean="0"/>
              <a:t> </a:t>
            </a:r>
            <a:r>
              <a:rPr lang="ru-RU" b="1" dirty="0" err="1" smtClean="0"/>
              <a:t>голосів</a:t>
            </a:r>
            <a:r>
              <a:rPr lang="ru-RU" b="1" dirty="0" smtClean="0"/>
              <a:t> «за» </a:t>
            </a:r>
            <a:r>
              <a:rPr lang="ru-RU" b="1" dirty="0" err="1" smtClean="0"/>
              <a:t>і</a:t>
            </a:r>
            <a:r>
              <a:rPr lang="ru-RU" b="1" dirty="0" smtClean="0"/>
              <a:t> «</a:t>
            </a:r>
            <a:r>
              <a:rPr lang="ru-RU" b="1" dirty="0" err="1" smtClean="0"/>
              <a:t>проти</a:t>
            </a:r>
            <a:r>
              <a:rPr lang="ru-RU" b="1" dirty="0" smtClean="0"/>
              <a:t>» </a:t>
            </a:r>
            <a:r>
              <a:rPr lang="ru-RU" b="1" dirty="0" err="1" smtClean="0"/>
              <a:t>атестаційна</a:t>
            </a:r>
            <a:r>
              <a:rPr lang="ru-RU" b="1" dirty="0" smtClean="0"/>
              <a:t> </a:t>
            </a:r>
            <a:r>
              <a:rPr lang="ru-RU" b="1" dirty="0" err="1" smtClean="0"/>
              <a:t>комісія</a:t>
            </a:r>
            <a:r>
              <a:rPr lang="ru-RU" b="1" dirty="0" smtClean="0"/>
              <a:t> </a:t>
            </a:r>
            <a:r>
              <a:rPr lang="ru-RU" b="1" dirty="0" err="1" smtClean="0"/>
              <a:t>приймає</a:t>
            </a:r>
            <a:r>
              <a:rPr lang="ru-RU" b="1" dirty="0" smtClean="0"/>
              <a:t> </a:t>
            </a:r>
            <a:r>
              <a:rPr lang="ru-RU" b="1" dirty="0" err="1" smtClean="0"/>
              <a:t>рішення</a:t>
            </a:r>
            <a:r>
              <a:rPr lang="ru-RU" b="1" dirty="0" smtClean="0"/>
              <a:t> в </a:t>
            </a:r>
            <a:r>
              <a:rPr lang="ru-RU" b="1" dirty="0" err="1" smtClean="0"/>
              <a:t>інтересах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атестується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 smtClean="0"/>
              <a:t>Особи,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входять</a:t>
            </a:r>
            <a:r>
              <a:rPr lang="ru-RU" b="1" dirty="0" smtClean="0"/>
              <a:t> до складу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, не </a:t>
            </a:r>
            <a:r>
              <a:rPr lang="ru-RU" b="1" dirty="0" err="1" smtClean="0"/>
              <a:t>беруть</a:t>
            </a:r>
            <a:r>
              <a:rPr lang="ru-RU" b="1" dirty="0" smtClean="0"/>
              <a:t> </a:t>
            </a:r>
            <a:r>
              <a:rPr lang="ru-RU" b="1" dirty="0" err="1" smtClean="0"/>
              <a:t>участі</a:t>
            </a:r>
            <a:r>
              <a:rPr lang="ru-RU" b="1" dirty="0" smtClean="0"/>
              <a:t> в </a:t>
            </a:r>
            <a:r>
              <a:rPr lang="ru-RU" b="1" dirty="0" err="1" smtClean="0"/>
              <a:t>голосуванні</a:t>
            </a:r>
            <a:r>
              <a:rPr lang="ru-RU" b="1" dirty="0" smtClean="0"/>
              <a:t> </a:t>
            </a:r>
            <a:r>
              <a:rPr lang="ru-RU" b="1" dirty="0" err="1" smtClean="0"/>
              <a:t>щодо</a:t>
            </a:r>
            <a:r>
              <a:rPr lang="ru-RU" b="1" dirty="0" smtClean="0"/>
              <a:t> себе у </a:t>
            </a:r>
            <a:r>
              <a:rPr lang="ru-RU" b="1" dirty="0" err="1" smtClean="0"/>
              <a:t>разі</a:t>
            </a:r>
            <a:r>
              <a:rPr lang="ru-RU" b="1" dirty="0" smtClean="0"/>
              <a:t> </a:t>
            </a:r>
            <a:r>
              <a:rPr lang="ru-RU" b="1" dirty="0" err="1" smtClean="0"/>
              <a:t>проходження</a:t>
            </a:r>
            <a:r>
              <a:rPr lang="ru-RU" b="1" dirty="0" smtClean="0"/>
              <a:t> ними </a:t>
            </a:r>
            <a:r>
              <a:rPr lang="ru-RU" b="1" dirty="0" err="1" smtClean="0"/>
              <a:t>атестації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відповідно</a:t>
            </a:r>
            <a:r>
              <a:rPr lang="ru-RU" b="1" dirty="0" smtClean="0"/>
              <a:t> до пункту 3 </a:t>
            </a:r>
            <a:r>
              <a:rPr lang="ru-RU" b="1" dirty="0" err="1" smtClean="0"/>
              <a:t>цього</a:t>
            </a:r>
            <a:r>
              <a:rPr lang="ru-RU" b="1" dirty="0" smtClean="0"/>
              <a:t> </a:t>
            </a:r>
            <a:r>
              <a:rPr lang="ru-RU" b="1" dirty="0" err="1" smtClean="0"/>
              <a:t>розділу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 smtClean="0"/>
              <a:t>Порядок </a:t>
            </a:r>
            <a:r>
              <a:rPr lang="ru-RU" b="1" dirty="0" err="1" smtClean="0"/>
              <a:t>голосування</a:t>
            </a:r>
            <a:r>
              <a:rPr lang="ru-RU" b="1" dirty="0" smtClean="0"/>
              <a:t> (</a:t>
            </a:r>
            <a:r>
              <a:rPr lang="ru-RU" b="1" dirty="0" err="1" smtClean="0"/>
              <a:t>відкрито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таємно</a:t>
            </a:r>
            <a:r>
              <a:rPr lang="ru-RU" b="1" dirty="0" smtClean="0"/>
              <a:t>) </a:t>
            </a:r>
            <a:r>
              <a:rPr lang="ru-RU" b="1" dirty="0" err="1" smtClean="0">
                <a:solidFill>
                  <a:srgbClr val="FF0000"/>
                </a:solidFill>
              </a:rPr>
              <a:t>визначається</a:t>
            </a:r>
            <a:r>
              <a:rPr lang="ru-RU" b="1" dirty="0" smtClean="0">
                <a:solidFill>
                  <a:srgbClr val="FF0000"/>
                </a:solidFill>
              </a:rPr>
              <a:t> на </a:t>
            </a:r>
            <a:r>
              <a:rPr lang="ru-RU" b="1" dirty="0" err="1" smtClean="0">
                <a:solidFill>
                  <a:srgbClr val="FF0000"/>
                </a:solidFill>
              </a:rPr>
              <a:t>засіданні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 та </a:t>
            </a:r>
            <a:r>
              <a:rPr lang="ru-RU" b="1" dirty="0" err="1" smtClean="0"/>
              <a:t>фіксується</a:t>
            </a:r>
            <a:r>
              <a:rPr lang="ru-RU" b="1" dirty="0" smtClean="0"/>
              <a:t> в </a:t>
            </a:r>
            <a:r>
              <a:rPr lang="ru-RU" b="1" dirty="0" err="1" smtClean="0"/>
              <a:t>протоколі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ГОЛОВА АТ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об’єктивно</a:t>
            </a:r>
            <a:r>
              <a:rPr lang="ru-RU" dirty="0" smtClean="0"/>
              <a:t> </a:t>
            </a:r>
            <a:r>
              <a:rPr lang="ru-RU" dirty="0" err="1" smtClean="0"/>
              <a:t>унеможливлюють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засідання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очно</a:t>
            </a:r>
            <a:r>
              <a:rPr lang="ru-RU" dirty="0" smtClean="0"/>
              <a:t> (</a:t>
            </a:r>
            <a:r>
              <a:rPr lang="ru-RU" dirty="0" err="1" smtClean="0"/>
              <a:t>воєнний</a:t>
            </a:r>
            <a:r>
              <a:rPr lang="ru-RU" dirty="0" smtClean="0"/>
              <a:t> стан, </a:t>
            </a:r>
            <a:r>
              <a:rPr lang="ru-RU" dirty="0" err="1" smtClean="0"/>
              <a:t>надзвичайна</a:t>
            </a:r>
            <a:r>
              <a:rPr lang="ru-RU" dirty="0" smtClean="0"/>
              <a:t> </a:t>
            </a:r>
            <a:r>
              <a:rPr lang="ru-RU" dirty="0" err="1" smtClean="0"/>
              <a:t>ситуація</a:t>
            </a:r>
            <a:r>
              <a:rPr lang="ru-RU" dirty="0" smtClean="0"/>
              <a:t>, </a:t>
            </a:r>
            <a:r>
              <a:rPr lang="ru-RU" dirty="0" err="1" smtClean="0"/>
              <a:t>карантинні</a:t>
            </a:r>
            <a:r>
              <a:rPr lang="ru-RU" dirty="0" smtClean="0"/>
              <a:t>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), </a:t>
            </a:r>
            <a:r>
              <a:rPr lang="ru-RU" dirty="0" smtClean="0">
                <a:solidFill>
                  <a:srgbClr val="FF0000"/>
                </a:solidFill>
              </a:rPr>
              <a:t>голова </a:t>
            </a:r>
            <a:r>
              <a:rPr lang="ru-RU" dirty="0" err="1" smtClean="0">
                <a:solidFill>
                  <a:srgbClr val="FF0000"/>
                </a:solidFill>
              </a:rPr>
              <a:t>атестаційної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комісії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може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прийняти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рішення</a:t>
            </a:r>
            <a:r>
              <a:rPr lang="ru-RU" dirty="0" smtClean="0">
                <a:solidFill>
                  <a:srgbClr val="FF0000"/>
                </a:solidFill>
              </a:rPr>
              <a:t> про </a:t>
            </a:r>
            <a:r>
              <a:rPr lang="ru-RU" dirty="0" err="1" smtClean="0">
                <a:solidFill>
                  <a:srgbClr val="FF0000"/>
                </a:solidFill>
              </a:rPr>
              <a:t>проведення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засідання</a:t>
            </a:r>
            <a:r>
              <a:rPr lang="ru-RU" dirty="0" smtClean="0">
                <a:solidFill>
                  <a:srgbClr val="FF0000"/>
                </a:solidFill>
              </a:rPr>
              <a:t> в </a:t>
            </a:r>
            <a:r>
              <a:rPr lang="ru-RU" dirty="0" err="1" smtClean="0">
                <a:solidFill>
                  <a:srgbClr val="FF0000"/>
                </a:solidFill>
              </a:rPr>
              <a:t>режимі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відеоконференцзв’язку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Голова </a:t>
            </a:r>
            <a:r>
              <a:rPr lang="ru-RU" dirty="0" err="1" smtClean="0"/>
              <a:t>атестаційної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проводить </a:t>
            </a:r>
            <a:r>
              <a:rPr lang="ru-RU" dirty="0" err="1" smtClean="0"/>
              <a:t>засідання</a:t>
            </a:r>
            <a:r>
              <a:rPr lang="ru-RU" dirty="0" smtClean="0"/>
              <a:t> </a:t>
            </a:r>
            <a:r>
              <a:rPr lang="ru-RU" dirty="0" err="1" smtClean="0"/>
              <a:t>атестаційної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, </a:t>
            </a:r>
            <a:r>
              <a:rPr lang="ru-RU" dirty="0" err="1" smtClean="0"/>
              <a:t>бере</a:t>
            </a:r>
            <a:r>
              <a:rPr lang="ru-RU" dirty="0" smtClean="0"/>
              <a:t> участь у </a:t>
            </a:r>
            <a:r>
              <a:rPr lang="ru-RU" dirty="0" err="1" smtClean="0"/>
              <a:t>голосуванні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</a:t>
            </a:r>
            <a:r>
              <a:rPr lang="ru-RU" dirty="0" err="1" smtClean="0"/>
              <a:t>атестаційної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, </a:t>
            </a:r>
            <a:r>
              <a:rPr lang="ru-RU" dirty="0" err="1" smtClean="0"/>
              <a:t>підписує</a:t>
            </a:r>
            <a:r>
              <a:rPr lang="ru-RU" dirty="0" smtClean="0"/>
              <a:t> </a:t>
            </a:r>
            <a:r>
              <a:rPr lang="ru-RU" dirty="0" err="1" smtClean="0"/>
              <a:t>протоколи</a:t>
            </a:r>
            <a:r>
              <a:rPr lang="ru-RU" dirty="0" smtClean="0"/>
              <a:t> </a:t>
            </a:r>
            <a:r>
              <a:rPr lang="ru-RU" dirty="0" err="1" smtClean="0"/>
              <a:t>засідань</a:t>
            </a:r>
            <a:r>
              <a:rPr lang="ru-RU" dirty="0" smtClean="0"/>
              <a:t> </a:t>
            </a:r>
            <a:r>
              <a:rPr lang="ru-RU" dirty="0" err="1" smtClean="0"/>
              <a:t>атестаційної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та </a:t>
            </a:r>
            <a:r>
              <a:rPr lang="ru-RU" dirty="0" err="1" smtClean="0"/>
              <a:t>атестаційні</a:t>
            </a:r>
            <a:r>
              <a:rPr lang="ru-RU" dirty="0" smtClean="0"/>
              <a:t> </a:t>
            </a:r>
            <a:r>
              <a:rPr lang="ru-RU" dirty="0" err="1" smtClean="0"/>
              <a:t>листи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СЕКРЕТАР   АТ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err="1" smtClean="0"/>
              <a:t>приймає</a:t>
            </a:r>
            <a:r>
              <a:rPr lang="ru-RU" b="1" dirty="0" smtClean="0"/>
              <a:t>, </a:t>
            </a:r>
            <a:r>
              <a:rPr lang="ru-RU" b="1" dirty="0" err="1" smtClean="0"/>
              <a:t>реєструє</a:t>
            </a:r>
            <a:r>
              <a:rPr lang="ru-RU" b="1" dirty="0" smtClean="0"/>
              <a:t> та </a:t>
            </a:r>
            <a:r>
              <a:rPr lang="ru-RU" b="1" dirty="0" err="1" smtClean="0"/>
              <a:t>зберігає</a:t>
            </a:r>
            <a:r>
              <a:rPr lang="ru-RU" b="1" dirty="0" smtClean="0"/>
              <a:t> </a:t>
            </a:r>
            <a:r>
              <a:rPr lang="ru-RU" b="1" dirty="0" err="1" smtClean="0"/>
              <a:t>документи</a:t>
            </a:r>
            <a:r>
              <a:rPr lang="ru-RU" b="1" dirty="0" smtClean="0"/>
              <a:t>, </a:t>
            </a:r>
            <a:r>
              <a:rPr lang="ru-RU" b="1" dirty="0" err="1" smtClean="0"/>
              <a:t>подані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педагогічними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працівниками</a:t>
            </a:r>
            <a:r>
              <a:rPr lang="ru-RU" b="1" dirty="0" smtClean="0"/>
              <a:t>; до </a:t>
            </a:r>
            <a:r>
              <a:rPr lang="ru-RU" b="1" dirty="0" err="1" smtClean="0"/>
              <a:t>розгляду</a:t>
            </a:r>
            <a:r>
              <a:rPr lang="ru-RU" b="1" dirty="0" smtClean="0"/>
              <a:t> та </a:t>
            </a:r>
            <a:r>
              <a:rPr lang="ru-RU" b="1" dirty="0" err="1" smtClean="0"/>
              <a:t>під</a:t>
            </a:r>
            <a:r>
              <a:rPr lang="ru-RU" b="1" dirty="0" smtClean="0"/>
              <a:t> час </a:t>
            </a:r>
            <a:r>
              <a:rPr lang="ru-RU" b="1" dirty="0" err="1" smtClean="0"/>
              <a:t>розгляду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атестаційною</a:t>
            </a:r>
            <a:r>
              <a:rPr lang="ru-RU" b="1" dirty="0" smtClean="0"/>
              <a:t> </a:t>
            </a:r>
            <a:r>
              <a:rPr lang="ru-RU" b="1" dirty="0" err="1" smtClean="0"/>
              <a:t>комісією</a:t>
            </a:r>
            <a:r>
              <a:rPr lang="ru-RU" b="1" dirty="0" smtClean="0"/>
              <a:t>;</a:t>
            </a:r>
          </a:p>
          <a:p>
            <a:pPr algn="just"/>
            <a:r>
              <a:rPr lang="ru-RU" b="1" dirty="0" err="1" smtClean="0"/>
              <a:t>організовує</a:t>
            </a:r>
            <a:r>
              <a:rPr lang="ru-RU" b="1" dirty="0" smtClean="0"/>
              <a:t> роботу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, </a:t>
            </a:r>
            <a:r>
              <a:rPr lang="ru-RU" b="1" dirty="0" err="1" smtClean="0"/>
              <a:t>веде</a:t>
            </a:r>
            <a:r>
              <a:rPr lang="ru-RU" b="1" dirty="0" smtClean="0"/>
              <a:t> та </a:t>
            </a:r>
            <a:r>
              <a:rPr lang="ru-RU" b="1" dirty="0" err="1" smtClean="0"/>
              <a:t>підписує</a:t>
            </a:r>
            <a:r>
              <a:rPr lang="ru-RU" b="1" dirty="0" smtClean="0"/>
              <a:t> </a:t>
            </a:r>
            <a:r>
              <a:rPr lang="ru-RU" b="1" dirty="0" err="1" smtClean="0"/>
              <a:t>протоколи</a:t>
            </a:r>
            <a:r>
              <a:rPr lang="ru-RU" b="1" dirty="0" smtClean="0"/>
              <a:t> </a:t>
            </a:r>
            <a:r>
              <a:rPr lang="ru-RU" b="1" dirty="0" err="1" smtClean="0"/>
              <a:t>засідань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;</a:t>
            </a:r>
          </a:p>
          <a:p>
            <a:pPr algn="just"/>
            <a:r>
              <a:rPr lang="ru-RU" b="1" dirty="0" err="1" smtClean="0"/>
              <a:t>оформлює</a:t>
            </a:r>
            <a:r>
              <a:rPr lang="ru-RU" b="1" dirty="0" smtClean="0"/>
              <a:t> та </a:t>
            </a:r>
            <a:r>
              <a:rPr lang="ru-RU" b="1" dirty="0" err="1" smtClean="0"/>
              <a:t>підписує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атестаційні</a:t>
            </a:r>
            <a:r>
              <a:rPr lang="ru-RU" b="1" dirty="0" smtClean="0"/>
              <a:t> </a:t>
            </a:r>
            <a:r>
              <a:rPr lang="ru-RU" b="1" dirty="0" err="1" smtClean="0"/>
              <a:t>листи</a:t>
            </a:r>
            <a:r>
              <a:rPr lang="ru-RU" b="1" dirty="0" smtClean="0"/>
              <a:t>;</a:t>
            </a:r>
          </a:p>
          <a:p>
            <a:pPr algn="just"/>
            <a:r>
              <a:rPr lang="ru-RU" b="1" dirty="0" err="1" smtClean="0"/>
              <a:t>повідомляє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педагогічним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працівникам</a:t>
            </a:r>
            <a:r>
              <a:rPr lang="ru-RU" b="1" dirty="0" smtClean="0"/>
              <a:t> про </a:t>
            </a:r>
            <a:r>
              <a:rPr lang="ru-RU" b="1" dirty="0" err="1" smtClean="0"/>
              <a:t>місце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час </a:t>
            </a:r>
            <a:r>
              <a:rPr lang="ru-RU" b="1" dirty="0" err="1" smtClean="0"/>
              <a:t>проведення</a:t>
            </a:r>
            <a:r>
              <a:rPr lang="ru-RU" b="1" dirty="0" smtClean="0"/>
              <a:t> </a:t>
            </a:r>
            <a:r>
              <a:rPr lang="ru-RU" b="1" dirty="0" err="1" smtClean="0"/>
              <a:t>засідання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 (у </a:t>
            </a:r>
            <a:r>
              <a:rPr lang="ru-RU" b="1" dirty="0" err="1" smtClean="0"/>
              <a:t>разі</a:t>
            </a:r>
            <a:r>
              <a:rPr lang="ru-RU" b="1" dirty="0" smtClean="0"/>
              <a:t> </a:t>
            </a:r>
            <a:r>
              <a:rPr lang="ru-RU" b="1" dirty="0" err="1" smtClean="0"/>
              <a:t>запрошення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педагогічних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працівників</a:t>
            </a:r>
            <a:r>
              <a:rPr lang="ru-RU" b="1" dirty="0" smtClean="0"/>
              <a:t> на </a:t>
            </a:r>
            <a:r>
              <a:rPr lang="ru-RU" b="1" dirty="0" err="1" smtClean="0"/>
              <a:t>засідання</a:t>
            </a:r>
            <a:r>
              <a:rPr lang="ru-RU" b="1" dirty="0" smtClean="0"/>
              <a:t>);</a:t>
            </a:r>
          </a:p>
          <a:p>
            <a:pPr algn="just"/>
            <a:r>
              <a:rPr lang="ru-RU" b="1" dirty="0" err="1" smtClean="0"/>
              <a:t>забезпечує</a:t>
            </a:r>
            <a:r>
              <a:rPr lang="ru-RU" b="1" dirty="0" smtClean="0"/>
              <a:t> </a:t>
            </a:r>
            <a:r>
              <a:rPr lang="ru-RU" b="1" dirty="0" err="1" smtClean="0"/>
              <a:t>оприлюднення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 про </a:t>
            </a:r>
            <a:r>
              <a:rPr lang="ru-RU" b="1" dirty="0" err="1" smtClean="0"/>
              <a:t>діяльність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 шляхом </a:t>
            </a:r>
            <a:r>
              <a:rPr lang="ru-RU" b="1" dirty="0" err="1" smtClean="0"/>
              <a:t>розміщення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на </a:t>
            </a:r>
            <a:r>
              <a:rPr lang="ru-RU" b="1" dirty="0" err="1" smtClean="0"/>
              <a:t>офіційному</a:t>
            </a:r>
            <a:r>
              <a:rPr lang="ru-RU" b="1" dirty="0" smtClean="0"/>
              <a:t> </a:t>
            </a:r>
            <a:r>
              <a:rPr lang="ru-RU" b="1" dirty="0" err="1" smtClean="0"/>
              <a:t>вебсайті</a:t>
            </a:r>
            <a:r>
              <a:rPr lang="ru-RU" b="1" dirty="0" smtClean="0"/>
              <a:t> закладу </a:t>
            </a:r>
            <a:r>
              <a:rPr lang="ru-RU" b="1" dirty="0" err="1" smtClean="0"/>
              <a:t>освіти</a:t>
            </a:r>
            <a:r>
              <a:rPr lang="ru-RU" b="1" dirty="0" smtClean="0"/>
              <a:t>, </a:t>
            </a:r>
            <a:r>
              <a:rPr lang="ru-RU" b="1" dirty="0" err="1" smtClean="0"/>
              <a:t>відокремленого</a:t>
            </a:r>
            <a:r>
              <a:rPr lang="ru-RU" b="1" dirty="0" smtClean="0"/>
              <a:t> структурного </a:t>
            </a:r>
            <a:r>
              <a:rPr lang="ru-RU" b="1" dirty="0" err="1" smtClean="0"/>
              <a:t>підрозділу</a:t>
            </a:r>
            <a:r>
              <a:rPr lang="ru-RU" b="1" dirty="0" smtClean="0"/>
              <a:t>, органу </a:t>
            </a:r>
            <a:r>
              <a:rPr lang="ru-RU" b="1" dirty="0" err="1" smtClean="0"/>
              <a:t>управління</a:t>
            </a:r>
            <a:r>
              <a:rPr lang="ru-RU" b="1" dirty="0" smtClean="0"/>
              <a:t> у </a:t>
            </a:r>
            <a:r>
              <a:rPr lang="ru-RU" b="1" dirty="0" err="1" smtClean="0"/>
              <a:t>сфері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Часові рамки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71504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7200" b="1" dirty="0" err="1"/>
              <a:t>Щ</a:t>
            </a:r>
            <a:r>
              <a:rPr lang="ru-RU" sz="7200" b="1" dirty="0" err="1" smtClean="0"/>
              <a:t>орічно</a:t>
            </a:r>
            <a:r>
              <a:rPr lang="ru-RU" sz="7200" b="1" dirty="0" smtClean="0"/>
              <a:t> не </a:t>
            </a:r>
            <a:r>
              <a:rPr lang="ru-RU" sz="7200" b="1" dirty="0" err="1" smtClean="0"/>
              <a:t>пізніше</a:t>
            </a:r>
            <a:r>
              <a:rPr lang="ru-RU" sz="7200" b="1" dirty="0" smtClean="0"/>
              <a:t> 20 </a:t>
            </a:r>
            <a:r>
              <a:rPr lang="ru-RU" sz="7200" b="1" dirty="0" err="1" smtClean="0"/>
              <a:t>вересня</a:t>
            </a:r>
            <a:r>
              <a:rPr lang="ru-RU" sz="7200" b="1" dirty="0" smtClean="0"/>
              <a:t> </a:t>
            </a:r>
            <a:r>
              <a:rPr lang="ru-RU" sz="7200" b="1" dirty="0" err="1" smtClean="0"/>
              <a:t>створюються</a:t>
            </a:r>
            <a:r>
              <a:rPr lang="ru-RU" sz="7200" b="1" dirty="0" smtClean="0"/>
              <a:t> </a:t>
            </a:r>
            <a:r>
              <a:rPr lang="ru-RU" sz="7200" b="1" dirty="0" err="1" smtClean="0"/>
              <a:t>атестаційні</a:t>
            </a:r>
            <a:r>
              <a:rPr lang="ru-RU" sz="7200" b="1" dirty="0" smtClean="0"/>
              <a:t> </a:t>
            </a:r>
            <a:r>
              <a:rPr lang="ru-RU" sz="7200" b="1" dirty="0" err="1" smtClean="0"/>
              <a:t>комісії</a:t>
            </a:r>
            <a:r>
              <a:rPr lang="ru-RU" sz="7200" b="1" dirty="0" smtClean="0"/>
              <a:t> </a:t>
            </a:r>
            <a:r>
              <a:rPr lang="ru-RU" sz="7200" b="1" dirty="0" smtClean="0">
                <a:solidFill>
                  <a:srgbClr val="FF0000"/>
                </a:solidFill>
              </a:rPr>
              <a:t>(наказ </a:t>
            </a:r>
            <a:r>
              <a:rPr lang="ru-RU" sz="7200" b="1" dirty="0" err="1" smtClean="0">
                <a:solidFill>
                  <a:srgbClr val="FF0000"/>
                </a:solidFill>
              </a:rPr>
              <a:t>керівника</a:t>
            </a:r>
            <a:r>
              <a:rPr lang="ru-RU" sz="7200" b="1" dirty="0" smtClean="0">
                <a:solidFill>
                  <a:srgbClr val="FF0000"/>
                </a:solidFill>
              </a:rPr>
              <a:t>)</a:t>
            </a:r>
            <a:endParaRPr lang="ru-RU" sz="7200" b="1" dirty="0">
              <a:solidFill>
                <a:srgbClr val="FF0000"/>
              </a:solidFill>
            </a:endParaRPr>
          </a:p>
          <a:p>
            <a:pPr algn="just"/>
            <a:r>
              <a:rPr lang="ru-RU" sz="7200" b="1" dirty="0" err="1"/>
              <a:t>А</a:t>
            </a:r>
            <a:r>
              <a:rPr lang="ru-RU" sz="7200" b="1" dirty="0" err="1" smtClean="0"/>
              <a:t>тестаційні</a:t>
            </a:r>
            <a:r>
              <a:rPr lang="ru-RU" sz="7200" b="1" dirty="0" smtClean="0"/>
              <a:t> </a:t>
            </a:r>
            <a:r>
              <a:rPr lang="ru-RU" sz="7200" b="1" dirty="0" err="1"/>
              <a:t>комісії</a:t>
            </a:r>
            <a:r>
              <a:rPr lang="ru-RU" sz="7200" b="1" dirty="0"/>
              <a:t> до 10 </a:t>
            </a:r>
            <a:r>
              <a:rPr lang="ru-RU" sz="7200" b="1" dirty="0" err="1"/>
              <a:t>жовтня</a:t>
            </a:r>
            <a:r>
              <a:rPr lang="ru-RU" sz="7200" b="1" dirty="0"/>
              <a:t> поточного року </a:t>
            </a:r>
            <a:r>
              <a:rPr lang="ru-RU" sz="7200" b="1" dirty="0" err="1"/>
              <a:t>повинні</a:t>
            </a:r>
            <a:r>
              <a:rPr lang="ru-RU" sz="7200" b="1" dirty="0" smtClean="0"/>
              <a:t>:</a:t>
            </a:r>
          </a:p>
          <a:p>
            <a:pPr algn="just"/>
            <a:endParaRPr lang="ru-RU" sz="7200" b="1" dirty="0"/>
          </a:p>
          <a:p>
            <a:pPr algn="just"/>
            <a:r>
              <a:rPr lang="ru-RU" sz="7200" b="1" dirty="0" err="1">
                <a:solidFill>
                  <a:srgbClr val="FF0000"/>
                </a:solidFill>
              </a:rPr>
              <a:t>скласти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 err="1">
                <a:solidFill>
                  <a:srgbClr val="FF0000"/>
                </a:solidFill>
              </a:rPr>
              <a:t>і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 err="1">
                <a:solidFill>
                  <a:srgbClr val="FF0000"/>
                </a:solidFill>
              </a:rPr>
              <a:t>затвердити</a:t>
            </a:r>
            <a:r>
              <a:rPr lang="ru-RU" sz="7200" b="1" dirty="0">
                <a:solidFill>
                  <a:srgbClr val="FF0000"/>
                </a:solidFill>
              </a:rPr>
              <a:t> список </a:t>
            </a:r>
            <a:r>
              <a:rPr lang="ru-RU" sz="7200" b="1" dirty="0" err="1">
                <a:solidFill>
                  <a:srgbClr val="FF0000"/>
                </a:solidFill>
              </a:rPr>
              <a:t>педагогічних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 err="1">
                <a:solidFill>
                  <a:srgbClr val="FF0000"/>
                </a:solidFill>
              </a:rPr>
              <a:t>працівників</a:t>
            </a:r>
            <a:r>
              <a:rPr lang="ru-RU" sz="7200" b="1" dirty="0"/>
              <a:t>, </a:t>
            </a:r>
            <a:r>
              <a:rPr lang="ru-RU" sz="7200" b="1" dirty="0" err="1"/>
              <a:t>які</a:t>
            </a:r>
            <a:r>
              <a:rPr lang="ru-RU" sz="7200" b="1" dirty="0"/>
              <a:t> </a:t>
            </a:r>
            <a:r>
              <a:rPr lang="ru-RU" sz="7200" b="1" dirty="0" err="1"/>
              <a:t>підлягають</a:t>
            </a:r>
            <a:r>
              <a:rPr lang="ru-RU" sz="7200" b="1" dirty="0"/>
              <a:t> </a:t>
            </a:r>
            <a:r>
              <a:rPr lang="ru-RU" sz="7200" b="1" dirty="0" err="1"/>
              <a:t>черговій</a:t>
            </a:r>
            <a:r>
              <a:rPr lang="ru-RU" sz="7200" b="1" dirty="0"/>
              <a:t> </a:t>
            </a:r>
            <a:r>
              <a:rPr lang="ru-RU" sz="7200" b="1" dirty="0" err="1"/>
              <a:t>атестації</a:t>
            </a:r>
            <a:r>
              <a:rPr lang="ru-RU" sz="7200" b="1" dirty="0"/>
              <a:t> в </a:t>
            </a:r>
            <a:r>
              <a:rPr lang="ru-RU" sz="7200" b="1" dirty="0" err="1"/>
              <a:t>наступному</a:t>
            </a:r>
            <a:r>
              <a:rPr lang="ru-RU" sz="7200" b="1" dirty="0"/>
              <a:t> календарному </a:t>
            </a:r>
            <a:r>
              <a:rPr lang="ru-RU" sz="7200" b="1" dirty="0" err="1"/>
              <a:t>році</a:t>
            </a:r>
            <a:r>
              <a:rPr lang="ru-RU" sz="7200" b="1" dirty="0"/>
              <a:t>, </a:t>
            </a:r>
            <a:r>
              <a:rPr lang="ru-RU" sz="7200" b="1" dirty="0">
                <a:solidFill>
                  <a:srgbClr val="FF0000"/>
                </a:solidFill>
              </a:rPr>
              <a:t>строки </a:t>
            </a:r>
            <a:r>
              <a:rPr lang="ru-RU" sz="7200" b="1" dirty="0" err="1">
                <a:solidFill>
                  <a:srgbClr val="FF0000"/>
                </a:solidFill>
              </a:rPr>
              <a:t>проведення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 err="1">
                <a:solidFill>
                  <a:srgbClr val="FF0000"/>
                </a:solidFill>
              </a:rPr>
              <a:t>їх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 err="1">
                <a:solidFill>
                  <a:srgbClr val="FF0000"/>
                </a:solidFill>
              </a:rPr>
              <a:t>атестації</a:t>
            </a:r>
            <a:r>
              <a:rPr lang="ru-RU" sz="7200" b="1" dirty="0">
                <a:solidFill>
                  <a:srgbClr val="FF0000"/>
                </a:solidFill>
              </a:rPr>
              <a:t> та </a:t>
            </a:r>
            <a:r>
              <a:rPr lang="ru-RU" sz="7200" b="1" dirty="0" err="1">
                <a:solidFill>
                  <a:srgbClr val="FF0000"/>
                </a:solidFill>
              </a:rPr>
              <a:t>графік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 err="1">
                <a:solidFill>
                  <a:srgbClr val="FF0000"/>
                </a:solidFill>
              </a:rPr>
              <a:t>проведення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 err="1">
                <a:solidFill>
                  <a:srgbClr val="FF0000"/>
                </a:solidFill>
              </a:rPr>
              <a:t>засідань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 err="1">
                <a:solidFill>
                  <a:srgbClr val="FF0000"/>
                </a:solidFill>
              </a:rPr>
              <a:t>атестаційної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 err="1">
                <a:solidFill>
                  <a:srgbClr val="FF0000"/>
                </a:solidFill>
              </a:rPr>
              <a:t>комісії</a:t>
            </a:r>
            <a:r>
              <a:rPr lang="ru-RU" sz="7200" b="1" dirty="0" smtClean="0"/>
              <a:t>;</a:t>
            </a:r>
          </a:p>
          <a:p>
            <a:pPr algn="just"/>
            <a:endParaRPr lang="ru-RU" sz="7200" b="1" dirty="0"/>
          </a:p>
          <a:p>
            <a:pPr algn="just"/>
            <a:r>
              <a:rPr lang="ru-RU" sz="7200" b="1" dirty="0" err="1">
                <a:solidFill>
                  <a:srgbClr val="FF0000"/>
                </a:solidFill>
              </a:rPr>
              <a:t>визначити</a:t>
            </a:r>
            <a:r>
              <a:rPr lang="ru-RU" sz="7200" b="1" dirty="0">
                <a:solidFill>
                  <a:srgbClr val="FF0000"/>
                </a:solidFill>
              </a:rPr>
              <a:t> строк та адресу </a:t>
            </a:r>
            <a:r>
              <a:rPr lang="ru-RU" sz="7200" b="1" dirty="0" err="1">
                <a:solidFill>
                  <a:srgbClr val="FF0000"/>
                </a:solidFill>
              </a:rPr>
              <a:t>електронної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 err="1">
                <a:solidFill>
                  <a:srgbClr val="FF0000"/>
                </a:solidFill>
              </a:rPr>
              <a:t>пошти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/>
              <a:t>для </a:t>
            </a:r>
            <a:r>
              <a:rPr lang="ru-RU" sz="7200" b="1" dirty="0" err="1"/>
              <a:t>подання</a:t>
            </a:r>
            <a:r>
              <a:rPr lang="ru-RU" sz="7200" b="1" dirty="0"/>
              <a:t> </a:t>
            </a:r>
            <a:r>
              <a:rPr lang="ru-RU" sz="7200" b="1" dirty="0" err="1"/>
              <a:t>педагогічними</a:t>
            </a:r>
            <a:r>
              <a:rPr lang="ru-RU" sz="7200" b="1" dirty="0"/>
              <a:t> </a:t>
            </a:r>
            <a:r>
              <a:rPr lang="ru-RU" sz="7200" b="1" dirty="0" err="1"/>
              <a:t>працівниками</a:t>
            </a:r>
            <a:r>
              <a:rPr lang="ru-RU" sz="7200" b="1" dirty="0"/>
              <a:t> </a:t>
            </a:r>
            <a:r>
              <a:rPr lang="ru-RU" sz="7200" b="1" dirty="0" err="1"/>
              <a:t>документів</a:t>
            </a:r>
            <a:r>
              <a:rPr lang="ru-RU" sz="7200" b="1" dirty="0"/>
              <a:t> </a:t>
            </a:r>
            <a:r>
              <a:rPr lang="ru-RU" sz="7200" b="1" dirty="0">
                <a:solidFill>
                  <a:srgbClr val="FF0000"/>
                </a:solidFill>
              </a:rPr>
              <a:t>(у </a:t>
            </a:r>
            <a:r>
              <a:rPr lang="ru-RU" sz="7200" b="1" dirty="0" err="1">
                <a:solidFill>
                  <a:srgbClr val="FF0000"/>
                </a:solidFill>
              </a:rPr>
              <a:t>разі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 err="1">
                <a:solidFill>
                  <a:srgbClr val="FF0000"/>
                </a:solidFill>
              </a:rPr>
              <a:t>подання</a:t>
            </a:r>
            <a:r>
              <a:rPr lang="ru-RU" sz="7200" b="1" dirty="0">
                <a:solidFill>
                  <a:srgbClr val="FF0000"/>
                </a:solidFill>
              </a:rPr>
              <a:t> в </a:t>
            </a:r>
            <a:r>
              <a:rPr lang="ru-RU" sz="7200" b="1" dirty="0" err="1">
                <a:solidFill>
                  <a:srgbClr val="FF0000"/>
                </a:solidFill>
              </a:rPr>
              <a:t>електронній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 err="1">
                <a:solidFill>
                  <a:srgbClr val="FF0000"/>
                </a:solidFill>
              </a:rPr>
              <a:t>формі</a:t>
            </a:r>
            <a:r>
              <a:rPr lang="ru-RU" sz="7200" b="1" dirty="0" smtClean="0">
                <a:solidFill>
                  <a:srgbClr val="FF0000"/>
                </a:solidFill>
              </a:rPr>
              <a:t>).</a:t>
            </a:r>
          </a:p>
          <a:p>
            <a:pPr algn="just"/>
            <a:endParaRPr lang="ru-RU" sz="7200" b="1" dirty="0">
              <a:solidFill>
                <a:srgbClr val="FF0000"/>
              </a:solidFill>
            </a:endParaRPr>
          </a:p>
          <a:p>
            <a:pPr algn="just"/>
            <a:r>
              <a:rPr lang="ru-RU" sz="7200" b="1" dirty="0"/>
              <a:t>У </a:t>
            </a:r>
            <a:r>
              <a:rPr lang="ru-RU" sz="7200" b="1" dirty="0" err="1"/>
              <a:t>випадку</a:t>
            </a:r>
            <a:r>
              <a:rPr lang="ru-RU" sz="7200" b="1" dirty="0"/>
              <a:t> </a:t>
            </a:r>
            <a:r>
              <a:rPr lang="ru-RU" sz="7200" b="1" dirty="0" err="1"/>
              <a:t>відсутності</a:t>
            </a:r>
            <a:r>
              <a:rPr lang="ru-RU" sz="7200" b="1" dirty="0"/>
              <a:t> </a:t>
            </a:r>
            <a:r>
              <a:rPr lang="ru-RU" sz="7200" b="1" dirty="0" err="1"/>
              <a:t>педагогічного</a:t>
            </a:r>
            <a:r>
              <a:rPr lang="ru-RU" sz="7200" b="1" dirty="0"/>
              <a:t> </a:t>
            </a:r>
            <a:r>
              <a:rPr lang="ru-RU" sz="7200" b="1" dirty="0" err="1"/>
              <a:t>працівника</a:t>
            </a:r>
            <a:r>
              <a:rPr lang="ru-RU" sz="7200" b="1" dirty="0"/>
              <a:t>, </a:t>
            </a:r>
            <a:r>
              <a:rPr lang="ru-RU" sz="7200" b="1" dirty="0" err="1"/>
              <a:t>який</a:t>
            </a:r>
            <a:r>
              <a:rPr lang="ru-RU" sz="7200" b="1" dirty="0"/>
              <a:t> </a:t>
            </a:r>
            <a:r>
              <a:rPr lang="ru-RU" sz="7200" b="1" dirty="0" err="1"/>
              <a:t>підлягає</a:t>
            </a:r>
            <a:r>
              <a:rPr lang="ru-RU" sz="7200" b="1" dirty="0"/>
              <a:t> </a:t>
            </a:r>
            <a:r>
              <a:rPr lang="ru-RU" sz="7200" b="1" dirty="0" err="1"/>
              <a:t>черговій</a:t>
            </a:r>
            <a:r>
              <a:rPr lang="ru-RU" sz="7200" b="1" dirty="0"/>
              <a:t> </a:t>
            </a:r>
            <a:r>
              <a:rPr lang="ru-RU" sz="7200" b="1" dirty="0" err="1"/>
              <a:t>атестації</a:t>
            </a:r>
            <a:r>
              <a:rPr lang="ru-RU" sz="7200" b="1" dirty="0"/>
              <a:t> </a:t>
            </a:r>
            <a:r>
              <a:rPr lang="ru-RU" sz="7200" b="1" dirty="0" err="1"/>
              <a:t>у</a:t>
            </a:r>
            <a:r>
              <a:rPr lang="ru-RU" sz="7200" b="1" dirty="0"/>
              <a:t> списку, за </a:t>
            </a:r>
            <a:r>
              <a:rPr lang="ru-RU" sz="7200" b="1" dirty="0" err="1"/>
              <a:t>його</a:t>
            </a:r>
            <a:r>
              <a:rPr lang="ru-RU" sz="7200" b="1" dirty="0"/>
              <a:t> </a:t>
            </a:r>
            <a:r>
              <a:rPr lang="ru-RU" sz="7200" b="1" dirty="0" err="1"/>
              <a:t>заявою</a:t>
            </a:r>
            <a:r>
              <a:rPr lang="ru-RU" sz="7200" b="1" dirty="0"/>
              <a:t>, </a:t>
            </a:r>
            <a:r>
              <a:rPr lang="ru-RU" sz="7200" b="1" dirty="0" err="1"/>
              <a:t>поданою</a:t>
            </a:r>
            <a:r>
              <a:rPr lang="ru-RU" sz="7200" b="1" dirty="0"/>
              <a:t> </a:t>
            </a:r>
            <a:r>
              <a:rPr lang="ru-RU" sz="7200" b="1" dirty="0">
                <a:solidFill>
                  <a:srgbClr val="FF0000"/>
                </a:solidFill>
              </a:rPr>
              <a:t>не </a:t>
            </a:r>
            <a:r>
              <a:rPr lang="ru-RU" sz="7200" b="1" dirty="0" err="1">
                <a:solidFill>
                  <a:srgbClr val="FF0000"/>
                </a:solidFill>
              </a:rPr>
              <a:t>пізніше</a:t>
            </a:r>
            <a:r>
              <a:rPr lang="ru-RU" sz="7200" b="1" dirty="0">
                <a:solidFill>
                  <a:srgbClr val="FF0000"/>
                </a:solidFill>
              </a:rPr>
              <a:t> 20 </a:t>
            </a:r>
            <a:r>
              <a:rPr lang="ru-RU" sz="7200" b="1" dirty="0" err="1">
                <a:solidFill>
                  <a:srgbClr val="FF0000"/>
                </a:solidFill>
              </a:rPr>
              <a:t>грудня</a:t>
            </a:r>
            <a:r>
              <a:rPr lang="ru-RU" sz="7200" b="1" dirty="0">
                <a:solidFill>
                  <a:srgbClr val="FF0000"/>
                </a:solidFill>
              </a:rPr>
              <a:t> </a:t>
            </a:r>
            <a:r>
              <a:rPr lang="ru-RU" sz="7200" b="1" dirty="0"/>
              <a:t>поточного календарного року, </a:t>
            </a:r>
            <a:r>
              <a:rPr lang="ru-RU" sz="7200" b="1" dirty="0" err="1"/>
              <a:t>атестаційна</a:t>
            </a:r>
            <a:r>
              <a:rPr lang="ru-RU" sz="7200" b="1" dirty="0"/>
              <a:t> </a:t>
            </a:r>
            <a:r>
              <a:rPr lang="ru-RU" sz="7200" b="1" dirty="0" err="1"/>
              <a:t>комісія</a:t>
            </a:r>
            <a:r>
              <a:rPr lang="ru-RU" sz="7200" b="1" dirty="0"/>
              <a:t> </a:t>
            </a:r>
            <a:r>
              <a:rPr lang="ru-RU" sz="7200" b="1" dirty="0" err="1"/>
              <a:t>включає</a:t>
            </a:r>
            <a:r>
              <a:rPr lang="ru-RU" sz="7200" b="1" dirty="0"/>
              <a:t> </a:t>
            </a:r>
            <a:r>
              <a:rPr lang="ru-RU" sz="7200" b="1" dirty="0" err="1"/>
              <a:t>його</a:t>
            </a:r>
            <a:r>
              <a:rPr lang="ru-RU" sz="7200" b="1" dirty="0"/>
              <a:t> до </a:t>
            </a:r>
            <a:r>
              <a:rPr lang="ru-RU" sz="7200" b="1" dirty="0" err="1"/>
              <a:t>списків</a:t>
            </a:r>
            <a:r>
              <a:rPr lang="ru-RU" sz="7200" b="1" dirty="0"/>
              <a:t> </a:t>
            </a:r>
            <a:r>
              <a:rPr lang="ru-RU" sz="7200" b="1" dirty="0" err="1"/>
              <a:t>педагогічних</a:t>
            </a:r>
            <a:r>
              <a:rPr lang="ru-RU" sz="7200" b="1" dirty="0"/>
              <a:t> </a:t>
            </a:r>
            <a:r>
              <a:rPr lang="ru-RU" sz="7200" b="1" dirty="0" err="1"/>
              <a:t>працівників</a:t>
            </a:r>
            <a:r>
              <a:rPr lang="ru-RU" sz="7200" b="1" dirty="0"/>
              <a:t>, </a:t>
            </a:r>
            <a:r>
              <a:rPr lang="ru-RU" sz="7200" b="1" dirty="0" err="1"/>
              <a:t>які</a:t>
            </a:r>
            <a:r>
              <a:rPr lang="ru-RU" sz="7200" b="1" dirty="0"/>
              <a:t> </a:t>
            </a:r>
            <a:r>
              <a:rPr lang="ru-RU" sz="7200" b="1" dirty="0" err="1"/>
              <a:t>підлягають</a:t>
            </a:r>
            <a:r>
              <a:rPr lang="ru-RU" sz="7200" b="1" dirty="0"/>
              <a:t> </a:t>
            </a:r>
            <a:r>
              <a:rPr lang="ru-RU" sz="7200" b="1" dirty="0" err="1"/>
              <a:t>черговій</a:t>
            </a:r>
            <a:r>
              <a:rPr lang="ru-RU" sz="7200" b="1" dirty="0"/>
              <a:t> </a:t>
            </a:r>
            <a:r>
              <a:rPr lang="ru-RU" sz="7200" b="1" dirty="0" err="1"/>
              <a:t>атестації</a:t>
            </a:r>
            <a:r>
              <a:rPr lang="ru-RU" sz="7200" b="1" dirty="0" smtClean="0"/>
              <a:t>.</a:t>
            </a:r>
          </a:p>
          <a:p>
            <a:pPr algn="just"/>
            <a:r>
              <a:rPr lang="ru-RU" sz="7200" b="1" dirty="0"/>
              <a:t>Для </a:t>
            </a:r>
            <a:r>
              <a:rPr lang="ru-RU" sz="7200" b="1" dirty="0" err="1"/>
              <a:t>проведення</a:t>
            </a:r>
            <a:r>
              <a:rPr lang="ru-RU" sz="7200" b="1" dirty="0"/>
              <a:t> </a:t>
            </a:r>
            <a:r>
              <a:rPr lang="ru-RU" sz="7200" b="1" dirty="0" err="1"/>
              <a:t>позачергової</a:t>
            </a:r>
            <a:r>
              <a:rPr lang="ru-RU" sz="7200" b="1" dirty="0"/>
              <a:t> </a:t>
            </a:r>
            <a:r>
              <a:rPr lang="ru-RU" sz="7200" b="1" dirty="0" err="1"/>
              <a:t>атестації</a:t>
            </a:r>
            <a:r>
              <a:rPr lang="ru-RU" sz="7200" b="1" dirty="0"/>
              <a:t> до 20 </a:t>
            </a:r>
            <a:r>
              <a:rPr lang="ru-RU" sz="7200" b="1" dirty="0" err="1"/>
              <a:t>грудня</a:t>
            </a:r>
            <a:r>
              <a:rPr lang="ru-RU" sz="7200" b="1" dirty="0"/>
              <a:t> до </a:t>
            </a:r>
            <a:r>
              <a:rPr lang="ru-RU" sz="7200" b="1" dirty="0" err="1"/>
              <a:t>атестаційної</a:t>
            </a:r>
            <a:r>
              <a:rPr lang="ru-RU" sz="7200" b="1" dirty="0"/>
              <a:t> </a:t>
            </a:r>
            <a:r>
              <a:rPr lang="ru-RU" sz="7200" b="1" dirty="0" err="1"/>
              <a:t>комісії</a:t>
            </a:r>
            <a:r>
              <a:rPr lang="ru-RU" sz="7200" b="1" dirty="0"/>
              <a:t> </a:t>
            </a:r>
            <a:r>
              <a:rPr lang="ru-RU" sz="7200" b="1" dirty="0" err="1"/>
              <a:t>подається</a:t>
            </a:r>
            <a:r>
              <a:rPr lang="ru-RU" sz="7200" b="1" dirty="0"/>
              <a:t> </a:t>
            </a:r>
            <a:r>
              <a:rPr lang="ru-RU" sz="7200" b="1" dirty="0" err="1"/>
              <a:t>заява</a:t>
            </a:r>
            <a:r>
              <a:rPr lang="ru-RU" sz="7200" b="1" dirty="0"/>
              <a:t> за формою, </a:t>
            </a:r>
            <a:r>
              <a:rPr lang="ru-RU" sz="7200" b="1" dirty="0" err="1"/>
              <a:t>наведеною</a:t>
            </a:r>
            <a:r>
              <a:rPr lang="ru-RU" sz="7200" b="1" dirty="0"/>
              <a:t> в </a:t>
            </a:r>
            <a:r>
              <a:rPr lang="ru-RU" sz="7200" b="1" u="sng" dirty="0" err="1">
                <a:hlinkClick r:id="rId2"/>
              </a:rPr>
              <a:t>додатку</a:t>
            </a:r>
            <a:r>
              <a:rPr lang="ru-RU" sz="7200" b="1" u="sng" dirty="0">
                <a:hlinkClick r:id="rId2"/>
              </a:rPr>
              <a:t> 1</a:t>
            </a:r>
            <a:r>
              <a:rPr lang="ru-RU" sz="7200" b="1" dirty="0"/>
              <a:t> до </a:t>
            </a:r>
            <a:r>
              <a:rPr lang="ru-RU" sz="7200" b="1" dirty="0" err="1"/>
              <a:t>цього</a:t>
            </a:r>
            <a:r>
              <a:rPr lang="ru-RU" sz="7200" b="1" dirty="0"/>
              <a:t> </a:t>
            </a:r>
            <a:r>
              <a:rPr lang="ru-RU" sz="7200" b="1" dirty="0" err="1"/>
              <a:t>Положення</a:t>
            </a:r>
            <a:r>
              <a:rPr lang="ru-RU" sz="7200" b="1" dirty="0" smtClean="0"/>
              <a:t>. </a:t>
            </a:r>
            <a:r>
              <a:rPr lang="ru-RU" sz="7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(ОКРЕМИЙ СПИСОК)</a:t>
            </a:r>
          </a:p>
          <a:p>
            <a:pPr algn="just"/>
            <a:r>
              <a:rPr lang="uk-UA" sz="7200" b="1" dirty="0" smtClean="0">
                <a:solidFill>
                  <a:srgbClr val="FF0000"/>
                </a:solidFill>
              </a:rPr>
              <a:t>УСЕ ОПРИЛЮДНЮЄТЬСЯ НА САЙТІ протягом 5 робочих днів</a:t>
            </a:r>
          </a:p>
          <a:p>
            <a:r>
              <a:rPr lang="ru-RU" sz="8000" b="1" dirty="0" err="1" smtClean="0"/>
              <a:t>Рішення</a:t>
            </a:r>
            <a:r>
              <a:rPr lang="ru-RU" sz="8000" b="1" dirty="0" smtClean="0"/>
              <a:t> про </a:t>
            </a:r>
            <a:r>
              <a:rPr lang="ru-RU" sz="8000" b="1" dirty="0" err="1" smtClean="0"/>
              <a:t>результати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атестації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педагогічних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працівників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приймаються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атестаційними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комісіями</a:t>
            </a:r>
            <a:r>
              <a:rPr lang="ru-RU" sz="8000" b="1" dirty="0" smtClean="0"/>
              <a:t>:</a:t>
            </a:r>
          </a:p>
          <a:p>
            <a:r>
              <a:rPr lang="en-US" sz="8000" b="1" dirty="0" smtClean="0"/>
              <a:t>I </a:t>
            </a:r>
            <a:r>
              <a:rPr lang="ru-RU" sz="8000" b="1" dirty="0" err="1" smtClean="0"/>
              <a:t>рівня</a:t>
            </a:r>
            <a:r>
              <a:rPr lang="ru-RU" sz="8000" b="1" dirty="0" smtClean="0"/>
              <a:t> - не </a:t>
            </a:r>
            <a:r>
              <a:rPr lang="ru-RU" sz="8000" b="1" dirty="0" err="1" smtClean="0"/>
              <a:t>пізніше</a:t>
            </a:r>
            <a:r>
              <a:rPr lang="ru-RU" sz="8000" b="1" dirty="0" smtClean="0"/>
              <a:t> 01 </a:t>
            </a:r>
            <a:r>
              <a:rPr lang="ru-RU" sz="8000" b="1" dirty="0" err="1" smtClean="0"/>
              <a:t>квітня</a:t>
            </a:r>
            <a:r>
              <a:rPr lang="ru-RU" sz="8000" b="1" dirty="0" smtClean="0"/>
              <a:t>;</a:t>
            </a:r>
          </a:p>
          <a:p>
            <a:r>
              <a:rPr lang="en-US" sz="8000" b="1" dirty="0" smtClean="0"/>
              <a:t>II-III </a:t>
            </a:r>
            <a:r>
              <a:rPr lang="ru-RU" sz="8000" b="1" dirty="0" err="1" smtClean="0"/>
              <a:t>рівня</a:t>
            </a:r>
            <a:r>
              <a:rPr lang="ru-RU" sz="8000" b="1" dirty="0" smtClean="0"/>
              <a:t> - не </a:t>
            </a:r>
            <a:r>
              <a:rPr lang="ru-RU" sz="8000" b="1" dirty="0" err="1" smtClean="0"/>
              <a:t>пізніше</a:t>
            </a:r>
            <a:r>
              <a:rPr lang="ru-RU" sz="8000" b="1" dirty="0" smtClean="0"/>
              <a:t> 25 </a:t>
            </a:r>
            <a:r>
              <a:rPr lang="ru-RU" sz="8000" b="1" dirty="0" err="1" smtClean="0"/>
              <a:t>квітня</a:t>
            </a:r>
            <a:r>
              <a:rPr lang="ru-RU" sz="8000" b="1" dirty="0" smtClean="0"/>
              <a:t>.</a:t>
            </a:r>
          </a:p>
          <a:p>
            <a:pPr algn="just"/>
            <a:endParaRPr lang="ru-RU" sz="4200" b="1" dirty="0">
              <a:solidFill>
                <a:srgbClr val="FF0000"/>
              </a:solidFill>
            </a:endParaRPr>
          </a:p>
          <a:p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ОСНОВНЕ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/>
              <a:t>1) </a:t>
            </a:r>
            <a:r>
              <a:rPr lang="ru-RU" sz="2400" b="1" dirty="0" err="1"/>
              <a:t>кваліфікаційні</a:t>
            </a:r>
            <a:r>
              <a:rPr lang="ru-RU" sz="2400" b="1" dirty="0"/>
              <a:t> </a:t>
            </a:r>
            <a:r>
              <a:rPr lang="ru-RU" sz="2400" b="1" dirty="0" err="1"/>
              <a:t>категорії</a:t>
            </a:r>
            <a:r>
              <a:rPr lang="ru-RU" sz="2400" b="1" dirty="0"/>
              <a:t>, </a:t>
            </a:r>
            <a:r>
              <a:rPr lang="ru-RU" sz="2400" b="1" dirty="0" err="1"/>
              <a:t>педагогічні</a:t>
            </a:r>
            <a:r>
              <a:rPr lang="ru-RU" sz="2400" b="1" dirty="0"/>
              <a:t> </a:t>
            </a:r>
            <a:r>
              <a:rPr lang="ru-RU" sz="2400" b="1" dirty="0" err="1"/>
              <a:t>звання</a:t>
            </a:r>
            <a:r>
              <a:rPr lang="ru-RU" sz="2400" b="1" dirty="0"/>
              <a:t>, </a:t>
            </a:r>
            <a:r>
              <a:rPr lang="ru-RU" sz="2400" b="1" dirty="0" err="1"/>
              <a:t>присвоєні</a:t>
            </a:r>
            <a:r>
              <a:rPr lang="ru-RU" sz="2400" b="1" dirty="0"/>
              <a:t> до </a:t>
            </a:r>
            <a:r>
              <a:rPr lang="ru-RU" sz="2400" b="1" dirty="0" err="1"/>
              <a:t>набрання</a:t>
            </a:r>
            <a:r>
              <a:rPr lang="ru-RU" sz="2400" b="1" dirty="0"/>
              <a:t> </a:t>
            </a:r>
            <a:r>
              <a:rPr lang="ru-RU" sz="2400" b="1" dirty="0" err="1"/>
              <a:t>чинності</a:t>
            </a:r>
            <a:r>
              <a:rPr lang="ru-RU" sz="2400" b="1" dirty="0"/>
              <a:t> </a:t>
            </a:r>
            <a:r>
              <a:rPr lang="ru-RU" sz="2400" b="1" dirty="0" err="1"/>
              <a:t>цим</a:t>
            </a:r>
            <a:r>
              <a:rPr lang="ru-RU" sz="2400" b="1" dirty="0"/>
              <a:t> наказом, </a:t>
            </a:r>
            <a:r>
              <a:rPr lang="ru-RU" sz="2400" b="1" dirty="0" err="1"/>
              <a:t>є</a:t>
            </a:r>
            <a:r>
              <a:rPr lang="ru-RU" sz="2400" b="1" dirty="0"/>
              <a:t> </a:t>
            </a:r>
            <a:r>
              <a:rPr lang="ru-RU" sz="2400" b="1" dirty="0" err="1"/>
              <a:t>дійсними</a:t>
            </a:r>
            <a:r>
              <a:rPr lang="ru-RU" sz="2400" b="1" dirty="0"/>
              <a:t> до </a:t>
            </a:r>
            <a:r>
              <a:rPr lang="ru-RU" sz="2400" b="1" dirty="0" err="1"/>
              <a:t>атестації</a:t>
            </a:r>
            <a:r>
              <a:rPr lang="ru-RU" sz="2400" b="1" dirty="0"/>
              <a:t> </a:t>
            </a:r>
            <a:r>
              <a:rPr lang="ru-RU" sz="2400" b="1" dirty="0" err="1"/>
              <a:t>педагогічних</a:t>
            </a:r>
            <a:r>
              <a:rPr lang="ru-RU" sz="2400" b="1" dirty="0"/>
              <a:t> </a:t>
            </a:r>
            <a:r>
              <a:rPr lang="ru-RU" sz="2400" b="1" dirty="0" err="1"/>
              <a:t>працівників</a:t>
            </a:r>
            <a:r>
              <a:rPr lang="ru-RU" sz="2400" b="1" dirty="0"/>
              <a:t>, </a:t>
            </a:r>
            <a:r>
              <a:rPr lang="ru-RU" sz="2400" b="1" dirty="0" err="1"/>
              <a:t>проведеної</a:t>
            </a:r>
            <a:r>
              <a:rPr lang="ru-RU" sz="2400" b="1" dirty="0"/>
              <a:t> </a:t>
            </a:r>
            <a:r>
              <a:rPr lang="ru-RU" sz="2400" b="1" dirty="0" err="1"/>
              <a:t>згідно</a:t>
            </a:r>
            <a:r>
              <a:rPr lang="ru-RU" sz="2400" b="1" dirty="0"/>
              <a:t> </a:t>
            </a:r>
            <a:r>
              <a:rPr lang="ru-RU" sz="2400" b="1" dirty="0" err="1"/>
              <a:t>з</a:t>
            </a:r>
            <a:r>
              <a:rPr lang="ru-RU" sz="2400" b="1" dirty="0"/>
              <a:t> </a:t>
            </a:r>
            <a:r>
              <a:rPr lang="ru-RU" sz="2400" b="1" u="sng" dirty="0" err="1" smtClean="0">
                <a:hlinkClick r:id="rId2"/>
              </a:rPr>
              <a:t>Положенням</a:t>
            </a:r>
            <a:r>
              <a:rPr lang="ru-RU" sz="2400" b="1" dirty="0"/>
              <a:t>, </a:t>
            </a:r>
            <a:r>
              <a:rPr lang="ru-RU" sz="2400" b="1" dirty="0" err="1"/>
              <a:t>затвердженим</a:t>
            </a:r>
            <a:r>
              <a:rPr lang="ru-RU" sz="2400" b="1" dirty="0"/>
              <a:t> </a:t>
            </a:r>
            <a:r>
              <a:rPr lang="ru-RU" sz="2400" b="1" dirty="0" err="1"/>
              <a:t>цим</a:t>
            </a:r>
            <a:r>
              <a:rPr lang="ru-RU" sz="2400" b="1" dirty="0"/>
              <a:t> наказом</a:t>
            </a:r>
            <a:r>
              <a:rPr lang="ru-RU" sz="2400" b="1" dirty="0" smtClean="0"/>
              <a:t>;</a:t>
            </a:r>
          </a:p>
          <a:p>
            <a:pPr algn="just"/>
            <a:r>
              <a:rPr lang="ru-RU" sz="2400" b="1" dirty="0" smtClean="0"/>
              <a:t>2) </a:t>
            </a:r>
            <a:r>
              <a:rPr lang="ru-RU" sz="2400" b="1" dirty="0" err="1"/>
              <a:t>педагогічним</a:t>
            </a:r>
            <a:r>
              <a:rPr lang="ru-RU" sz="2400" b="1" dirty="0"/>
              <a:t> </a:t>
            </a:r>
            <a:r>
              <a:rPr lang="ru-RU" sz="2400" b="1" dirty="0" err="1"/>
              <a:t>працівникам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до </a:t>
            </a:r>
            <a:r>
              <a:rPr lang="ru-RU" sz="2400" b="1" dirty="0" err="1"/>
              <a:t>набрання</a:t>
            </a:r>
            <a:r>
              <a:rPr lang="ru-RU" sz="2400" b="1" dirty="0"/>
              <a:t> </a:t>
            </a:r>
            <a:r>
              <a:rPr lang="ru-RU" sz="2400" b="1" dirty="0" err="1"/>
              <a:t>чинності</a:t>
            </a:r>
            <a:r>
              <a:rPr lang="ru-RU" sz="2400" b="1" dirty="0"/>
              <a:t> </a:t>
            </a:r>
            <a:r>
              <a:rPr lang="ru-RU" sz="2400" b="1" dirty="0" err="1"/>
              <a:t>цим</a:t>
            </a:r>
            <a:r>
              <a:rPr lang="ru-RU" sz="2400" b="1" dirty="0"/>
              <a:t> наказом, </a:t>
            </a:r>
            <a:r>
              <a:rPr lang="ru-RU" sz="2400" b="1" dirty="0" err="1"/>
              <a:t>успішно</a:t>
            </a:r>
            <a:r>
              <a:rPr lang="ru-RU" sz="2400" b="1" dirty="0"/>
              <a:t> </a:t>
            </a:r>
            <a:r>
              <a:rPr lang="ru-RU" sz="2400" b="1" dirty="0" err="1"/>
              <a:t>пройшли</a:t>
            </a:r>
            <a:r>
              <a:rPr lang="ru-RU" sz="2400" b="1" dirty="0"/>
              <a:t> </a:t>
            </a:r>
            <a:r>
              <a:rPr lang="ru-RU" sz="2400" b="1" dirty="0" err="1"/>
              <a:t>сертифікацію</a:t>
            </a:r>
            <a:r>
              <a:rPr lang="ru-RU" sz="2400" b="1" dirty="0"/>
              <a:t> </a:t>
            </a:r>
            <a:r>
              <a:rPr lang="ru-RU" sz="2400" b="1" dirty="0" err="1"/>
              <a:t>і</a:t>
            </a:r>
            <a:r>
              <a:rPr lang="ru-RU" sz="2400" b="1" dirty="0"/>
              <a:t> </a:t>
            </a:r>
            <a:r>
              <a:rPr lang="ru-RU" sz="2400" b="1" dirty="0" err="1"/>
              <a:t>мають</a:t>
            </a:r>
            <a:r>
              <a:rPr lang="ru-RU" sz="2400" b="1" dirty="0"/>
              <a:t> </a:t>
            </a:r>
            <a:r>
              <a:rPr lang="ru-RU" sz="2400" b="1" dirty="0" err="1"/>
              <a:t>чинні</a:t>
            </a:r>
            <a:r>
              <a:rPr lang="ru-RU" sz="2400" b="1" dirty="0"/>
              <a:t> </a:t>
            </a:r>
            <a:r>
              <a:rPr lang="ru-RU" sz="2400" b="1" dirty="0" err="1"/>
              <a:t>сертифікати</a:t>
            </a:r>
            <a:r>
              <a:rPr lang="ru-RU" sz="2400" b="1" dirty="0"/>
              <a:t> (один раз </a:t>
            </a:r>
            <a:r>
              <a:rPr lang="ru-RU" sz="2400" b="1" dirty="0" err="1"/>
              <a:t>протягом</a:t>
            </a:r>
            <a:r>
              <a:rPr lang="ru-RU" sz="2400" b="1" dirty="0"/>
              <a:t> </a:t>
            </a:r>
            <a:r>
              <a:rPr lang="ru-RU" sz="2400" b="1" dirty="0" err="1"/>
              <a:t>дії</a:t>
            </a:r>
            <a:r>
              <a:rPr lang="ru-RU" sz="2400" b="1" dirty="0"/>
              <a:t> </a:t>
            </a:r>
            <a:r>
              <a:rPr lang="ru-RU" sz="2400" b="1" dirty="0" err="1"/>
              <a:t>сертифікату</a:t>
            </a:r>
            <a:r>
              <a:rPr lang="ru-RU" sz="2400" b="1" dirty="0"/>
              <a:t>), </a:t>
            </a:r>
            <a:r>
              <a:rPr lang="ru-RU" sz="2400" b="1" dirty="0" err="1"/>
              <a:t>проходження</a:t>
            </a:r>
            <a:r>
              <a:rPr lang="ru-RU" sz="2400" b="1" dirty="0"/>
              <a:t> </a:t>
            </a:r>
            <a:r>
              <a:rPr lang="ru-RU" sz="2400" b="1" dirty="0" err="1"/>
              <a:t>сертифікації</a:t>
            </a:r>
            <a:r>
              <a:rPr lang="ru-RU" sz="2400" b="1" dirty="0"/>
              <a:t> </a:t>
            </a:r>
            <a:r>
              <a:rPr lang="ru-RU" sz="2400" b="1" dirty="0" err="1"/>
              <a:t>зараховується</a:t>
            </a:r>
            <a:r>
              <a:rPr lang="ru-RU" sz="2400" b="1" dirty="0"/>
              <a:t> як </a:t>
            </a:r>
            <a:r>
              <a:rPr lang="ru-RU" sz="2400" b="1" dirty="0" err="1"/>
              <a:t>проходження</a:t>
            </a:r>
            <a:r>
              <a:rPr lang="ru-RU" sz="2400" b="1" dirty="0"/>
              <a:t> </a:t>
            </a:r>
            <a:r>
              <a:rPr lang="ru-RU" sz="2400" b="1" dirty="0" err="1"/>
              <a:t>чергової</a:t>
            </a:r>
            <a:r>
              <a:rPr lang="ru-RU" sz="2400" b="1" dirty="0"/>
              <a:t> (</a:t>
            </a:r>
            <a:r>
              <a:rPr lang="ru-RU" sz="2400" b="1" dirty="0" err="1"/>
              <a:t>позачергової</a:t>
            </a:r>
            <a:r>
              <a:rPr lang="ru-RU" sz="2400" b="1" dirty="0"/>
              <a:t>) </a:t>
            </a:r>
            <a:r>
              <a:rPr lang="ru-RU" sz="2400" b="1" dirty="0" err="1"/>
              <a:t>атестації</a:t>
            </a:r>
            <a:r>
              <a:rPr lang="ru-RU" sz="2400" b="1" dirty="0"/>
              <a:t> </a:t>
            </a:r>
            <a:r>
              <a:rPr lang="ru-RU" sz="2400" b="1" dirty="0" err="1"/>
              <a:t>із</a:t>
            </a:r>
            <a:r>
              <a:rPr lang="ru-RU" sz="2400" b="1" dirty="0"/>
              <a:t> </a:t>
            </a:r>
            <a:r>
              <a:rPr lang="ru-RU" sz="2400" b="1" dirty="0" err="1"/>
              <a:t>присвоєнням</a:t>
            </a:r>
            <a:r>
              <a:rPr lang="ru-RU" sz="2400" b="1" dirty="0"/>
              <a:t> </a:t>
            </a:r>
            <a:r>
              <a:rPr lang="ru-RU" sz="2400" b="1" dirty="0" err="1"/>
              <a:t>наступної</a:t>
            </a:r>
            <a:r>
              <a:rPr lang="ru-RU" sz="2400" b="1" dirty="0"/>
              <a:t> (</a:t>
            </a:r>
            <a:r>
              <a:rPr lang="ru-RU" sz="2400" b="1" dirty="0" err="1"/>
              <a:t>збереженням</a:t>
            </a:r>
            <a:r>
              <a:rPr lang="ru-RU" sz="2400" b="1" dirty="0"/>
              <a:t> </a:t>
            </a:r>
            <a:r>
              <a:rPr lang="ru-RU" sz="2400" b="1" dirty="0" err="1"/>
              <a:t>присвоєної</a:t>
            </a:r>
            <a:r>
              <a:rPr lang="ru-RU" sz="2400" b="1" dirty="0"/>
              <a:t>) </a:t>
            </a:r>
            <a:r>
              <a:rPr lang="ru-RU" sz="2400" b="1" dirty="0" err="1"/>
              <a:t>кваліфікаційної</a:t>
            </a:r>
            <a:r>
              <a:rPr lang="ru-RU" sz="2400" b="1" dirty="0"/>
              <a:t> </a:t>
            </a:r>
            <a:r>
              <a:rPr lang="ru-RU" sz="2400" b="1" dirty="0" err="1"/>
              <a:t>категорії</a:t>
            </a:r>
            <a:r>
              <a:rPr lang="ru-RU" sz="2400" b="1" dirty="0"/>
              <a:t>, </a:t>
            </a:r>
            <a:r>
              <a:rPr lang="ru-RU" sz="2400" b="1" dirty="0" err="1"/>
              <a:t>педагогічного</a:t>
            </a:r>
            <a:r>
              <a:rPr lang="ru-RU" sz="2400" b="1" dirty="0"/>
              <a:t> </a:t>
            </a:r>
            <a:r>
              <a:rPr lang="ru-RU" sz="2400" b="1" dirty="0" err="1"/>
              <a:t>звання</a:t>
            </a:r>
            <a:r>
              <a:rPr lang="ru-RU" sz="2400" b="1" dirty="0"/>
              <a:t>;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ДОКУМЕНТИ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501122" cy="5715040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err="1" smtClean="0"/>
              <a:t>Протягом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п’яти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робочих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днів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з</a:t>
            </a:r>
            <a:r>
              <a:rPr lang="ru-RU" sz="2200" b="1" dirty="0" smtClean="0"/>
              <a:t> дня </a:t>
            </a:r>
            <a:r>
              <a:rPr lang="ru-RU" sz="2200" b="1" dirty="0" err="1" smtClean="0"/>
              <a:t>оприлюднення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інформації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педагогічний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працівник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який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атестується</a:t>
            </a:r>
            <a:r>
              <a:rPr lang="ru-RU" sz="2200" b="1" dirty="0" smtClean="0"/>
              <a:t>, </a:t>
            </a:r>
            <a:r>
              <a:rPr lang="ru-RU" sz="2200" b="1" dirty="0" err="1" smtClean="0">
                <a:solidFill>
                  <a:srgbClr val="FF0000"/>
                </a:solidFill>
              </a:rPr>
              <a:t>може</a:t>
            </a:r>
            <a:r>
              <a:rPr lang="ru-RU" sz="2200" b="1" dirty="0" smtClean="0">
                <a:solidFill>
                  <a:srgbClr val="FF0000"/>
                </a:solidFill>
              </a:rPr>
              <a:t> подати </a:t>
            </a:r>
            <a:r>
              <a:rPr lang="ru-RU" sz="2200" b="1" dirty="0" smtClean="0"/>
              <a:t>до </a:t>
            </a:r>
            <a:r>
              <a:rPr lang="ru-RU" sz="2200" b="1" dirty="0" err="1" smtClean="0"/>
              <a:t>атестаційної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комісії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документи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що</a:t>
            </a:r>
            <a:r>
              <a:rPr lang="ru-RU" sz="2200" b="1" dirty="0" smtClean="0"/>
              <a:t>, на </a:t>
            </a:r>
            <a:r>
              <a:rPr lang="ru-RU" sz="2200" b="1" dirty="0" err="1" smtClean="0"/>
              <a:t>його</a:t>
            </a:r>
            <a:r>
              <a:rPr lang="ru-RU" sz="2200" b="1" dirty="0" smtClean="0"/>
              <a:t> думку, </a:t>
            </a:r>
            <a:r>
              <a:rPr lang="ru-RU" sz="2200" b="1" dirty="0" err="1" smtClean="0"/>
              <a:t>свідчать</a:t>
            </a:r>
            <a:r>
              <a:rPr lang="ru-RU" sz="2200" b="1" dirty="0" smtClean="0"/>
              <a:t> про </a:t>
            </a:r>
            <a:r>
              <a:rPr lang="ru-RU" sz="2200" b="1" dirty="0" err="1" smtClean="0"/>
              <a:t>педагогічну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майстерність</a:t>
            </a:r>
            <a:r>
              <a:rPr lang="ru-RU" sz="2200" b="1" dirty="0" smtClean="0"/>
              <a:t> та/</a:t>
            </a:r>
            <a:r>
              <a:rPr lang="ru-RU" sz="2200" b="1" dirty="0" err="1" smtClean="0"/>
              <a:t>або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професійні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досягнення</a:t>
            </a:r>
            <a:r>
              <a:rPr lang="ru-RU" sz="2200" b="1" dirty="0" smtClean="0"/>
              <a:t>.</a:t>
            </a:r>
          </a:p>
          <a:p>
            <a:pPr algn="just"/>
            <a:r>
              <a:rPr lang="ru-RU" sz="2200" b="1" dirty="0" smtClean="0"/>
              <a:t>5. </a:t>
            </a:r>
            <a:r>
              <a:rPr lang="ru-RU" sz="2200" b="1" dirty="0" err="1" smtClean="0"/>
              <a:t>Педагогічний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працівник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який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атестується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може</a:t>
            </a:r>
            <a:r>
              <a:rPr lang="ru-RU" sz="2200" b="1" dirty="0" smtClean="0"/>
              <a:t> подати до </a:t>
            </a:r>
            <a:r>
              <a:rPr lang="ru-RU" sz="2200" b="1" dirty="0" err="1" smtClean="0"/>
              <a:t>відповідної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атестаційної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комісії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документи</a:t>
            </a:r>
            <a:r>
              <a:rPr lang="ru-RU" sz="2200" b="1" dirty="0" smtClean="0"/>
              <a:t> в </a:t>
            </a:r>
            <a:r>
              <a:rPr lang="ru-RU" sz="2200" b="1" dirty="0" err="1" smtClean="0"/>
              <a:t>паперовій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або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електронній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формі</a:t>
            </a:r>
            <a:r>
              <a:rPr lang="ru-RU" sz="2200" b="1" dirty="0" smtClean="0"/>
              <a:t>. </a:t>
            </a:r>
            <a:r>
              <a:rPr lang="ru-RU" sz="2200" b="1" dirty="0" err="1" smtClean="0"/>
              <a:t>Документи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подані</a:t>
            </a:r>
            <a:r>
              <a:rPr lang="ru-RU" sz="2200" b="1" dirty="0" smtClean="0"/>
              <a:t> до </a:t>
            </a:r>
            <a:r>
              <a:rPr lang="ru-RU" sz="2200" b="1" dirty="0" err="1" smtClean="0"/>
              <a:t>атестаційної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комісії</a:t>
            </a:r>
            <a:r>
              <a:rPr lang="ru-RU" sz="2200" b="1" dirty="0" smtClean="0"/>
              <a:t>, </a:t>
            </a:r>
            <a:r>
              <a:rPr lang="ru-RU" sz="2200" b="1" dirty="0" err="1" smtClean="0">
                <a:solidFill>
                  <a:srgbClr val="FF0000"/>
                </a:solidFill>
              </a:rPr>
              <a:t>реєструються</a:t>
            </a:r>
            <a:r>
              <a:rPr lang="ru-RU" sz="2200" b="1" dirty="0" smtClean="0">
                <a:solidFill>
                  <a:srgbClr val="FF0000"/>
                </a:solidFill>
              </a:rPr>
              <a:t> секретарем </a:t>
            </a:r>
            <a:r>
              <a:rPr lang="ru-RU" sz="2200" b="1" dirty="0" err="1" smtClean="0">
                <a:solidFill>
                  <a:srgbClr val="FF0000"/>
                </a:solidFill>
              </a:rPr>
              <a:t>атестаційної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комісії</a:t>
            </a:r>
            <a:r>
              <a:rPr lang="ru-RU" sz="2200" b="1" dirty="0" smtClean="0">
                <a:solidFill>
                  <a:srgbClr val="FF0000"/>
                </a:solidFill>
              </a:rPr>
              <a:t> (ЖУРНАЛ РЕЄСТРАЦІЇ)</a:t>
            </a:r>
          </a:p>
          <a:p>
            <a:pPr algn="just"/>
            <a:r>
              <a:rPr lang="ru-RU" sz="2400" b="1" dirty="0" smtClean="0"/>
              <a:t>Для </a:t>
            </a:r>
            <a:r>
              <a:rPr lang="ru-RU" sz="2400" b="1" dirty="0" err="1" smtClean="0"/>
              <a:t>належного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оцінювання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професійних</a:t>
            </a:r>
            <a:r>
              <a:rPr lang="ru-RU" sz="2400" b="1" dirty="0" smtClean="0"/>
              <a:t> компетентностей </a:t>
            </a:r>
            <a:r>
              <a:rPr lang="ru-RU" sz="2400" b="1" dirty="0" err="1" smtClean="0"/>
              <a:t>педагогічного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працівника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атестаційна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комісія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може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прийняти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рішення</a:t>
            </a:r>
            <a:r>
              <a:rPr lang="ru-RU" sz="2400" b="1" dirty="0" smtClean="0"/>
              <a:t> про </a:t>
            </a:r>
            <a:r>
              <a:rPr lang="ru-RU" sz="2400" b="1" dirty="0" err="1" smtClean="0"/>
              <a:t>вивчення</a:t>
            </a:r>
            <a:r>
              <a:rPr lang="ru-RU" sz="2400" b="1" dirty="0" smtClean="0"/>
              <a:t> практичного </a:t>
            </a:r>
            <a:r>
              <a:rPr lang="ru-RU" sz="2400" b="1" dirty="0" err="1" smtClean="0"/>
              <a:t>досвіду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роботи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визначається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зі</a:t>
            </a:r>
            <a:r>
              <a:rPr lang="ru-RU" sz="2400" b="1" dirty="0" smtClean="0"/>
              <a:t> складу </a:t>
            </a:r>
            <a:r>
              <a:rPr lang="ru-RU" sz="2400" b="1" dirty="0" err="1" smtClean="0"/>
              <a:t>членів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атестаційної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комісії</a:t>
            </a:r>
            <a:r>
              <a:rPr lang="ru-RU" sz="2400" b="1" dirty="0" smtClean="0"/>
              <a:t>  , </a:t>
            </a:r>
            <a:r>
              <a:rPr lang="ru-RU" sz="2400" b="1" dirty="0" err="1" smtClean="0"/>
              <a:t>які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аналізуватимуть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практичний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досвід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роботи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педагогічного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працівника</a:t>
            </a:r>
            <a:r>
              <a:rPr lang="ru-RU" sz="2400" b="1" dirty="0" smtClean="0"/>
              <a:t>, а </a:t>
            </a:r>
            <a:r>
              <a:rPr lang="ru-RU" sz="2400" b="1" dirty="0" err="1" smtClean="0"/>
              <a:t>також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затвердити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графік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заходів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проведення</a:t>
            </a:r>
            <a:r>
              <a:rPr lang="ru-RU" sz="2400" b="1" dirty="0" smtClean="0"/>
              <a:t>.</a:t>
            </a:r>
            <a:endParaRPr lang="ru-RU" sz="2200" b="1" dirty="0" smtClean="0"/>
          </a:p>
          <a:p>
            <a:pPr algn="just"/>
            <a:endParaRPr lang="ru-RU" sz="2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ПРИСУТНІСТЬ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 </a:t>
            </a:r>
            <a:r>
              <a:rPr lang="ru-RU" b="1" dirty="0" err="1" smtClean="0"/>
              <a:t>Атестаційна</a:t>
            </a:r>
            <a:r>
              <a:rPr lang="ru-RU" b="1" dirty="0" smtClean="0"/>
              <a:t> </a:t>
            </a:r>
            <a:r>
              <a:rPr lang="ru-RU" b="1" dirty="0" err="1" smtClean="0"/>
              <a:t>комісія</a:t>
            </a:r>
            <a:r>
              <a:rPr lang="ru-RU" b="1" dirty="0" smtClean="0"/>
              <a:t> </a:t>
            </a:r>
            <a:r>
              <a:rPr lang="ru-RU" b="1" dirty="0" err="1" smtClean="0"/>
              <a:t>може</a:t>
            </a:r>
            <a:r>
              <a:rPr lang="ru-RU" b="1" dirty="0" smtClean="0"/>
              <a:t> </a:t>
            </a:r>
            <a:r>
              <a:rPr lang="ru-RU" b="1" dirty="0" err="1" smtClean="0"/>
              <a:t>запросити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 на </a:t>
            </a:r>
            <a:r>
              <a:rPr lang="ru-RU" b="1" dirty="0" err="1" smtClean="0"/>
              <a:t>своє</a:t>
            </a:r>
            <a:r>
              <a:rPr lang="ru-RU" b="1" dirty="0" smtClean="0"/>
              <a:t> </a:t>
            </a:r>
            <a:r>
              <a:rPr lang="ru-RU" b="1" dirty="0" err="1" smtClean="0"/>
              <a:t>засідання</a:t>
            </a:r>
            <a:r>
              <a:rPr lang="ru-RU" b="1" dirty="0" smtClean="0"/>
              <a:t>  </a:t>
            </a:r>
          </a:p>
          <a:p>
            <a:pPr algn="just"/>
            <a:r>
              <a:rPr lang="ru-RU" b="1" dirty="0" err="1" smtClean="0"/>
              <a:t>Запрошення</a:t>
            </a:r>
            <a:r>
              <a:rPr lang="ru-RU" b="1" dirty="0" smtClean="0"/>
              <a:t> на </a:t>
            </a:r>
            <a:r>
              <a:rPr lang="ru-RU" b="1" dirty="0" err="1" smtClean="0"/>
              <a:t>засідання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 </a:t>
            </a:r>
            <a:r>
              <a:rPr lang="ru-RU" b="1" dirty="0" err="1" smtClean="0"/>
              <a:t>підписує</a:t>
            </a:r>
            <a:r>
              <a:rPr lang="ru-RU" b="1" dirty="0" smtClean="0"/>
              <a:t> голова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 та </a:t>
            </a:r>
            <a:r>
              <a:rPr lang="ru-RU" b="1" dirty="0" smtClean="0">
                <a:solidFill>
                  <a:srgbClr val="FF0000"/>
                </a:solidFill>
              </a:rPr>
              <a:t>не </a:t>
            </a:r>
            <a:r>
              <a:rPr lang="ru-RU" b="1" dirty="0" err="1" smtClean="0">
                <a:solidFill>
                  <a:srgbClr val="FF0000"/>
                </a:solidFill>
              </a:rPr>
              <a:t>пізніше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п’яти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робочих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/>
              <a:t>днів</a:t>
            </a:r>
            <a:r>
              <a:rPr lang="ru-RU" b="1" dirty="0" smtClean="0"/>
              <a:t> до дня </a:t>
            </a:r>
            <a:r>
              <a:rPr lang="ru-RU" b="1" dirty="0" err="1" smtClean="0"/>
              <a:t>проведення</a:t>
            </a:r>
            <a:r>
              <a:rPr lang="ru-RU" b="1" dirty="0" smtClean="0"/>
              <a:t> </a:t>
            </a:r>
            <a:r>
              <a:rPr lang="ru-RU" b="1" dirty="0" err="1" smtClean="0"/>
              <a:t>засідання</a:t>
            </a:r>
            <a:r>
              <a:rPr lang="ru-RU" b="1" dirty="0" smtClean="0"/>
              <a:t> </a:t>
            </a:r>
            <a:r>
              <a:rPr lang="ru-RU" b="1" dirty="0" err="1" smtClean="0"/>
              <a:t>вручається</a:t>
            </a:r>
            <a:r>
              <a:rPr lang="ru-RU" b="1" dirty="0" smtClean="0"/>
              <a:t> секретарем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педагогічному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працівникові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</a:t>
            </a:r>
            <a:r>
              <a:rPr lang="ru-RU" b="1" dirty="0" err="1" smtClean="0"/>
              <a:t>підпис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надсилається</a:t>
            </a:r>
            <a:r>
              <a:rPr lang="ru-RU" b="1" dirty="0" smtClean="0"/>
              <a:t> в </a:t>
            </a:r>
            <a:r>
              <a:rPr lang="ru-RU" b="1" dirty="0" err="1" smtClean="0"/>
              <a:t>сканованому</a:t>
            </a:r>
            <a:r>
              <a:rPr lang="ru-RU" b="1" dirty="0" smtClean="0"/>
              <a:t> </a:t>
            </a:r>
            <a:r>
              <a:rPr lang="ru-RU" b="1" dirty="0" err="1" smtClean="0"/>
              <a:t>вигляді</a:t>
            </a:r>
            <a:r>
              <a:rPr lang="ru-RU" b="1" dirty="0" smtClean="0"/>
              <a:t> на адресу </a:t>
            </a:r>
            <a:r>
              <a:rPr lang="ru-RU" b="1" dirty="0" err="1" smtClean="0"/>
              <a:t>електронної</a:t>
            </a:r>
            <a:r>
              <a:rPr lang="ru-RU" b="1" dirty="0" smtClean="0"/>
              <a:t> </a:t>
            </a:r>
            <a:r>
              <a:rPr lang="ru-RU" b="1" dirty="0" err="1" smtClean="0"/>
              <a:t>пошти</a:t>
            </a:r>
            <a:r>
              <a:rPr lang="ru-RU" b="1" dirty="0" smtClean="0"/>
              <a:t> </a:t>
            </a:r>
            <a:r>
              <a:rPr lang="uk-UA" b="1" dirty="0" smtClean="0"/>
              <a:t> </a:t>
            </a:r>
          </a:p>
          <a:p>
            <a:pPr algn="just"/>
            <a:r>
              <a:rPr lang="ru-RU" b="1" dirty="0" smtClean="0"/>
              <a:t>в тому </a:t>
            </a:r>
            <a:r>
              <a:rPr lang="ru-RU" b="1" dirty="0" err="1" smtClean="0"/>
              <a:t>числі</a:t>
            </a:r>
            <a:r>
              <a:rPr lang="ru-RU" b="1" dirty="0" smtClean="0"/>
              <a:t> в </a:t>
            </a:r>
            <a:r>
              <a:rPr lang="ru-RU" b="1" dirty="0" err="1" smtClean="0"/>
              <a:t>режимі</a:t>
            </a:r>
            <a:r>
              <a:rPr lang="ru-RU" b="1" dirty="0" smtClean="0"/>
              <a:t> </a:t>
            </a:r>
            <a:r>
              <a:rPr lang="ru-RU" b="1" dirty="0" err="1" smtClean="0"/>
              <a:t>відеоконференцзв’язку</a:t>
            </a:r>
            <a:endParaRPr lang="ru-RU" b="1" dirty="0" smtClean="0"/>
          </a:p>
          <a:p>
            <a:pPr algn="just"/>
            <a:r>
              <a:rPr lang="ru-RU" b="1" dirty="0" smtClean="0"/>
              <a:t>за </a:t>
            </a:r>
            <a:r>
              <a:rPr lang="ru-RU" b="1" dirty="0" err="1" smtClean="0"/>
              <a:t>відсутності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.</a:t>
            </a:r>
          </a:p>
          <a:p>
            <a:pPr algn="just"/>
            <a:r>
              <a:rPr lang="ru-RU" sz="3400" b="1" dirty="0" err="1" smtClean="0"/>
              <a:t>представники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педагогічних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працівників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можуть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представляти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їх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інтереси</a:t>
            </a:r>
            <a:r>
              <a:rPr lang="ru-RU" sz="3400" b="1" dirty="0" smtClean="0"/>
              <a:t> на </a:t>
            </a:r>
            <a:r>
              <a:rPr lang="ru-RU" sz="3400" b="1" dirty="0" err="1" smtClean="0"/>
              <a:t>засіданнях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атестаційних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комісій</a:t>
            </a:r>
            <a:r>
              <a:rPr lang="ru-RU" sz="3400" b="1" dirty="0" smtClean="0"/>
              <a:t> за </a:t>
            </a:r>
            <a:r>
              <a:rPr lang="ru-RU" sz="3400" b="1" dirty="0" err="1" smtClean="0"/>
              <a:t>письмовою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довіреністю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чи</a:t>
            </a:r>
            <a:r>
              <a:rPr lang="ru-RU" sz="3400" b="1" dirty="0" smtClean="0"/>
              <a:t> договором </a:t>
            </a:r>
            <a:r>
              <a:rPr lang="ru-RU" sz="3400" b="1" dirty="0" err="1" smtClean="0"/>
              <a:t>доручення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з</a:t>
            </a:r>
            <a:r>
              <a:rPr lang="ru-RU" sz="3400" b="1" dirty="0" smtClean="0"/>
              <a:t> документом, </a:t>
            </a:r>
            <a:r>
              <a:rPr lang="ru-RU" sz="3400" b="1" dirty="0" err="1" smtClean="0"/>
              <a:t>що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посвідчує</a:t>
            </a:r>
            <a:r>
              <a:rPr lang="ru-RU" sz="3400" b="1" dirty="0" smtClean="0"/>
              <a:t> особу.  </a:t>
            </a:r>
          </a:p>
          <a:p>
            <a:endParaRPr lang="ru-RU" sz="34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ОФОРМЛЕННЯ РІШЕННЯ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74" cy="550072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err="1" smtClean="0"/>
              <a:t>Засідання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 </a:t>
            </a:r>
            <a:r>
              <a:rPr lang="ru-RU" b="1" dirty="0" err="1" smtClean="0"/>
              <a:t>оформлюються</a:t>
            </a:r>
            <a:r>
              <a:rPr lang="ru-RU" b="1" dirty="0" smtClean="0"/>
              <a:t> протоколом за формою, </a:t>
            </a:r>
            <a:r>
              <a:rPr lang="ru-RU" b="1" dirty="0" err="1" smtClean="0"/>
              <a:t>наведеною</a:t>
            </a:r>
            <a:r>
              <a:rPr lang="ru-RU" b="1" dirty="0" smtClean="0"/>
              <a:t> в </a:t>
            </a:r>
            <a:r>
              <a:rPr lang="ru-RU" b="1" u="sng" dirty="0" err="1" smtClean="0">
                <a:hlinkClick r:id="rId2"/>
              </a:rPr>
              <a:t>додатку</a:t>
            </a:r>
            <a:r>
              <a:rPr lang="ru-RU" b="1" u="sng" dirty="0" smtClean="0">
                <a:hlinkClick r:id="rId2"/>
              </a:rPr>
              <a:t> 2</a:t>
            </a:r>
            <a:r>
              <a:rPr lang="ru-RU" b="1" dirty="0" smtClean="0"/>
              <a:t> до </a:t>
            </a:r>
            <a:r>
              <a:rPr lang="ru-RU" b="1" dirty="0" err="1" smtClean="0"/>
              <a:t>цього</a:t>
            </a:r>
            <a:r>
              <a:rPr lang="ru-RU" b="1" dirty="0" smtClean="0"/>
              <a:t> </a:t>
            </a:r>
            <a:r>
              <a:rPr lang="ru-RU" b="1" dirty="0" err="1" smtClean="0"/>
              <a:t>Положення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 smtClean="0"/>
              <a:t>11. На </a:t>
            </a:r>
            <a:r>
              <a:rPr lang="ru-RU" b="1" dirty="0" err="1" smtClean="0"/>
              <a:t>підставі</a:t>
            </a:r>
            <a:r>
              <a:rPr lang="ru-RU" b="1" dirty="0" smtClean="0"/>
              <a:t> </a:t>
            </a:r>
            <a:r>
              <a:rPr lang="ru-RU" b="1" dirty="0" err="1" smtClean="0"/>
              <a:t>рішення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 </a:t>
            </a:r>
            <a:r>
              <a:rPr lang="ru-RU" b="1" dirty="0" err="1" smtClean="0"/>
              <a:t>секретар</a:t>
            </a:r>
            <a:r>
              <a:rPr lang="ru-RU" b="1" dirty="0" smtClean="0"/>
              <a:t> </a:t>
            </a:r>
            <a:r>
              <a:rPr lang="ru-RU" b="1" dirty="0" err="1" smtClean="0"/>
              <a:t>оформляє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атестаційний</a:t>
            </a:r>
            <a:r>
              <a:rPr lang="ru-RU" b="1" dirty="0" smtClean="0"/>
              <a:t> лист за формою </a:t>
            </a:r>
            <a:r>
              <a:rPr lang="ru-RU" b="1" dirty="0" err="1" smtClean="0"/>
              <a:t>згідно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 </a:t>
            </a:r>
            <a:r>
              <a:rPr lang="ru-RU" b="1" u="sng" dirty="0" err="1" smtClean="0">
                <a:hlinkClick r:id="rId2"/>
              </a:rPr>
              <a:t>Додатком</a:t>
            </a:r>
            <a:r>
              <a:rPr lang="ru-RU" b="1" u="sng" dirty="0" smtClean="0">
                <a:hlinkClick r:id="rId2"/>
              </a:rPr>
              <a:t> 3</a:t>
            </a:r>
            <a:r>
              <a:rPr lang="ru-RU" b="1" dirty="0" smtClean="0"/>
              <a:t> до </a:t>
            </a:r>
            <a:r>
              <a:rPr lang="ru-RU" b="1" dirty="0" err="1" smtClean="0"/>
              <a:t>цього</a:t>
            </a:r>
            <a:r>
              <a:rPr lang="ru-RU" b="1" dirty="0" smtClean="0"/>
              <a:t> </a:t>
            </a:r>
            <a:r>
              <a:rPr lang="ru-RU" b="1" dirty="0" err="1" smtClean="0"/>
              <a:t>Положення</a:t>
            </a:r>
            <a:r>
              <a:rPr lang="ru-RU" b="1" dirty="0" smtClean="0"/>
              <a:t>, у </a:t>
            </a:r>
            <a:r>
              <a:rPr lang="ru-RU" b="1" dirty="0" err="1" smtClean="0"/>
              <a:t>якому</a:t>
            </a:r>
            <a:r>
              <a:rPr lang="ru-RU" b="1" dirty="0" smtClean="0"/>
              <a:t> </a:t>
            </a:r>
            <a:r>
              <a:rPr lang="ru-RU" b="1" dirty="0" err="1" smtClean="0"/>
              <a:t>фіксується</a:t>
            </a:r>
            <a:r>
              <a:rPr lang="ru-RU" b="1" dirty="0" smtClean="0"/>
              <a:t> результат </a:t>
            </a:r>
            <a:r>
              <a:rPr lang="ru-RU" b="1" dirty="0" err="1" smtClean="0"/>
              <a:t>атестації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 smtClean="0"/>
              <a:t> </a:t>
            </a:r>
            <a:r>
              <a:rPr lang="ru-RU" b="1" dirty="0" err="1" smtClean="0"/>
              <a:t>Видається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один </a:t>
            </a:r>
            <a:r>
              <a:rPr lang="ru-RU" b="1" dirty="0" err="1" smtClean="0">
                <a:solidFill>
                  <a:srgbClr val="FF0000"/>
                </a:solidFill>
              </a:rPr>
              <a:t>атестаційний</a:t>
            </a:r>
            <a:r>
              <a:rPr lang="ru-RU" b="1" dirty="0" smtClean="0">
                <a:solidFill>
                  <a:srgbClr val="FF0000"/>
                </a:solidFill>
              </a:rPr>
              <a:t> лист, </a:t>
            </a:r>
            <a:r>
              <a:rPr lang="ru-RU" b="1" dirty="0" err="1" smtClean="0">
                <a:solidFill>
                  <a:srgbClr val="FF0000"/>
                </a:solidFill>
              </a:rPr>
              <a:t>що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має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містити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інформацію</a:t>
            </a:r>
            <a:r>
              <a:rPr lang="ru-RU" b="1" dirty="0" smtClean="0">
                <a:solidFill>
                  <a:srgbClr val="FF0000"/>
                </a:solidFill>
              </a:rPr>
              <a:t> про </a:t>
            </a:r>
            <a:r>
              <a:rPr lang="ru-RU" b="1" dirty="0" err="1" smtClean="0">
                <a:solidFill>
                  <a:srgbClr val="FF0000"/>
                </a:solidFill>
              </a:rPr>
              <a:t>результати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атестації</a:t>
            </a:r>
            <a:r>
              <a:rPr lang="ru-RU" b="1" dirty="0" smtClean="0">
                <a:solidFill>
                  <a:srgbClr val="FF0000"/>
                </a:solidFill>
              </a:rPr>
              <a:t> за </a:t>
            </a:r>
            <a:r>
              <a:rPr lang="ru-RU" b="1" dirty="0" err="1" smtClean="0">
                <a:solidFill>
                  <a:srgbClr val="FF0000"/>
                </a:solidFill>
              </a:rPr>
              <a:t>кожним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із</a:t>
            </a:r>
            <a:r>
              <a:rPr lang="ru-RU" b="1" dirty="0" smtClean="0">
                <a:solidFill>
                  <a:srgbClr val="FF0000"/>
                </a:solidFill>
              </a:rPr>
              <a:t> таких </a:t>
            </a:r>
            <a:r>
              <a:rPr lang="ru-RU" b="1" dirty="0" err="1" smtClean="0">
                <a:solidFill>
                  <a:srgbClr val="FF0000"/>
                </a:solidFill>
              </a:rPr>
              <a:t>навчальних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предметів</a:t>
            </a:r>
            <a:r>
              <a:rPr lang="ru-RU" b="1" dirty="0" smtClean="0">
                <a:solidFill>
                  <a:srgbClr val="FF0000"/>
                </a:solidFill>
              </a:rPr>
              <a:t> (</a:t>
            </a:r>
            <a:r>
              <a:rPr lang="ru-RU" b="1" dirty="0" err="1" smtClean="0">
                <a:solidFill>
                  <a:srgbClr val="FF0000"/>
                </a:solidFill>
              </a:rPr>
              <a:t>інтегрованих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курсів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</a:rPr>
              <a:t>дисциплін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3400" dirty="0" err="1" smtClean="0"/>
              <a:t>Атестаційний</a:t>
            </a:r>
            <a:r>
              <a:rPr lang="ru-RU" sz="3400" dirty="0" smtClean="0"/>
              <a:t> лист </a:t>
            </a:r>
            <a:r>
              <a:rPr lang="ru-RU" sz="3400" dirty="0" err="1" smtClean="0"/>
              <a:t>оформляється</a:t>
            </a:r>
            <a:r>
              <a:rPr lang="ru-RU" sz="3400" dirty="0" smtClean="0"/>
              <a:t> у </a:t>
            </a:r>
            <a:r>
              <a:rPr lang="ru-RU" sz="3400" dirty="0" err="1" smtClean="0"/>
              <a:t>двох</a:t>
            </a:r>
            <a:r>
              <a:rPr lang="ru-RU" sz="3400" dirty="0" smtClean="0"/>
              <a:t> </a:t>
            </a:r>
            <a:r>
              <a:rPr lang="ru-RU" sz="3400" dirty="0" err="1" smtClean="0"/>
              <a:t>примірниках</a:t>
            </a:r>
            <a:r>
              <a:rPr lang="ru-RU" sz="3400" dirty="0" smtClean="0"/>
              <a:t>, </a:t>
            </a:r>
            <a:r>
              <a:rPr lang="ru-RU" sz="3400" dirty="0" err="1" smtClean="0"/>
              <a:t>які</a:t>
            </a:r>
            <a:r>
              <a:rPr lang="ru-RU" sz="3400" dirty="0" smtClean="0"/>
              <a:t> </a:t>
            </a:r>
            <a:r>
              <a:rPr lang="ru-RU" sz="3400" dirty="0" err="1" smtClean="0"/>
              <a:t>підписують</a:t>
            </a:r>
            <a:r>
              <a:rPr lang="ru-RU" sz="3400" dirty="0" smtClean="0"/>
              <a:t> голова (</a:t>
            </a:r>
            <a:r>
              <a:rPr lang="ru-RU" sz="3400" dirty="0" err="1" smtClean="0"/>
              <a:t>головуючий</a:t>
            </a:r>
            <a:r>
              <a:rPr lang="ru-RU" sz="3400" dirty="0" smtClean="0"/>
              <a:t> на </a:t>
            </a:r>
            <a:r>
              <a:rPr lang="ru-RU" sz="3400" dirty="0" err="1" smtClean="0"/>
              <a:t>засіданні</a:t>
            </a:r>
            <a:r>
              <a:rPr lang="ru-RU" sz="3400" dirty="0" smtClean="0"/>
              <a:t>) </a:t>
            </a:r>
            <a:r>
              <a:rPr lang="ru-RU" sz="3400" dirty="0" err="1" smtClean="0"/>
              <a:t>атестаційної</a:t>
            </a:r>
            <a:r>
              <a:rPr lang="ru-RU" sz="3400" dirty="0" smtClean="0"/>
              <a:t> </a:t>
            </a:r>
            <a:r>
              <a:rPr lang="ru-RU" sz="3400" dirty="0" err="1" smtClean="0"/>
              <a:t>комісії</a:t>
            </a:r>
            <a:r>
              <a:rPr lang="ru-RU" sz="3400" dirty="0" smtClean="0"/>
              <a:t> та </a:t>
            </a:r>
            <a:r>
              <a:rPr lang="ru-RU" sz="3400" dirty="0" err="1" smtClean="0"/>
              <a:t>секретар</a:t>
            </a:r>
            <a:r>
              <a:rPr lang="ru-RU" sz="3400" dirty="0" smtClean="0"/>
              <a:t>. Перший </a:t>
            </a:r>
            <a:r>
              <a:rPr lang="ru-RU" sz="3400" dirty="0" err="1" smtClean="0"/>
              <a:t>примірник</a:t>
            </a:r>
            <a:r>
              <a:rPr lang="ru-RU" sz="3400" dirty="0" smtClean="0"/>
              <a:t> </a:t>
            </a:r>
            <a:r>
              <a:rPr lang="ru-RU" sz="3400" dirty="0" err="1" smtClean="0"/>
              <a:t>атестаційного</a:t>
            </a:r>
            <a:r>
              <a:rPr lang="ru-RU" sz="3400" dirty="0" smtClean="0"/>
              <a:t> листа </a:t>
            </a:r>
            <a:r>
              <a:rPr lang="ru-RU" sz="3400" dirty="0" err="1" smtClean="0"/>
              <a:t>упродовж</a:t>
            </a:r>
            <a:r>
              <a:rPr lang="ru-RU" sz="3400" dirty="0" smtClean="0"/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трьох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робочих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днів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b="1" dirty="0" err="1" smtClean="0">
                <a:solidFill>
                  <a:schemeClr val="accent1">
                    <a:lumMod val="75000"/>
                  </a:schemeClr>
                </a:solidFill>
              </a:rPr>
              <a:t>дати</a:t>
            </a:r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b="1" dirty="0" err="1" smtClean="0">
                <a:solidFill>
                  <a:schemeClr val="accent1">
                    <a:lumMod val="75000"/>
                  </a:schemeClr>
                </a:solidFill>
              </a:rPr>
              <a:t>прийняття</a:t>
            </a:r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b="1" dirty="0" err="1" smtClean="0">
                <a:solidFill>
                  <a:schemeClr val="accent1">
                    <a:lumMod val="75000"/>
                  </a:schemeClr>
                </a:solidFill>
              </a:rPr>
              <a:t>відповідного</a:t>
            </a:r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b="1" dirty="0" err="1" smtClean="0">
                <a:solidFill>
                  <a:schemeClr val="accent1">
                    <a:lumMod val="75000"/>
                  </a:schemeClr>
                </a:solidFill>
              </a:rPr>
              <a:t>рішення</a:t>
            </a:r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атестаційної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dirty="0" err="1" smtClean="0"/>
              <a:t>комісії</a:t>
            </a:r>
            <a:r>
              <a:rPr lang="ru-RU" sz="3400" dirty="0" smtClean="0"/>
              <a:t> </a:t>
            </a:r>
            <a:r>
              <a:rPr lang="ru-RU" sz="3400" dirty="0" err="1" smtClean="0"/>
              <a:t>видається</a:t>
            </a:r>
            <a:r>
              <a:rPr lang="ru-RU" sz="3400" dirty="0" smtClean="0"/>
              <a:t> </a:t>
            </a:r>
            <a:r>
              <a:rPr lang="ru-RU" sz="3400" dirty="0" err="1" smtClean="0"/>
              <a:t>педагогічному</a:t>
            </a:r>
            <a:r>
              <a:rPr lang="ru-RU" sz="3400" dirty="0" smtClean="0"/>
              <a:t> </a:t>
            </a:r>
            <a:r>
              <a:rPr lang="ru-RU" sz="3400" dirty="0" err="1" smtClean="0"/>
              <a:t>працівнику</a:t>
            </a:r>
            <a:r>
              <a:rPr lang="ru-RU" sz="3400" dirty="0" smtClean="0"/>
              <a:t> </a:t>
            </a:r>
            <a:r>
              <a:rPr lang="ru-RU" sz="3400" dirty="0" err="1" smtClean="0"/>
              <a:t>під</a:t>
            </a:r>
            <a:r>
              <a:rPr lang="ru-RU" sz="3400" dirty="0" smtClean="0"/>
              <a:t> </a:t>
            </a:r>
            <a:r>
              <a:rPr lang="ru-RU" sz="3400" dirty="0" err="1" smtClean="0"/>
              <a:t>підпис</a:t>
            </a:r>
            <a:r>
              <a:rPr lang="ru-RU" sz="3400" dirty="0" smtClean="0"/>
              <a:t> та/</a:t>
            </a:r>
            <a:r>
              <a:rPr lang="ru-RU" sz="3400" dirty="0" err="1" smtClean="0"/>
              <a:t>або</a:t>
            </a:r>
            <a:r>
              <a:rPr lang="ru-RU" sz="3400" dirty="0" smtClean="0"/>
              <a:t> </a:t>
            </a:r>
            <a:r>
              <a:rPr lang="ru-RU" sz="3400" dirty="0" err="1" smtClean="0"/>
              <a:t>надсилається</a:t>
            </a:r>
            <a:r>
              <a:rPr lang="ru-RU" sz="3400" dirty="0" smtClean="0"/>
              <a:t> у </a:t>
            </a:r>
            <a:r>
              <a:rPr lang="ru-RU" sz="3400" dirty="0" err="1" smtClean="0"/>
              <a:t>сканованому</a:t>
            </a:r>
            <a:r>
              <a:rPr lang="ru-RU" sz="3400" dirty="0" smtClean="0"/>
              <a:t> </a:t>
            </a:r>
            <a:r>
              <a:rPr lang="ru-RU" sz="3400" dirty="0" err="1" smtClean="0"/>
              <a:t>вигляді</a:t>
            </a:r>
            <a:r>
              <a:rPr lang="ru-RU" sz="3400" dirty="0" smtClean="0"/>
              <a:t> на </a:t>
            </a:r>
            <a:r>
              <a:rPr lang="ru-RU" sz="3400" dirty="0" err="1" smtClean="0"/>
              <a:t>його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електронну</a:t>
            </a:r>
            <a:r>
              <a:rPr lang="ru-RU" sz="3400" dirty="0" smtClean="0"/>
              <a:t> адресу (</a:t>
            </a:r>
            <a:r>
              <a:rPr lang="ru-RU" sz="3400" dirty="0" err="1" smtClean="0"/>
              <a:t>з</a:t>
            </a:r>
            <a:r>
              <a:rPr lang="ru-RU" sz="3400" dirty="0" smtClean="0"/>
              <a:t> </a:t>
            </a:r>
            <a:r>
              <a:rPr lang="ru-RU" sz="3400" dirty="0" err="1" smtClean="0"/>
              <a:t>підтвердження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отримання</a:t>
            </a:r>
            <a:r>
              <a:rPr lang="ru-RU" sz="3400" dirty="0" smtClean="0"/>
              <a:t>), </a:t>
            </a:r>
            <a:r>
              <a:rPr lang="ru-RU" sz="3400" dirty="0" err="1" smtClean="0"/>
              <a:t>другий</a:t>
            </a:r>
            <a:r>
              <a:rPr lang="ru-RU" sz="3400" dirty="0" smtClean="0"/>
              <a:t> - </a:t>
            </a:r>
            <a:r>
              <a:rPr lang="ru-RU" sz="3400" b="1" dirty="0" err="1" smtClean="0">
                <a:solidFill>
                  <a:schemeClr val="accent1">
                    <a:lumMod val="75000"/>
                  </a:schemeClr>
                </a:solidFill>
              </a:rPr>
              <a:t>додається</a:t>
            </a:r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sz="3400" b="1" dirty="0" err="1" smtClean="0"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b="1" dirty="0" err="1" smtClean="0">
                <a:solidFill>
                  <a:schemeClr val="accent1">
                    <a:lumMod val="75000"/>
                  </a:schemeClr>
                </a:solidFill>
              </a:rPr>
              <a:t>особової</a:t>
            </a:r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400" b="1" dirty="0" err="1" smtClean="0">
                <a:solidFill>
                  <a:schemeClr val="accent1">
                    <a:lumMod val="75000"/>
                  </a:schemeClr>
                </a:solidFill>
              </a:rPr>
              <a:t>справи</a:t>
            </a:r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ru-RU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РІШЕННЯ ІІ РІВНЯ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err="1" smtClean="0"/>
              <a:t>Рішення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 </a:t>
            </a:r>
            <a:r>
              <a:rPr lang="en-US" b="1" dirty="0" smtClean="0"/>
              <a:t>II, III </a:t>
            </a:r>
            <a:r>
              <a:rPr lang="ru-RU" b="1" dirty="0" err="1" smtClean="0"/>
              <a:t>рівня</a:t>
            </a:r>
            <a:r>
              <a:rPr lang="ru-RU" b="1" dirty="0" smtClean="0"/>
              <a:t> про </a:t>
            </a:r>
            <a:r>
              <a:rPr lang="ru-RU" b="1" dirty="0" err="1" smtClean="0"/>
              <a:t>результати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атестації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не </a:t>
            </a:r>
            <a:r>
              <a:rPr lang="ru-RU" b="1" dirty="0" err="1" smtClean="0">
                <a:solidFill>
                  <a:srgbClr val="FF0000"/>
                </a:solidFill>
              </a:rPr>
              <a:t>пізніше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ніж</a:t>
            </a:r>
            <a:r>
              <a:rPr lang="ru-RU" b="1" dirty="0" smtClean="0">
                <a:solidFill>
                  <a:srgbClr val="FF0000"/>
                </a:solidFill>
              </a:rPr>
              <a:t> через </a:t>
            </a:r>
            <a:r>
              <a:rPr lang="ru-RU" b="1" dirty="0" err="1" smtClean="0">
                <a:solidFill>
                  <a:srgbClr val="FF0000"/>
                </a:solidFill>
              </a:rPr>
              <a:t>сім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робочих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днів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дати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його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прийняття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/>
              <a:t>доводиться до </a:t>
            </a:r>
            <a:r>
              <a:rPr lang="ru-RU" b="1" dirty="0" err="1" smtClean="0"/>
              <a:t>відома</a:t>
            </a:r>
            <a:r>
              <a:rPr lang="ru-RU" b="1" dirty="0" smtClean="0"/>
              <a:t> </a:t>
            </a:r>
            <a:r>
              <a:rPr lang="ru-RU" b="1" dirty="0" err="1" smtClean="0"/>
              <a:t>керівника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відповідного</a:t>
            </a:r>
            <a:r>
              <a:rPr lang="ru-RU" b="1" dirty="0" smtClean="0"/>
              <a:t> закладу </a:t>
            </a:r>
            <a:r>
              <a:rPr lang="ru-RU" b="1" dirty="0" err="1" smtClean="0"/>
              <a:t>освіти</a:t>
            </a:r>
            <a:r>
              <a:rPr lang="ru-RU" b="1" dirty="0" smtClean="0"/>
              <a:t> за </a:t>
            </a:r>
            <a:r>
              <a:rPr lang="ru-RU" b="1" dirty="0" err="1" smtClean="0"/>
              <a:t>місцем</a:t>
            </a:r>
            <a:r>
              <a:rPr lang="ru-RU" b="1" dirty="0" smtClean="0"/>
              <a:t> </a:t>
            </a:r>
            <a:r>
              <a:rPr lang="ru-RU" b="1" dirty="0" err="1" smtClean="0"/>
              <a:t>роботи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 шляхом </a:t>
            </a:r>
            <a:r>
              <a:rPr lang="ru-RU" b="1" dirty="0" err="1" smtClean="0"/>
              <a:t>подання</a:t>
            </a:r>
            <a:r>
              <a:rPr lang="ru-RU" b="1" dirty="0" smtClean="0"/>
              <a:t> (</a:t>
            </a:r>
            <a:r>
              <a:rPr lang="ru-RU" b="1" dirty="0" err="1" smtClean="0"/>
              <a:t>надсилання</a:t>
            </a:r>
            <a:r>
              <a:rPr lang="ru-RU" b="1" dirty="0" smtClean="0"/>
              <a:t>) </a:t>
            </a:r>
            <a:r>
              <a:rPr lang="ru-RU" b="1" dirty="0" err="1" smtClean="0"/>
              <a:t>витягу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протоколу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засідання</a:t>
            </a:r>
            <a:r>
              <a:rPr lang="ru-RU" b="1" dirty="0" smtClean="0"/>
              <a:t> та </a:t>
            </a:r>
            <a:r>
              <a:rPr lang="ru-RU" b="1" dirty="0" err="1" smtClean="0"/>
              <a:t>атестаційного</a:t>
            </a:r>
            <a:r>
              <a:rPr lang="ru-RU" b="1" dirty="0" smtClean="0"/>
              <a:t> листа на </a:t>
            </a:r>
            <a:r>
              <a:rPr lang="ru-RU" b="1" dirty="0" err="1" smtClean="0"/>
              <a:t>електронну</a:t>
            </a:r>
            <a:r>
              <a:rPr lang="ru-RU" b="1" dirty="0" smtClean="0"/>
              <a:t> адресу закладу </a:t>
            </a:r>
            <a:r>
              <a:rPr lang="ru-RU" b="1" dirty="0" err="1" smtClean="0"/>
              <a:t>освіти</a:t>
            </a:r>
            <a:r>
              <a:rPr lang="ru-RU" b="1" dirty="0" smtClean="0"/>
              <a:t>, </a:t>
            </a:r>
            <a:r>
              <a:rPr lang="ru-RU" b="1" dirty="0" err="1" smtClean="0"/>
              <a:t>відокремленого</a:t>
            </a:r>
            <a:r>
              <a:rPr lang="ru-RU" b="1" dirty="0" smtClean="0"/>
              <a:t> структурного </a:t>
            </a:r>
            <a:r>
              <a:rPr lang="ru-RU" b="1" dirty="0" err="1" smtClean="0"/>
              <a:t>підрозділу</a:t>
            </a:r>
            <a:r>
              <a:rPr lang="ru-RU" b="1" dirty="0" smtClean="0"/>
              <a:t> у </a:t>
            </a:r>
            <a:r>
              <a:rPr lang="ru-RU" b="1" dirty="0" err="1" smtClean="0"/>
              <a:t>сканованому</a:t>
            </a:r>
            <a:r>
              <a:rPr lang="ru-RU" b="1" dirty="0" smtClean="0"/>
              <a:t> </a:t>
            </a:r>
            <a:r>
              <a:rPr lang="ru-RU" b="1" dirty="0" err="1" smtClean="0"/>
              <a:t>вигляді</a:t>
            </a:r>
            <a:r>
              <a:rPr lang="ru-RU" b="1" dirty="0" smtClean="0"/>
              <a:t>, а у </a:t>
            </a:r>
            <a:r>
              <a:rPr lang="ru-RU" b="1" dirty="0" err="1" smtClean="0"/>
              <a:t>разі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відсутності</a:t>
            </a:r>
            <a:r>
              <a:rPr lang="ru-RU" b="1" dirty="0" smtClean="0"/>
              <a:t> - </a:t>
            </a:r>
            <a:r>
              <a:rPr lang="ru-RU" b="1" dirty="0" err="1" smtClean="0"/>
              <a:t>поштовим</a:t>
            </a:r>
            <a:r>
              <a:rPr lang="ru-RU" b="1" dirty="0" smtClean="0"/>
              <a:t> </a:t>
            </a:r>
            <a:r>
              <a:rPr lang="ru-RU" b="1" dirty="0" err="1" smtClean="0"/>
              <a:t>відправленням</a:t>
            </a:r>
            <a:r>
              <a:rPr lang="ru-RU" b="1" dirty="0" smtClean="0"/>
              <a:t> 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повідомленням</a:t>
            </a:r>
            <a:r>
              <a:rPr lang="ru-RU" b="1" dirty="0" smtClean="0"/>
              <a:t> про </a:t>
            </a:r>
            <a:r>
              <a:rPr lang="ru-RU" b="1" dirty="0" err="1" smtClean="0"/>
              <a:t>вручення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 err="1" smtClean="0"/>
              <a:t>Атестаційні</a:t>
            </a:r>
            <a:r>
              <a:rPr lang="ru-RU" b="1" dirty="0" smtClean="0"/>
              <a:t> </a:t>
            </a:r>
            <a:r>
              <a:rPr lang="ru-RU" b="1" dirty="0" err="1" smtClean="0"/>
              <a:t>листи</a:t>
            </a:r>
            <a:r>
              <a:rPr lang="ru-RU" b="1" dirty="0" smtClean="0"/>
              <a:t> та </a:t>
            </a:r>
            <a:r>
              <a:rPr lang="ru-RU" b="1" dirty="0" err="1" smtClean="0"/>
              <a:t>копії</a:t>
            </a:r>
            <a:r>
              <a:rPr lang="ru-RU" b="1" dirty="0" smtClean="0"/>
              <a:t> </a:t>
            </a:r>
            <a:r>
              <a:rPr lang="ru-RU" b="1" dirty="0" err="1" smtClean="0"/>
              <a:t>документів</a:t>
            </a:r>
            <a:r>
              <a:rPr lang="ru-RU" b="1" dirty="0" smtClean="0"/>
              <a:t> про </a:t>
            </a:r>
            <a:r>
              <a:rPr lang="ru-RU" b="1" dirty="0" err="1" smtClean="0"/>
              <a:t>підвищення</a:t>
            </a:r>
            <a:r>
              <a:rPr lang="ru-RU" b="1" dirty="0" smtClean="0"/>
              <a:t> </a:t>
            </a:r>
            <a:r>
              <a:rPr lang="ru-RU" b="1" dirty="0" err="1" smtClean="0"/>
              <a:t>кваліфікації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 </a:t>
            </a:r>
            <a:r>
              <a:rPr lang="ru-RU" b="1" dirty="0" err="1" smtClean="0"/>
              <a:t>зберігаються</a:t>
            </a:r>
            <a:r>
              <a:rPr lang="ru-RU" b="1" dirty="0" smtClean="0"/>
              <a:t> в </a:t>
            </a:r>
            <a:r>
              <a:rPr lang="ru-RU" b="1" dirty="0" err="1" smtClean="0"/>
              <a:t>особовій</a:t>
            </a:r>
            <a:r>
              <a:rPr lang="ru-RU" b="1" dirty="0" smtClean="0"/>
              <a:t> </a:t>
            </a:r>
            <a:r>
              <a:rPr lang="ru-RU" b="1" dirty="0" err="1" smtClean="0"/>
              <a:t>справі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НАКАЗ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400" b="1" dirty="0" smtClean="0"/>
              <a:t>14. </a:t>
            </a:r>
            <a:r>
              <a:rPr lang="ru-RU" sz="3400" b="1" dirty="0" err="1" smtClean="0"/>
              <a:t>Рішення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атестаційної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комісії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є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підставою</a:t>
            </a:r>
            <a:r>
              <a:rPr lang="ru-RU" sz="3400" b="1" dirty="0" smtClean="0"/>
              <a:t> для </a:t>
            </a:r>
            <a:r>
              <a:rPr lang="ru-RU" sz="3400" b="1" dirty="0" err="1" smtClean="0"/>
              <a:t>видання</a:t>
            </a:r>
            <a:r>
              <a:rPr lang="ru-RU" sz="3400" b="1" dirty="0" smtClean="0"/>
              <a:t> </a:t>
            </a:r>
            <a:r>
              <a:rPr lang="ru-RU" sz="3400" b="1" dirty="0" smtClean="0">
                <a:solidFill>
                  <a:srgbClr val="FF0000"/>
                </a:solidFill>
              </a:rPr>
              <a:t>(не </a:t>
            </a:r>
            <a:r>
              <a:rPr lang="ru-RU" sz="3400" b="1" dirty="0" err="1" smtClean="0">
                <a:solidFill>
                  <a:srgbClr val="FF0000"/>
                </a:solidFill>
              </a:rPr>
              <a:t>пізніше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трьох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робочих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днів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з</a:t>
            </a:r>
            <a:r>
              <a:rPr lang="ru-RU" sz="3400" b="1" dirty="0" smtClean="0">
                <a:solidFill>
                  <a:srgbClr val="FF0000"/>
                </a:solidFill>
              </a:rPr>
              <a:t> дня </a:t>
            </a:r>
            <a:r>
              <a:rPr lang="ru-RU" sz="3400" b="1" dirty="0" err="1" smtClean="0">
                <a:solidFill>
                  <a:srgbClr val="FF0000"/>
                </a:solidFill>
              </a:rPr>
              <a:t>отриманім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документів</a:t>
            </a:r>
            <a:r>
              <a:rPr lang="ru-RU" sz="3400" b="1" dirty="0" smtClean="0"/>
              <a:t>, </a:t>
            </a:r>
            <a:r>
              <a:rPr lang="ru-RU" sz="3400" b="1" dirty="0" err="1" smtClean="0"/>
              <a:t>зазначених</a:t>
            </a:r>
            <a:r>
              <a:rPr lang="ru-RU" sz="3400" b="1" dirty="0" smtClean="0"/>
              <a:t> у </a:t>
            </a:r>
            <a:r>
              <a:rPr lang="ru-RU" sz="3400" b="1" dirty="0" err="1" smtClean="0"/>
              <a:t>пункті</a:t>
            </a:r>
            <a:r>
              <a:rPr lang="ru-RU" sz="3400" b="1" dirty="0" smtClean="0"/>
              <a:t> 12 </a:t>
            </a:r>
            <a:r>
              <a:rPr lang="ru-RU" sz="3400" b="1" dirty="0" err="1" smtClean="0"/>
              <a:t>цього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розділу</a:t>
            </a:r>
            <a:r>
              <a:rPr lang="ru-RU" sz="3400" b="1" dirty="0" smtClean="0"/>
              <a:t>) </a:t>
            </a:r>
            <a:r>
              <a:rPr lang="ru-RU" sz="3400" b="1" dirty="0" err="1" smtClean="0">
                <a:solidFill>
                  <a:srgbClr val="FF0000"/>
                </a:solidFill>
              </a:rPr>
              <a:t>відповідного</a:t>
            </a:r>
            <a:r>
              <a:rPr lang="ru-RU" sz="3400" b="1" dirty="0" smtClean="0">
                <a:solidFill>
                  <a:srgbClr val="FF0000"/>
                </a:solidFill>
              </a:rPr>
              <a:t> наказу </a:t>
            </a:r>
            <a:r>
              <a:rPr lang="ru-RU" sz="3400" b="1" dirty="0" err="1" smtClean="0"/>
              <a:t>керівником</a:t>
            </a:r>
            <a:r>
              <a:rPr lang="ru-RU" sz="3400" b="1" dirty="0" smtClean="0"/>
              <a:t> закладу </a:t>
            </a:r>
            <a:r>
              <a:rPr lang="ru-RU" sz="3400" b="1" dirty="0" err="1" smtClean="0"/>
              <a:t>освіти</a:t>
            </a:r>
            <a:r>
              <a:rPr lang="ru-RU" sz="3400" b="1" dirty="0" smtClean="0"/>
              <a:t>, </a:t>
            </a:r>
            <a:r>
              <a:rPr lang="ru-RU" sz="3400" b="1" dirty="0" err="1" smtClean="0"/>
              <a:t>відокремленого</a:t>
            </a:r>
            <a:r>
              <a:rPr lang="ru-RU" sz="3400" b="1" dirty="0" smtClean="0"/>
              <a:t> структурного </a:t>
            </a:r>
            <a:r>
              <a:rPr lang="ru-RU" sz="3400" b="1" dirty="0" err="1" smtClean="0"/>
              <a:t>підрозділу</a:t>
            </a:r>
            <a:r>
              <a:rPr lang="ru-RU" sz="3400" b="1" dirty="0" smtClean="0"/>
              <a:t>. </a:t>
            </a:r>
          </a:p>
          <a:p>
            <a:pPr algn="just"/>
            <a:r>
              <a:rPr lang="ru-RU" sz="3400" b="1" dirty="0" err="1" smtClean="0"/>
              <a:t>Педагогічні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працівники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повинні</a:t>
            </a:r>
            <a:r>
              <a:rPr lang="ru-RU" sz="3400" b="1" dirty="0" smtClean="0"/>
              <a:t> бути </a:t>
            </a:r>
            <a:r>
              <a:rPr lang="ru-RU" sz="3400" b="1" dirty="0" err="1" smtClean="0"/>
              <a:t>ознайомлені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з</a:t>
            </a:r>
            <a:r>
              <a:rPr lang="ru-RU" sz="3400" b="1" dirty="0" smtClean="0"/>
              <a:t> наказом </a:t>
            </a:r>
            <a:r>
              <a:rPr lang="ru-RU" sz="3400" b="1" dirty="0" err="1" smtClean="0">
                <a:solidFill>
                  <a:srgbClr val="FF0000"/>
                </a:solidFill>
              </a:rPr>
              <a:t>упродовж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трьох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робочих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днів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із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дати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його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видання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під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підпис</a:t>
            </a:r>
            <a:r>
              <a:rPr lang="ru-RU" sz="3400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ru-RU" sz="34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3400" b="1" dirty="0" smtClean="0"/>
              <a:t>Наказ за результатами </a:t>
            </a:r>
            <a:r>
              <a:rPr lang="ru-RU" sz="3400" b="1" dirty="0" err="1" smtClean="0"/>
              <a:t>атестації</a:t>
            </a:r>
            <a:r>
              <a:rPr lang="ru-RU" sz="3400" b="1" dirty="0" smtClean="0"/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упродовж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трьох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робочих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днів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із</a:t>
            </a:r>
            <a:r>
              <a:rPr lang="ru-RU" sz="3400" b="1" dirty="0" smtClean="0">
                <a:solidFill>
                  <a:srgbClr val="FF0000"/>
                </a:solidFill>
              </a:rPr>
              <a:t> дня </a:t>
            </a:r>
            <a:r>
              <a:rPr lang="ru-RU" sz="3400" b="1" dirty="0" err="1" smtClean="0">
                <a:solidFill>
                  <a:srgbClr val="FF0000"/>
                </a:solidFill>
              </a:rPr>
              <a:t>його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прийняття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0000"/>
                </a:solidFill>
              </a:rPr>
              <a:t>має</a:t>
            </a:r>
            <a:r>
              <a:rPr lang="ru-RU" sz="3400" b="1" dirty="0" smtClean="0">
                <a:solidFill>
                  <a:srgbClr val="FF0000"/>
                </a:solidFill>
              </a:rPr>
              <a:t> бути </a:t>
            </a:r>
            <a:r>
              <a:rPr lang="ru-RU" sz="3400" b="1" dirty="0" err="1" smtClean="0">
                <a:solidFill>
                  <a:srgbClr val="FF0000"/>
                </a:solidFill>
              </a:rPr>
              <a:t>поданий</a:t>
            </a:r>
            <a:r>
              <a:rPr lang="ru-RU" sz="3400" b="1" dirty="0" smtClean="0">
                <a:solidFill>
                  <a:srgbClr val="FF0000"/>
                </a:solidFill>
              </a:rPr>
              <a:t> до </a:t>
            </a:r>
            <a:r>
              <a:rPr lang="ru-RU" sz="3400" b="1" dirty="0" err="1" smtClean="0">
                <a:solidFill>
                  <a:srgbClr val="FF0000"/>
                </a:solidFill>
              </a:rPr>
              <a:t>бухгалтерії</a:t>
            </a:r>
            <a:r>
              <a:rPr lang="ru-RU" sz="3400" b="1" dirty="0" smtClean="0">
                <a:solidFill>
                  <a:srgbClr val="FF0000"/>
                </a:solidFill>
              </a:rPr>
              <a:t> закладу </a:t>
            </a:r>
            <a:r>
              <a:rPr lang="ru-RU" sz="3400" b="1" dirty="0" err="1" smtClean="0"/>
              <a:t>освіти</a:t>
            </a:r>
            <a:r>
              <a:rPr lang="ru-RU" sz="3400" b="1" dirty="0" smtClean="0"/>
              <a:t>, де </a:t>
            </a:r>
            <a:r>
              <a:rPr lang="ru-RU" sz="3400" b="1" dirty="0" err="1" smtClean="0"/>
              <a:t>працює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педагогічний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працівник</a:t>
            </a:r>
            <a:r>
              <a:rPr lang="ru-RU" sz="3400" b="1" dirty="0" smtClean="0"/>
              <a:t>, </a:t>
            </a:r>
            <a:r>
              <a:rPr lang="ru-RU" sz="3400" b="1" dirty="0" err="1" smtClean="0"/>
              <a:t>чи</a:t>
            </a:r>
            <a:r>
              <a:rPr lang="ru-RU" sz="3400" b="1" dirty="0" smtClean="0"/>
              <a:t> до </a:t>
            </a:r>
            <a:r>
              <a:rPr lang="ru-RU" sz="3400" b="1" dirty="0" err="1" smtClean="0"/>
              <a:t>централізованої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бухгалтерії</a:t>
            </a:r>
            <a:r>
              <a:rPr lang="ru-RU" sz="3400" b="1" dirty="0" smtClean="0"/>
              <a:t>, </a:t>
            </a:r>
            <a:r>
              <a:rPr lang="ru-RU" sz="3400" b="1" dirty="0" err="1" smtClean="0"/>
              <a:t>що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здійснює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бухгалтерський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облік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відповідного</a:t>
            </a:r>
            <a:r>
              <a:rPr lang="ru-RU" sz="3400" b="1" dirty="0" smtClean="0"/>
              <a:t> закладу </a:t>
            </a:r>
            <a:r>
              <a:rPr lang="ru-RU" sz="3400" b="1" dirty="0" err="1" smtClean="0"/>
              <a:t>освіти</a:t>
            </a:r>
            <a:r>
              <a:rPr lang="ru-RU" sz="3400" b="1" dirty="0" smtClean="0"/>
              <a:t>, для </a:t>
            </a:r>
            <a:r>
              <a:rPr lang="ru-RU" sz="3400" b="1" dirty="0" err="1" smtClean="0"/>
              <a:t>нарахування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заробітної</a:t>
            </a:r>
            <a:r>
              <a:rPr lang="ru-RU" sz="3400" b="1" dirty="0" smtClean="0"/>
              <a:t> плати та </a:t>
            </a:r>
            <a:r>
              <a:rPr lang="ru-RU" sz="3400" b="1" dirty="0" err="1" smtClean="0"/>
              <a:t>проведення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відповідного</a:t>
            </a:r>
            <a:r>
              <a:rPr lang="ru-RU" sz="3400" b="1" dirty="0" smtClean="0"/>
              <a:t> </a:t>
            </a:r>
            <a:r>
              <a:rPr lang="ru-RU" sz="3400" b="1" dirty="0" err="1" smtClean="0"/>
              <a:t>Перерахунку</a:t>
            </a:r>
            <a:r>
              <a:rPr lang="ru-RU" sz="3400" b="1" dirty="0" smtClean="0"/>
              <a:t>.</a:t>
            </a:r>
          </a:p>
          <a:p>
            <a:pPr algn="just"/>
            <a:r>
              <a:rPr lang="ru-RU" sz="3400" b="1" dirty="0" smtClean="0"/>
              <a:t> </a:t>
            </a:r>
            <a:r>
              <a:rPr lang="ru-RU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Оплата </a:t>
            </a:r>
            <a:r>
              <a:rPr lang="ru-RU" sz="3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праці</a:t>
            </a:r>
            <a:r>
              <a:rPr lang="ru-RU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</a:t>
            </a:r>
            <a:r>
              <a:rPr lang="ru-RU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урахуванням</a:t>
            </a:r>
            <a:r>
              <a:rPr lang="ru-RU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результатів</a:t>
            </a:r>
            <a:r>
              <a:rPr lang="ru-RU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атестації</a:t>
            </a:r>
            <a:r>
              <a:rPr lang="ru-RU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проводиться </a:t>
            </a:r>
            <a:r>
              <a:rPr lang="ru-RU" sz="3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</a:t>
            </a:r>
            <a:r>
              <a:rPr lang="ru-RU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дати</a:t>
            </a:r>
            <a:r>
              <a:rPr lang="ru-RU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видання</a:t>
            </a:r>
            <a:r>
              <a:rPr lang="ru-RU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наказу за результатами </a:t>
            </a:r>
            <a:r>
              <a:rPr lang="ru-RU" sz="3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атестації</a:t>
            </a:r>
            <a:r>
              <a:rPr lang="ru-RU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IV.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Оскарження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рішень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атестаційних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комісій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78645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/>
              <a:t>У </a:t>
            </a:r>
            <a:r>
              <a:rPr lang="ru-RU" b="1" dirty="0" err="1" smtClean="0"/>
              <a:t>разі</a:t>
            </a:r>
            <a:r>
              <a:rPr lang="ru-RU" b="1" dirty="0" smtClean="0"/>
              <a:t> </a:t>
            </a:r>
            <a:r>
              <a:rPr lang="ru-RU" b="1" dirty="0" err="1" smtClean="0"/>
              <a:t>незгоди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рішеннями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атестаційних</a:t>
            </a:r>
            <a:r>
              <a:rPr lang="ru-RU" b="1" dirty="0" smtClean="0"/>
              <a:t> </a:t>
            </a:r>
            <a:r>
              <a:rPr lang="ru-RU" b="1" dirty="0" err="1" smtClean="0"/>
              <a:t>комісій</a:t>
            </a:r>
            <a:r>
              <a:rPr lang="ru-RU" b="1" dirty="0" smtClean="0"/>
              <a:t> </a:t>
            </a:r>
            <a:r>
              <a:rPr lang="en-US" b="1" dirty="0" smtClean="0"/>
              <a:t>I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en-US" b="1" dirty="0" smtClean="0"/>
              <a:t>II </a:t>
            </a:r>
            <a:r>
              <a:rPr lang="ru-RU" b="1" dirty="0" err="1" smtClean="0"/>
              <a:t>рівнів</a:t>
            </a:r>
            <a:r>
              <a:rPr lang="ru-RU" b="1" dirty="0" smtClean="0"/>
              <a:t> </a:t>
            </a:r>
            <a:r>
              <a:rPr lang="ru-RU" b="1" dirty="0" err="1" smtClean="0"/>
              <a:t>він</a:t>
            </a:r>
            <a:r>
              <a:rPr lang="ru-RU" b="1" dirty="0" smtClean="0"/>
              <a:t> </a:t>
            </a:r>
            <a:r>
              <a:rPr lang="ru-RU" b="1" dirty="0" err="1" smtClean="0"/>
              <a:t>має</a:t>
            </a:r>
            <a:r>
              <a:rPr lang="ru-RU" b="1" dirty="0" smtClean="0"/>
              <a:t> право </a:t>
            </a:r>
            <a:r>
              <a:rPr lang="ru-RU" b="1" dirty="0" err="1" smtClean="0"/>
              <a:t>оскаржити</a:t>
            </a:r>
            <a:r>
              <a:rPr lang="ru-RU" b="1" dirty="0" smtClean="0"/>
              <a:t> </a:t>
            </a:r>
            <a:r>
              <a:rPr lang="ru-RU" b="1" dirty="0" err="1" smtClean="0"/>
              <a:t>таке</a:t>
            </a:r>
            <a:r>
              <a:rPr lang="ru-RU" b="1" dirty="0" smtClean="0"/>
              <a:t> </a:t>
            </a:r>
            <a:r>
              <a:rPr lang="ru-RU" b="1" dirty="0" err="1" smtClean="0"/>
              <a:t>рішення</a:t>
            </a:r>
            <a:r>
              <a:rPr lang="ru-RU" b="1" dirty="0" smtClean="0"/>
              <a:t> шляхом </a:t>
            </a:r>
            <a:r>
              <a:rPr lang="ru-RU" b="1" dirty="0" err="1" smtClean="0"/>
              <a:t>подання</a:t>
            </a:r>
            <a:r>
              <a:rPr lang="ru-RU" b="1" dirty="0" smtClean="0"/>
              <a:t> </a:t>
            </a:r>
            <a:r>
              <a:rPr lang="ru-RU" b="1" dirty="0" err="1" smtClean="0"/>
              <a:t>апеляції</a:t>
            </a:r>
            <a:r>
              <a:rPr lang="ru-RU" b="1" dirty="0" smtClean="0"/>
              <a:t> до </a:t>
            </a:r>
            <a:r>
              <a:rPr lang="ru-RU" b="1" dirty="0" err="1" smtClean="0"/>
              <a:t>відповідної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 </a:t>
            </a:r>
            <a:r>
              <a:rPr lang="ru-RU" b="1" dirty="0" err="1" smtClean="0"/>
              <a:t>вищого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упродовж</a:t>
            </a:r>
            <a:r>
              <a:rPr lang="ru-RU" b="1" dirty="0" smtClean="0">
                <a:solidFill>
                  <a:srgbClr val="FF0000"/>
                </a:solidFill>
              </a:rPr>
              <a:t> семи </a:t>
            </a:r>
            <a:r>
              <a:rPr lang="ru-RU" b="1" dirty="0" err="1" smtClean="0">
                <a:solidFill>
                  <a:srgbClr val="FF0000"/>
                </a:solidFill>
              </a:rPr>
              <a:t>робочих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днів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дати</a:t>
            </a:r>
            <a:r>
              <a:rPr lang="ru-RU" b="1" dirty="0" smtClean="0"/>
              <a:t> </a:t>
            </a:r>
            <a:r>
              <a:rPr lang="ru-RU" b="1" dirty="0" err="1" smtClean="0"/>
              <a:t>отримання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педагогічним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працівником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атестаційного</a:t>
            </a:r>
            <a:r>
              <a:rPr lang="ru-RU" b="1" dirty="0" smtClean="0"/>
              <a:t> листа (</a:t>
            </a:r>
            <a:r>
              <a:rPr lang="ru-RU" b="1" dirty="0" err="1" smtClean="0"/>
              <a:t>особисто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на </a:t>
            </a:r>
            <a:r>
              <a:rPr lang="ru-RU" b="1" dirty="0" err="1" smtClean="0"/>
              <a:t>електронну</a:t>
            </a:r>
            <a:r>
              <a:rPr lang="ru-RU" b="1" dirty="0" smtClean="0"/>
              <a:t> адресу).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2. </a:t>
            </a:r>
            <a:r>
              <a:rPr lang="ru-RU" b="1" dirty="0" err="1" smtClean="0"/>
              <a:t>Апеляція</a:t>
            </a:r>
            <a:r>
              <a:rPr lang="ru-RU" b="1" dirty="0" smtClean="0"/>
              <a:t> </a:t>
            </a:r>
            <a:r>
              <a:rPr lang="ru-RU" b="1" dirty="0" err="1" smtClean="0"/>
              <a:t>подається</a:t>
            </a:r>
            <a:r>
              <a:rPr lang="ru-RU" b="1" dirty="0" smtClean="0"/>
              <a:t> шляхом </a:t>
            </a:r>
            <a:r>
              <a:rPr lang="ru-RU" b="1" dirty="0" err="1" smtClean="0"/>
              <a:t>направлення</a:t>
            </a:r>
            <a:r>
              <a:rPr lang="ru-RU" b="1" dirty="0" smtClean="0"/>
              <a:t> </a:t>
            </a:r>
            <a:r>
              <a:rPr lang="ru-RU" b="1" dirty="0" err="1" smtClean="0"/>
              <a:t>апеляційної</a:t>
            </a:r>
            <a:r>
              <a:rPr lang="ru-RU" b="1" dirty="0" smtClean="0"/>
              <a:t> заяви, </a:t>
            </a:r>
            <a:r>
              <a:rPr lang="ru-RU" b="1" dirty="0" err="1" smtClean="0"/>
              <a:t>оформленої</a:t>
            </a:r>
            <a:r>
              <a:rPr lang="ru-RU" b="1" dirty="0" smtClean="0"/>
              <a:t> </a:t>
            </a:r>
            <a:r>
              <a:rPr lang="ru-RU" b="1" dirty="0" err="1" smtClean="0"/>
              <a:t>згідно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 </a:t>
            </a:r>
            <a:r>
              <a:rPr lang="ru-RU" b="1" u="sng" dirty="0" err="1" smtClean="0">
                <a:hlinkClick r:id="rId2"/>
              </a:rPr>
              <a:t>додатком</a:t>
            </a:r>
            <a:r>
              <a:rPr lang="ru-RU" b="1" u="sng" dirty="0" smtClean="0">
                <a:hlinkClick r:id="rId2"/>
              </a:rPr>
              <a:t> 4</a:t>
            </a:r>
            <a:r>
              <a:rPr lang="ru-RU" b="1" dirty="0" smtClean="0"/>
              <a:t> до </a:t>
            </a:r>
            <a:r>
              <a:rPr lang="ru-RU" b="1" dirty="0" err="1" smtClean="0"/>
              <a:t>цього</a:t>
            </a:r>
            <a:r>
              <a:rPr lang="ru-RU" b="1" dirty="0" smtClean="0"/>
              <a:t> </a:t>
            </a:r>
            <a:r>
              <a:rPr lang="ru-RU" b="1" dirty="0" err="1" smtClean="0"/>
              <a:t>Положення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 smtClean="0"/>
              <a:t>До </a:t>
            </a:r>
            <a:r>
              <a:rPr lang="ru-RU" b="1" dirty="0" err="1" smtClean="0"/>
              <a:t>апеляційної</a:t>
            </a:r>
            <a:r>
              <a:rPr lang="ru-RU" b="1" dirty="0" smtClean="0"/>
              <a:t> заяви </a:t>
            </a:r>
            <a:r>
              <a:rPr lang="ru-RU" b="1" dirty="0" err="1" smtClean="0"/>
              <a:t>додаються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копія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атестаційного</a:t>
            </a:r>
            <a:r>
              <a:rPr lang="ru-RU" b="1" dirty="0" smtClean="0">
                <a:solidFill>
                  <a:srgbClr val="FF0000"/>
                </a:solidFill>
              </a:rPr>
              <a:t> листа</a:t>
            </a:r>
            <a:r>
              <a:rPr lang="ru-RU" b="1" dirty="0" smtClean="0"/>
              <a:t>, </a:t>
            </a:r>
            <a:r>
              <a:rPr lang="ru-RU" b="1" dirty="0" err="1" smtClean="0"/>
              <a:t>виданого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атестаційною</a:t>
            </a:r>
            <a:r>
              <a:rPr lang="ru-RU" b="1" dirty="0" smtClean="0"/>
              <a:t> </a:t>
            </a:r>
            <a:r>
              <a:rPr lang="ru-RU" b="1" dirty="0" err="1" smtClean="0"/>
              <a:t>комісією</a:t>
            </a:r>
            <a:r>
              <a:rPr lang="ru-RU" b="1" dirty="0" smtClean="0"/>
              <a:t>, </a:t>
            </a:r>
            <a:r>
              <a:rPr lang="ru-RU" b="1" dirty="0" err="1" smtClean="0"/>
              <a:t>рішення</a:t>
            </a:r>
            <a:r>
              <a:rPr lang="ru-RU" b="1" dirty="0" smtClean="0"/>
              <a:t> </a:t>
            </a:r>
            <a:r>
              <a:rPr lang="ru-RU" b="1" dirty="0" err="1" smtClean="0"/>
              <a:t>якої</a:t>
            </a:r>
            <a:r>
              <a:rPr lang="ru-RU" b="1" dirty="0" smtClean="0"/>
              <a:t> </a:t>
            </a:r>
            <a:r>
              <a:rPr lang="ru-RU" b="1" dirty="0" err="1" smtClean="0"/>
              <a:t>оскаржується</a:t>
            </a:r>
            <a:r>
              <a:rPr lang="ru-RU" b="1" dirty="0" smtClean="0"/>
              <a:t>, </a:t>
            </a:r>
            <a:r>
              <a:rPr lang="ru-RU" b="1" dirty="0" err="1" smtClean="0">
                <a:solidFill>
                  <a:srgbClr val="FF0000"/>
                </a:solidFill>
              </a:rPr>
              <a:t>копії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документів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</a:rPr>
              <a:t>що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подавалися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педагогічним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працівником</a:t>
            </a:r>
            <a:r>
              <a:rPr lang="ru-RU" b="1" dirty="0" smtClean="0">
                <a:solidFill>
                  <a:srgbClr val="FF0000"/>
                </a:solidFill>
              </a:rPr>
              <a:t> до </a:t>
            </a:r>
            <a:r>
              <a:rPr lang="ru-RU" b="1" dirty="0" err="1" smtClean="0">
                <a:solidFill>
                  <a:srgbClr val="FF0000"/>
                </a:solidFill>
              </a:rPr>
              <a:t>атестаційної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комісії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b="1" dirty="0" err="1" smtClean="0"/>
              <a:t>рішення</a:t>
            </a:r>
            <a:r>
              <a:rPr lang="ru-RU" b="1" dirty="0" smtClean="0"/>
              <a:t> </a:t>
            </a:r>
            <a:r>
              <a:rPr lang="ru-RU" b="1" dirty="0" err="1" smtClean="0"/>
              <a:t>якої</a:t>
            </a:r>
            <a:r>
              <a:rPr lang="ru-RU" b="1" dirty="0" smtClean="0"/>
              <a:t> </a:t>
            </a:r>
            <a:r>
              <a:rPr lang="ru-RU" b="1" dirty="0" err="1" smtClean="0"/>
              <a:t>оскаржується</a:t>
            </a:r>
            <a:r>
              <a:rPr lang="ru-RU" b="1" dirty="0" smtClean="0"/>
              <a:t> (у </a:t>
            </a:r>
            <a:r>
              <a:rPr lang="ru-RU" b="1" dirty="0" err="1" smtClean="0"/>
              <a:t>разі</a:t>
            </a:r>
            <a:r>
              <a:rPr lang="ru-RU" b="1" dirty="0" smtClean="0"/>
              <a:t> </a:t>
            </a:r>
            <a:r>
              <a:rPr lang="ru-RU" b="1" dirty="0" err="1" smtClean="0"/>
              <a:t>їхнього</a:t>
            </a:r>
            <a:r>
              <a:rPr lang="ru-RU" b="1" dirty="0" smtClean="0"/>
              <a:t> </a:t>
            </a:r>
            <a:r>
              <a:rPr lang="ru-RU" b="1" dirty="0" err="1" smtClean="0"/>
              <a:t>подання</a:t>
            </a:r>
            <a:r>
              <a:rPr lang="ru-RU" b="1" dirty="0" smtClean="0"/>
              <a:t>).</a:t>
            </a:r>
          </a:p>
          <a:p>
            <a:pPr algn="just"/>
            <a:r>
              <a:rPr lang="ru-RU" b="1" dirty="0" err="1" smtClean="0"/>
              <a:t>прийняти</a:t>
            </a:r>
            <a:r>
              <a:rPr lang="ru-RU" b="1" dirty="0" smtClean="0"/>
              <a:t> </a:t>
            </a:r>
            <a:r>
              <a:rPr lang="ru-RU" b="1" dirty="0" err="1" smtClean="0"/>
              <a:t>рішення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протягом</a:t>
            </a:r>
            <a:r>
              <a:rPr lang="ru-RU" b="1" dirty="0" smtClean="0">
                <a:solidFill>
                  <a:srgbClr val="FF0000"/>
                </a:solidFill>
              </a:rPr>
              <a:t> 15 </a:t>
            </a:r>
            <a:r>
              <a:rPr lang="ru-RU" b="1" dirty="0" err="1" smtClean="0">
                <a:solidFill>
                  <a:srgbClr val="FF0000"/>
                </a:solidFill>
              </a:rPr>
              <a:t>робочих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днів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дати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її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надходження</a:t>
            </a:r>
            <a:r>
              <a:rPr lang="ru-RU" b="1" dirty="0" smtClean="0"/>
              <a:t>. </a:t>
            </a:r>
          </a:p>
          <a:p>
            <a:pPr algn="just"/>
            <a:r>
              <a:rPr lang="ru-RU" b="1" dirty="0" err="1" smtClean="0"/>
              <a:t>Керівник</a:t>
            </a:r>
            <a:r>
              <a:rPr lang="ru-RU" b="1" dirty="0" smtClean="0"/>
              <a:t> закладу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упродовж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трьох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робочих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днів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дати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/>
              <a:t>отримання</a:t>
            </a:r>
            <a:r>
              <a:rPr lang="ru-RU" b="1" dirty="0" smtClean="0"/>
              <a:t> </a:t>
            </a:r>
            <a:r>
              <a:rPr lang="ru-RU" b="1" dirty="0" err="1" smtClean="0"/>
              <a:t>витягу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протоколу про </a:t>
            </a:r>
            <a:r>
              <a:rPr lang="ru-RU" b="1" dirty="0" err="1" smtClean="0"/>
              <a:t>результати</a:t>
            </a:r>
            <a:r>
              <a:rPr lang="ru-RU" b="1" dirty="0" smtClean="0"/>
              <a:t> </a:t>
            </a:r>
            <a:r>
              <a:rPr lang="ru-RU" b="1" dirty="0" err="1" smtClean="0"/>
              <a:t>розгляду</a:t>
            </a:r>
            <a:r>
              <a:rPr lang="ru-RU" b="1" dirty="0" smtClean="0"/>
              <a:t> </a:t>
            </a:r>
            <a:r>
              <a:rPr lang="ru-RU" b="1" dirty="0" err="1" smtClean="0"/>
              <a:t>апеляції</a:t>
            </a:r>
            <a:r>
              <a:rPr lang="ru-RU" b="1" dirty="0" smtClean="0"/>
              <a:t>, за результатами </a:t>
            </a:r>
            <a:r>
              <a:rPr lang="ru-RU" b="1" dirty="0" err="1" smtClean="0"/>
              <a:t>якої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педагогічному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працівникові</a:t>
            </a:r>
            <a:r>
              <a:rPr lang="ru-RU" b="1" dirty="0" smtClean="0"/>
              <a:t> </a:t>
            </a:r>
            <a:r>
              <a:rPr lang="ru-RU" b="1" dirty="0" err="1" smtClean="0"/>
              <a:t>було</a:t>
            </a:r>
            <a:r>
              <a:rPr lang="ru-RU" b="1" dirty="0" smtClean="0"/>
              <a:t> </a:t>
            </a:r>
            <a:r>
              <a:rPr lang="ru-RU" b="1" dirty="0" err="1" smtClean="0"/>
              <a:t>присвоєно</a:t>
            </a:r>
            <a:r>
              <a:rPr lang="ru-RU" b="1" dirty="0" smtClean="0"/>
              <a:t> (</a:t>
            </a:r>
            <a:r>
              <a:rPr lang="ru-RU" b="1" dirty="0" err="1" smtClean="0"/>
              <a:t>підтверджено</a:t>
            </a:r>
            <a:r>
              <a:rPr lang="ru-RU" b="1" dirty="0" smtClean="0"/>
              <a:t>) </a:t>
            </a:r>
            <a:r>
              <a:rPr lang="ru-RU" b="1" dirty="0" err="1" smtClean="0"/>
              <a:t>кваліфікаційну</a:t>
            </a:r>
            <a:r>
              <a:rPr lang="ru-RU" b="1" dirty="0" smtClean="0"/>
              <a:t> </a:t>
            </a:r>
            <a:r>
              <a:rPr lang="ru-RU" b="1" dirty="0" err="1" smtClean="0"/>
              <a:t>категорію</a:t>
            </a:r>
            <a:r>
              <a:rPr lang="ru-RU" b="1" dirty="0" smtClean="0"/>
              <a:t>, </a:t>
            </a:r>
            <a:r>
              <a:rPr lang="ru-RU" b="1" dirty="0" err="1" smtClean="0"/>
              <a:t>відповідне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педагогічне</a:t>
            </a:r>
            <a:r>
              <a:rPr lang="ru-RU" b="1" dirty="0" smtClean="0"/>
              <a:t> </a:t>
            </a:r>
            <a:r>
              <a:rPr lang="ru-RU" b="1" dirty="0" err="1" smtClean="0"/>
              <a:t>звання</a:t>
            </a:r>
            <a:r>
              <a:rPr lang="ru-RU" b="1" dirty="0" smtClean="0"/>
              <a:t>, </a:t>
            </a:r>
            <a:r>
              <a:rPr lang="ru-RU" b="1" dirty="0" err="1" smtClean="0"/>
              <a:t>має</a:t>
            </a:r>
            <a:r>
              <a:rPr lang="ru-RU" b="1" dirty="0" smtClean="0"/>
              <a:t> </a:t>
            </a:r>
            <a:r>
              <a:rPr lang="ru-RU" b="1" dirty="0" err="1" smtClean="0"/>
              <a:t>видати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відповідний</a:t>
            </a:r>
            <a:r>
              <a:rPr lang="ru-RU" b="1" dirty="0" smtClean="0"/>
              <a:t> наказ та </a:t>
            </a:r>
            <a:r>
              <a:rPr lang="ru-RU" b="1" dirty="0" err="1" smtClean="0"/>
              <a:t>ознайомити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ним </a:t>
            </a:r>
            <a:r>
              <a:rPr lang="ru-RU" b="1" dirty="0" err="1" smtClean="0"/>
              <a:t>педагогічного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</a:t>
            </a:r>
            <a:r>
              <a:rPr lang="ru-RU" b="1" dirty="0" err="1" smtClean="0"/>
              <a:t>підпис</a:t>
            </a:r>
            <a:r>
              <a:rPr lang="ru-RU" b="1" dirty="0" smtClean="0"/>
              <a:t>.</a:t>
            </a:r>
          </a:p>
          <a:p>
            <a:pPr algn="just"/>
            <a:endParaRPr lang="ru-RU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ЗВІЛЬНЕННЯ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 err="1" smtClean="0"/>
              <a:t>Рішення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r>
              <a:rPr lang="ru-RU" b="1" dirty="0" smtClean="0"/>
              <a:t> </a:t>
            </a:r>
            <a:r>
              <a:rPr lang="ru-RU" b="1" dirty="0" err="1" smtClean="0"/>
              <a:t>може</a:t>
            </a:r>
            <a:r>
              <a:rPr lang="ru-RU" b="1" dirty="0" smtClean="0"/>
              <a:t> бути </a:t>
            </a:r>
            <a:r>
              <a:rPr lang="ru-RU" b="1" dirty="0" err="1" smtClean="0"/>
              <a:t>підставою</a:t>
            </a:r>
            <a:r>
              <a:rPr lang="ru-RU" b="1" dirty="0" smtClean="0"/>
              <a:t> для </a:t>
            </a:r>
            <a:r>
              <a:rPr lang="ru-RU" b="1" dirty="0" err="1" smtClean="0"/>
              <a:t>звільнення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роботи</a:t>
            </a:r>
            <a:r>
              <a:rPr lang="ru-RU" b="1" dirty="0" smtClean="0"/>
              <a:t> у </a:t>
            </a:r>
            <a:r>
              <a:rPr lang="ru-RU" b="1" dirty="0" err="1" smtClean="0"/>
              <a:t>встановленому</a:t>
            </a:r>
            <a:r>
              <a:rPr lang="ru-RU" b="1" dirty="0" smtClean="0"/>
              <a:t> </a:t>
            </a:r>
            <a:r>
              <a:rPr lang="ru-RU" b="1" dirty="0" err="1" smtClean="0"/>
              <a:t>законодавством</a:t>
            </a:r>
            <a:r>
              <a:rPr lang="ru-RU" b="1" dirty="0" smtClean="0"/>
              <a:t> порядку. Наказ про </a:t>
            </a:r>
            <a:r>
              <a:rPr lang="ru-RU" b="1" dirty="0" err="1" smtClean="0"/>
              <a:t>звільнення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переведення</a:t>
            </a:r>
            <a:r>
              <a:rPr lang="ru-RU" b="1" dirty="0" smtClean="0"/>
              <a:t>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 за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згодою</a:t>
            </a:r>
            <a:r>
              <a:rPr lang="ru-RU" b="1" dirty="0" smtClean="0"/>
              <a:t> на </a:t>
            </a:r>
            <a:r>
              <a:rPr lang="ru-RU" b="1" dirty="0" err="1" smtClean="0"/>
              <a:t>іншу</a:t>
            </a:r>
            <a:r>
              <a:rPr lang="ru-RU" b="1" dirty="0" smtClean="0"/>
              <a:t> роботу за результатами </a:t>
            </a:r>
            <a:r>
              <a:rPr lang="ru-RU" b="1" dirty="0" err="1" smtClean="0"/>
              <a:t>атестації</a:t>
            </a:r>
            <a:r>
              <a:rPr lang="ru-RU" b="1" dirty="0" smtClean="0"/>
              <a:t> </a:t>
            </a:r>
            <a:r>
              <a:rPr lang="ru-RU" b="1" dirty="0" err="1" smtClean="0"/>
              <a:t>видається</a:t>
            </a:r>
            <a:r>
              <a:rPr lang="ru-RU" b="1" dirty="0" smtClean="0"/>
              <a:t> </a:t>
            </a:r>
            <a:r>
              <a:rPr lang="ru-RU" b="1" dirty="0" err="1" smtClean="0"/>
              <a:t>лише</a:t>
            </a:r>
            <a:r>
              <a:rPr lang="ru-RU" b="1" dirty="0" smtClean="0"/>
              <a:t> </a:t>
            </a:r>
            <a:r>
              <a:rPr lang="ru-RU" b="1" dirty="0" err="1" smtClean="0"/>
              <a:t>після</a:t>
            </a:r>
            <a:r>
              <a:rPr lang="ru-RU" b="1" dirty="0" smtClean="0"/>
              <a:t> </a:t>
            </a:r>
            <a:r>
              <a:rPr lang="ru-RU" b="1" dirty="0" err="1" smtClean="0"/>
              <a:t>розгляду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апеляції</a:t>
            </a:r>
            <a:r>
              <a:rPr lang="ru-RU" b="1" dirty="0" smtClean="0"/>
              <a:t> (у </a:t>
            </a:r>
            <a:r>
              <a:rPr lang="ru-RU" b="1" dirty="0" err="1" smtClean="0"/>
              <a:t>разі</a:t>
            </a:r>
            <a:r>
              <a:rPr lang="ru-RU" b="1" dirty="0" smtClean="0"/>
              <a:t> </a:t>
            </a:r>
            <a:r>
              <a:rPr lang="ru-RU" b="1" dirty="0" err="1" smtClean="0"/>
              <a:t>подання</a:t>
            </a:r>
            <a:r>
              <a:rPr lang="ru-RU" b="1" dirty="0" smtClean="0"/>
              <a:t>) </a:t>
            </a:r>
            <a:r>
              <a:rPr lang="ru-RU" b="1" dirty="0" err="1" smtClean="0"/>
              <a:t>атестаційними</a:t>
            </a:r>
            <a:r>
              <a:rPr lang="ru-RU" b="1" dirty="0" smtClean="0"/>
              <a:t> </a:t>
            </a:r>
            <a:r>
              <a:rPr lang="ru-RU" b="1" dirty="0" err="1" smtClean="0"/>
              <a:t>комісіями</a:t>
            </a:r>
            <a:r>
              <a:rPr lang="ru-RU" b="1" dirty="0" smtClean="0"/>
              <a:t> </a:t>
            </a:r>
            <a:r>
              <a:rPr lang="ru-RU" b="1" dirty="0" err="1" smtClean="0"/>
              <a:t>вищого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дотриманням</a:t>
            </a:r>
            <a:r>
              <a:rPr lang="ru-RU" b="1" dirty="0" smtClean="0"/>
              <a:t> </a:t>
            </a:r>
            <a:r>
              <a:rPr lang="ru-RU" b="1" dirty="0" err="1" smtClean="0"/>
              <a:t>законодавства</a:t>
            </a:r>
            <a:r>
              <a:rPr lang="ru-RU" b="1" dirty="0" smtClean="0"/>
              <a:t> про </a:t>
            </a:r>
            <a:r>
              <a:rPr lang="ru-RU" b="1" dirty="0" err="1" smtClean="0"/>
              <a:t>працю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 smtClean="0"/>
              <a:t> </a:t>
            </a:r>
            <a:r>
              <a:rPr lang="ru-RU" b="1" dirty="0" err="1" smtClean="0"/>
              <a:t>Розірвання</a:t>
            </a:r>
            <a:r>
              <a:rPr lang="ru-RU" b="1" dirty="0" smtClean="0"/>
              <a:t> трудового договору за таких умов </a:t>
            </a:r>
            <a:r>
              <a:rPr lang="ru-RU" b="1" dirty="0" err="1" smtClean="0"/>
              <a:t>допускається</a:t>
            </a:r>
            <a:r>
              <a:rPr lang="ru-RU" b="1" dirty="0" smtClean="0"/>
              <a:t> у </a:t>
            </a:r>
            <a:r>
              <a:rPr lang="ru-RU" b="1" dirty="0" err="1" smtClean="0"/>
              <a:t>разі</a:t>
            </a:r>
            <a:r>
              <a:rPr lang="ru-RU" b="1" dirty="0" smtClean="0"/>
              <a:t>, </a:t>
            </a:r>
            <a:r>
              <a:rPr lang="ru-RU" b="1" dirty="0" err="1" smtClean="0"/>
              <a:t>якщо</a:t>
            </a:r>
            <a:r>
              <a:rPr lang="ru-RU" b="1" dirty="0" smtClean="0"/>
              <a:t> </a:t>
            </a:r>
            <a:r>
              <a:rPr lang="ru-RU" b="1" dirty="0" err="1" smtClean="0"/>
              <a:t>неможливо</a:t>
            </a:r>
            <a:r>
              <a:rPr lang="ru-RU" b="1" dirty="0" smtClean="0"/>
              <a:t> перевести </a:t>
            </a:r>
            <a:r>
              <a:rPr lang="ru-RU" b="1" dirty="0" err="1" smtClean="0"/>
              <a:t>працівника</a:t>
            </a:r>
            <a:r>
              <a:rPr lang="ru-RU" b="1" dirty="0" smtClean="0"/>
              <a:t> за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згодою</a:t>
            </a:r>
            <a:r>
              <a:rPr lang="ru-RU" b="1" dirty="0" smtClean="0"/>
              <a:t> на </a:t>
            </a:r>
            <a:r>
              <a:rPr lang="ru-RU" b="1" dirty="0" err="1" smtClean="0"/>
              <a:t>іншу</a:t>
            </a:r>
            <a:r>
              <a:rPr lang="ru-RU" b="1" dirty="0" smtClean="0"/>
              <a:t> роботу, яка </a:t>
            </a:r>
            <a:r>
              <a:rPr lang="ru-RU" b="1" dirty="0" err="1" smtClean="0"/>
              <a:t>відповідає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кваліфікації</a:t>
            </a:r>
            <a:r>
              <a:rPr lang="ru-RU" b="1" dirty="0" smtClean="0"/>
              <a:t>, у тому самому </a:t>
            </a:r>
            <a:r>
              <a:rPr lang="ru-RU" b="1" dirty="0" err="1" smtClean="0"/>
              <a:t>закладі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dirty="0" err="1" smtClean="0"/>
              <a:t>Додаток</a:t>
            </a:r>
            <a:r>
              <a:rPr lang="ru-RU" dirty="0" smtClean="0"/>
              <a:t> 1</a:t>
            </a:r>
            <a:br>
              <a:rPr lang="ru-RU" dirty="0" smtClean="0"/>
            </a:br>
            <a:r>
              <a:rPr lang="ru-RU" dirty="0" smtClean="0"/>
              <a:t>до </a:t>
            </a:r>
            <a:r>
              <a:rPr lang="ru-RU" dirty="0" err="1" smtClean="0"/>
              <a:t>Положення</a:t>
            </a:r>
            <a:r>
              <a:rPr lang="ru-RU" dirty="0" smtClean="0"/>
              <a:t> про </a:t>
            </a:r>
            <a:r>
              <a:rPr lang="ru-RU" dirty="0" err="1" smtClean="0"/>
              <a:t>атестацію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педагогічних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(пункт 2 </a:t>
            </a:r>
            <a:r>
              <a:rPr lang="ru-RU" dirty="0" err="1" smtClean="0"/>
              <a:t>розділу</a:t>
            </a:r>
            <a:r>
              <a:rPr lang="ru-RU" dirty="0" smtClean="0"/>
              <a:t> III)</a:t>
            </a:r>
          </a:p>
          <a:p>
            <a:r>
              <a:rPr lang="ru-RU" b="1" u="sng" dirty="0" smtClean="0">
                <a:hlinkClick r:id="rId2"/>
              </a:rPr>
              <a:t>ЗАЯВА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про </a:t>
            </a:r>
            <a:r>
              <a:rPr lang="ru-RU" b="1" dirty="0" err="1" smtClean="0"/>
              <a:t>проведення</a:t>
            </a:r>
            <a:r>
              <a:rPr lang="ru-RU" b="1" dirty="0" smtClean="0"/>
              <a:t> </a:t>
            </a:r>
            <a:r>
              <a:rPr lang="ru-RU" b="1" dirty="0" err="1" smtClean="0"/>
              <a:t>позачергової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атестації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dirty="0" err="1" smtClean="0"/>
              <a:t>Додаток</a:t>
            </a:r>
            <a:r>
              <a:rPr lang="ru-RU" dirty="0" smtClean="0"/>
              <a:t> 2</a:t>
            </a:r>
            <a:br>
              <a:rPr lang="ru-RU" dirty="0" smtClean="0"/>
            </a:br>
            <a:r>
              <a:rPr lang="ru-RU" dirty="0" smtClean="0"/>
              <a:t>до </a:t>
            </a:r>
            <a:r>
              <a:rPr lang="ru-RU" dirty="0" err="1" smtClean="0"/>
              <a:t>Положення</a:t>
            </a:r>
            <a:r>
              <a:rPr lang="ru-RU" dirty="0" smtClean="0"/>
              <a:t> про </a:t>
            </a:r>
            <a:r>
              <a:rPr lang="ru-RU" dirty="0" err="1" smtClean="0"/>
              <a:t>атестацію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педагогічних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(пункт 10 </a:t>
            </a:r>
            <a:r>
              <a:rPr lang="ru-RU" dirty="0" err="1" smtClean="0"/>
              <a:t>розділу</a:t>
            </a:r>
            <a:r>
              <a:rPr lang="ru-RU" dirty="0" smtClean="0"/>
              <a:t> III)</a:t>
            </a:r>
          </a:p>
          <a:p>
            <a:r>
              <a:rPr lang="ru-RU" b="1" u="sng" dirty="0" smtClean="0">
                <a:hlinkClick r:id="rId2"/>
              </a:rPr>
              <a:t>ПРОТОКОЛ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засідання</a:t>
            </a:r>
            <a:r>
              <a:rPr lang="ru-RU" b="1" dirty="0" smtClean="0"/>
              <a:t> </a:t>
            </a:r>
            <a:r>
              <a:rPr lang="ru-RU" b="1" dirty="0" err="1" smtClean="0"/>
              <a:t>атестаційної</a:t>
            </a:r>
            <a:r>
              <a:rPr lang="ru-RU" b="1" dirty="0" smtClean="0"/>
              <a:t> </a:t>
            </a:r>
            <a:r>
              <a:rPr lang="ru-RU" b="1" dirty="0" err="1" smtClean="0"/>
              <a:t>комісії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dirty="0" err="1" smtClean="0"/>
              <a:t>Додаток</a:t>
            </a:r>
            <a:r>
              <a:rPr lang="ru-RU" dirty="0" smtClean="0"/>
              <a:t> 3</a:t>
            </a:r>
            <a:br>
              <a:rPr lang="ru-RU" dirty="0" smtClean="0"/>
            </a:br>
            <a:r>
              <a:rPr lang="ru-RU" dirty="0" smtClean="0"/>
              <a:t>до </a:t>
            </a:r>
            <a:r>
              <a:rPr lang="ru-RU" dirty="0" err="1" smtClean="0"/>
              <a:t>Положення</a:t>
            </a:r>
            <a:r>
              <a:rPr lang="ru-RU" dirty="0" smtClean="0"/>
              <a:t> про </a:t>
            </a:r>
            <a:r>
              <a:rPr lang="ru-RU" dirty="0" err="1" smtClean="0"/>
              <a:t>атестацію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педагогічних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(пункт 11 </a:t>
            </a:r>
            <a:r>
              <a:rPr lang="ru-RU" dirty="0" err="1" smtClean="0"/>
              <a:t>розділу</a:t>
            </a:r>
            <a:r>
              <a:rPr lang="ru-RU" dirty="0" smtClean="0"/>
              <a:t> III)</a:t>
            </a:r>
          </a:p>
          <a:p>
            <a:r>
              <a:rPr lang="ru-RU" b="1" u="sng" dirty="0" smtClean="0">
                <a:hlinkClick r:id="rId2"/>
              </a:rPr>
              <a:t>АТЕСТАЦІЙНИЙ ЛИСТ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57216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b="1" dirty="0" smtClean="0"/>
              <a:t>3) </a:t>
            </a:r>
            <a:r>
              <a:rPr lang="ru-RU" sz="2400" b="1" dirty="0" err="1"/>
              <a:t>педагогічні</a:t>
            </a:r>
            <a:r>
              <a:rPr lang="ru-RU" sz="2400" b="1" dirty="0"/>
              <a:t> </a:t>
            </a:r>
            <a:r>
              <a:rPr lang="ru-RU" sz="2400" b="1" dirty="0" err="1"/>
              <a:t>працівники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були</a:t>
            </a:r>
            <a:r>
              <a:rPr lang="ru-RU" sz="2400" b="1" dirty="0"/>
              <a:t> </a:t>
            </a:r>
            <a:r>
              <a:rPr lang="ru-RU" sz="2400" b="1" dirty="0" err="1"/>
              <a:t>прийняті</a:t>
            </a:r>
            <a:r>
              <a:rPr lang="ru-RU" sz="2400" b="1" dirty="0"/>
              <a:t> на посади до </a:t>
            </a:r>
            <a:r>
              <a:rPr lang="ru-RU" sz="2400" b="1" dirty="0" err="1"/>
              <a:t>набрання</a:t>
            </a:r>
            <a:r>
              <a:rPr lang="ru-RU" sz="2400" b="1" dirty="0"/>
              <a:t> </a:t>
            </a:r>
            <a:r>
              <a:rPr lang="ru-RU" sz="2400" b="1" dirty="0" err="1"/>
              <a:t>чинності</a:t>
            </a:r>
            <a:r>
              <a:rPr lang="ru-RU" sz="2400" b="1" dirty="0"/>
              <a:t> </a:t>
            </a:r>
            <a:r>
              <a:rPr lang="ru-RU" sz="2400" b="1" dirty="0" err="1"/>
              <a:t>цим</a:t>
            </a:r>
            <a:r>
              <a:rPr lang="ru-RU" sz="2400" b="1" dirty="0"/>
              <a:t> наказом, </a:t>
            </a:r>
            <a:r>
              <a:rPr lang="ru-RU" sz="2400" b="1" dirty="0" err="1"/>
              <a:t>продовжують</a:t>
            </a:r>
            <a:r>
              <a:rPr lang="ru-RU" sz="2400" b="1" dirty="0"/>
              <a:t> </a:t>
            </a:r>
            <a:r>
              <a:rPr lang="ru-RU" sz="2400" b="1" dirty="0" err="1"/>
              <a:t>працювати</a:t>
            </a:r>
            <a:r>
              <a:rPr lang="ru-RU" sz="2400" b="1" dirty="0"/>
              <a:t> у закладах </a:t>
            </a:r>
            <a:r>
              <a:rPr lang="ru-RU" sz="2400" b="1" dirty="0" err="1"/>
              <a:t>освіти</a:t>
            </a:r>
            <a:r>
              <a:rPr lang="ru-RU" sz="2400" b="1" dirty="0"/>
              <a:t> та </a:t>
            </a:r>
            <a:r>
              <a:rPr lang="ru-RU" sz="2400" b="1" dirty="0" err="1"/>
              <a:t>мають</a:t>
            </a:r>
            <a:r>
              <a:rPr lang="ru-RU" sz="2400" b="1" dirty="0"/>
              <a:t> </a:t>
            </a:r>
            <a:r>
              <a:rPr lang="ru-RU" sz="2400" b="1" dirty="0" err="1"/>
              <a:t>вищу</a:t>
            </a:r>
            <a:r>
              <a:rPr lang="ru-RU" sz="2400" b="1" dirty="0"/>
              <a:t> </a:t>
            </a:r>
            <a:r>
              <a:rPr lang="ru-RU" sz="2400" b="1" dirty="0" err="1"/>
              <a:t>освіту</a:t>
            </a:r>
            <a:r>
              <a:rPr lang="ru-RU" sz="2400" b="1" dirty="0"/>
              <a:t> за </a:t>
            </a:r>
            <a:r>
              <a:rPr lang="ru-RU" sz="2400" b="1" dirty="0" err="1"/>
              <a:t>спеціальностями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не </a:t>
            </a:r>
            <a:r>
              <a:rPr lang="ru-RU" sz="2400" b="1" dirty="0" err="1"/>
              <a:t>відповідають</a:t>
            </a:r>
            <a:r>
              <a:rPr lang="ru-RU" sz="2400" b="1" dirty="0"/>
              <a:t> </a:t>
            </a:r>
            <a:r>
              <a:rPr lang="ru-RU" sz="2400" b="1" dirty="0" err="1"/>
              <a:t>навчальним</a:t>
            </a:r>
            <a:r>
              <a:rPr lang="ru-RU" sz="2400" b="1" dirty="0"/>
              <a:t> предметам (</a:t>
            </a:r>
            <a:r>
              <a:rPr lang="ru-RU" sz="2400" b="1" dirty="0" err="1"/>
              <a:t>інтегрованим</a:t>
            </a:r>
            <a:r>
              <a:rPr lang="ru-RU" sz="2400" b="1" dirty="0"/>
              <a:t> курсам, </a:t>
            </a:r>
            <a:r>
              <a:rPr lang="ru-RU" sz="2400" b="1" dirty="0" err="1"/>
              <a:t>дисциплінам</a:t>
            </a:r>
            <a:r>
              <a:rPr lang="ru-RU" sz="2400" b="1" dirty="0"/>
              <a:t>), </a:t>
            </a:r>
            <a:r>
              <a:rPr lang="ru-RU" sz="2400" b="1" dirty="0" err="1"/>
              <a:t>які</a:t>
            </a:r>
            <a:r>
              <a:rPr lang="ru-RU" sz="2400" b="1" dirty="0"/>
              <a:t> вони </a:t>
            </a:r>
            <a:r>
              <a:rPr lang="ru-RU" sz="2400" b="1" dirty="0" err="1"/>
              <a:t>викладають</a:t>
            </a:r>
            <a:r>
              <a:rPr lang="ru-RU" sz="2400" b="1" dirty="0"/>
              <a:t>, </a:t>
            </a:r>
            <a:r>
              <a:rPr lang="ru-RU" sz="2400" b="1" dirty="0" err="1"/>
              <a:t>або</a:t>
            </a:r>
            <a:r>
              <a:rPr lang="ru-RU" sz="2400" b="1" dirty="0"/>
              <a:t> </a:t>
            </a:r>
            <a:r>
              <a:rPr lang="ru-RU" sz="2400" b="1" dirty="0" err="1"/>
              <a:t>педагогічній</a:t>
            </a:r>
            <a:r>
              <a:rPr lang="ru-RU" sz="2400" b="1" dirty="0"/>
              <a:t> </a:t>
            </a:r>
            <a:r>
              <a:rPr lang="ru-RU" sz="2400" b="1" dirty="0" err="1"/>
              <a:t>діяльності</a:t>
            </a:r>
            <a:r>
              <a:rPr lang="ru-RU" sz="2400" b="1" dirty="0"/>
              <a:t> за </a:t>
            </a:r>
            <a:r>
              <a:rPr lang="ru-RU" sz="2400" b="1" dirty="0" err="1"/>
              <a:t>посадою</a:t>
            </a:r>
            <a:r>
              <a:rPr lang="ru-RU" sz="2400" b="1" dirty="0"/>
              <a:t>, </a:t>
            </a:r>
            <a:r>
              <a:rPr lang="ru-RU" sz="2400" b="1" dirty="0" err="1"/>
              <a:t>вважаються</a:t>
            </a:r>
            <a:r>
              <a:rPr lang="ru-RU" sz="2400" b="1" dirty="0"/>
              <a:t> такими,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мають</a:t>
            </a:r>
            <a:r>
              <a:rPr lang="ru-RU" sz="2400" b="1" dirty="0"/>
              <a:t> </a:t>
            </a:r>
            <a:r>
              <a:rPr lang="ru-RU" sz="2400" b="1" dirty="0" err="1"/>
              <a:t>відповідну</a:t>
            </a:r>
            <a:r>
              <a:rPr lang="ru-RU" sz="2400" b="1" dirty="0"/>
              <a:t> </a:t>
            </a:r>
            <a:r>
              <a:rPr lang="ru-RU" sz="2400" b="1" dirty="0" err="1"/>
              <a:t>посаді</a:t>
            </a:r>
            <a:r>
              <a:rPr lang="ru-RU" sz="2400" b="1" dirty="0"/>
              <a:t> </a:t>
            </a:r>
            <a:r>
              <a:rPr lang="ru-RU" sz="2400" b="1" dirty="0" err="1"/>
              <a:t>професійну</a:t>
            </a:r>
            <a:r>
              <a:rPr lang="ru-RU" sz="2400" b="1" dirty="0"/>
              <a:t> </a:t>
            </a:r>
            <a:r>
              <a:rPr lang="ru-RU" sz="2400" b="1" dirty="0" err="1"/>
              <a:t>кваліфікацію</a:t>
            </a:r>
            <a:r>
              <a:rPr lang="ru-RU" sz="2400" b="1" dirty="0"/>
              <a:t> та </a:t>
            </a:r>
            <a:r>
              <a:rPr lang="ru-RU" sz="2400" b="1" dirty="0" err="1"/>
              <a:t>атестуються</a:t>
            </a:r>
            <a:r>
              <a:rPr lang="ru-RU" sz="2400" b="1" dirty="0"/>
              <a:t> на </a:t>
            </a:r>
            <a:r>
              <a:rPr lang="ru-RU" sz="2400" b="1" dirty="0" err="1"/>
              <a:t>відповідність</a:t>
            </a:r>
            <a:r>
              <a:rPr lang="ru-RU" sz="2400" b="1" dirty="0"/>
              <a:t> </a:t>
            </a:r>
            <a:r>
              <a:rPr lang="ru-RU" sz="2400" b="1" dirty="0" err="1"/>
              <a:t>займаній</a:t>
            </a:r>
            <a:r>
              <a:rPr lang="ru-RU" sz="2400" b="1" dirty="0"/>
              <a:t> </a:t>
            </a:r>
            <a:r>
              <a:rPr lang="ru-RU" sz="2400" b="1" dirty="0" err="1"/>
              <a:t>посаді</a:t>
            </a:r>
            <a:r>
              <a:rPr lang="ru-RU" sz="2400" b="1" dirty="0"/>
              <a:t> </a:t>
            </a:r>
            <a:r>
              <a:rPr lang="ru-RU" sz="2400" b="1" dirty="0" err="1"/>
              <a:t>з</a:t>
            </a:r>
            <a:r>
              <a:rPr lang="ru-RU" sz="2400" b="1" dirty="0"/>
              <a:t> </a:t>
            </a:r>
            <a:r>
              <a:rPr lang="ru-RU" sz="2400" b="1" dirty="0" err="1"/>
              <a:t>присвоєнням</a:t>
            </a:r>
            <a:r>
              <a:rPr lang="ru-RU" sz="2400" b="1" dirty="0"/>
              <a:t> </a:t>
            </a:r>
            <a:r>
              <a:rPr lang="ru-RU" sz="2400" b="1" dirty="0" err="1"/>
              <a:t>кваліфікаційної</a:t>
            </a:r>
            <a:r>
              <a:rPr lang="ru-RU" sz="2400" b="1" dirty="0"/>
              <a:t> </a:t>
            </a:r>
            <a:r>
              <a:rPr lang="ru-RU" sz="2400" b="1" dirty="0" err="1"/>
              <a:t>категорії</a:t>
            </a:r>
            <a:r>
              <a:rPr lang="ru-RU" sz="2400" b="1" dirty="0"/>
              <a:t> та </a:t>
            </a:r>
            <a:r>
              <a:rPr lang="ru-RU" sz="2400" b="1" dirty="0" err="1"/>
              <a:t>педагогічних</a:t>
            </a:r>
            <a:r>
              <a:rPr lang="ru-RU" sz="2400" b="1" dirty="0"/>
              <a:t> </a:t>
            </a:r>
            <a:r>
              <a:rPr lang="ru-RU" sz="2400" b="1" dirty="0" err="1"/>
              <a:t>звань</a:t>
            </a:r>
            <a:r>
              <a:rPr lang="ru-RU" sz="2400" b="1" dirty="0"/>
              <a:t> як </a:t>
            </a:r>
            <a:r>
              <a:rPr lang="ru-RU" sz="2400" b="1" dirty="0" err="1"/>
              <a:t>такі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мають</a:t>
            </a:r>
            <a:r>
              <a:rPr lang="ru-RU" sz="2400" b="1" dirty="0"/>
              <a:t> </a:t>
            </a:r>
            <a:r>
              <a:rPr lang="ru-RU" sz="2400" b="1" dirty="0" err="1"/>
              <a:t>відповідну</a:t>
            </a:r>
            <a:r>
              <a:rPr lang="ru-RU" sz="2400" b="1" dirty="0"/>
              <a:t> </a:t>
            </a:r>
            <a:r>
              <a:rPr lang="ru-RU" sz="2400" b="1" dirty="0" err="1"/>
              <a:t>освіту</a:t>
            </a:r>
            <a:r>
              <a:rPr lang="ru-RU" sz="2400" b="1" dirty="0" smtClean="0"/>
              <a:t>;</a:t>
            </a:r>
          </a:p>
          <a:p>
            <a:pPr algn="just"/>
            <a:r>
              <a:rPr lang="ru-RU" sz="2400" b="1" dirty="0"/>
              <a:t>4</a:t>
            </a:r>
            <a:r>
              <a:rPr lang="ru-RU" sz="2400" b="1" dirty="0" smtClean="0"/>
              <a:t>) </a:t>
            </a:r>
            <a:r>
              <a:rPr lang="ru-RU" sz="2400" b="1" dirty="0" err="1"/>
              <a:t>мінімальний</a:t>
            </a:r>
            <a:r>
              <a:rPr lang="ru-RU" sz="2400" b="1" dirty="0"/>
              <a:t> </a:t>
            </a:r>
            <a:r>
              <a:rPr lang="ru-RU" sz="2400" b="1" dirty="0" err="1"/>
              <a:t>загальний</a:t>
            </a:r>
            <a:r>
              <a:rPr lang="ru-RU" sz="2400" b="1" dirty="0"/>
              <a:t> </a:t>
            </a:r>
            <a:r>
              <a:rPr lang="ru-RU" sz="2400" b="1" dirty="0" err="1"/>
              <a:t>обсяг</a:t>
            </a:r>
            <a:r>
              <a:rPr lang="ru-RU" sz="2400" b="1" dirty="0"/>
              <a:t> (</a:t>
            </a:r>
            <a:r>
              <a:rPr lang="ru-RU" sz="2400" b="1" dirty="0" err="1"/>
              <a:t>загальна</a:t>
            </a:r>
            <a:r>
              <a:rPr lang="ru-RU" sz="2400" b="1" dirty="0"/>
              <a:t> </a:t>
            </a:r>
            <a:r>
              <a:rPr lang="ru-RU" sz="2400" b="1" dirty="0" err="1"/>
              <a:t>тривалість</a:t>
            </a:r>
            <a:r>
              <a:rPr lang="ru-RU" sz="2400" b="1" dirty="0"/>
              <a:t>) </a:t>
            </a:r>
            <a:r>
              <a:rPr lang="ru-RU" sz="2400" b="1" dirty="0" err="1"/>
              <a:t>підвищення</a:t>
            </a:r>
            <a:r>
              <a:rPr lang="ru-RU" sz="2400" b="1" dirty="0"/>
              <a:t> </a:t>
            </a:r>
            <a:r>
              <a:rPr lang="ru-RU" sz="2400" b="1" dirty="0" err="1"/>
              <a:t>кваліфікації</a:t>
            </a:r>
            <a:r>
              <a:rPr lang="ru-RU" sz="2400" b="1" dirty="0"/>
              <a:t> </a:t>
            </a:r>
            <a:r>
              <a:rPr lang="ru-RU" sz="2400" b="1" dirty="0" err="1"/>
              <a:t>педагогічних</a:t>
            </a:r>
            <a:r>
              <a:rPr lang="ru-RU" sz="2400" b="1" dirty="0"/>
              <a:t> </a:t>
            </a:r>
            <a:r>
              <a:rPr lang="ru-RU" sz="2400" b="1" dirty="0" err="1"/>
              <a:t>працівників</a:t>
            </a:r>
            <a:r>
              <a:rPr lang="ru-RU" sz="2400" b="1" dirty="0"/>
              <a:t> </a:t>
            </a:r>
            <a:r>
              <a:rPr lang="ru-RU" sz="2400" b="1" dirty="0" err="1"/>
              <a:t>закладів</a:t>
            </a:r>
            <a:r>
              <a:rPr lang="ru-RU" sz="2400" b="1" dirty="0"/>
              <a:t> </a:t>
            </a:r>
            <a:r>
              <a:rPr lang="ru-RU" sz="2400" b="1" dirty="0" err="1"/>
              <a:t>загальної</a:t>
            </a:r>
            <a:r>
              <a:rPr lang="ru-RU" sz="2400" b="1" dirty="0"/>
              <a:t> </a:t>
            </a:r>
            <a:r>
              <a:rPr lang="ru-RU" sz="2400" b="1" dirty="0" err="1"/>
              <a:t>середньої</a:t>
            </a:r>
            <a:r>
              <a:rPr lang="ru-RU" sz="2400" b="1" dirty="0"/>
              <a:t>, 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необхідний</a:t>
            </a:r>
            <a:r>
              <a:rPr lang="ru-RU" sz="2400" b="1" dirty="0" smtClean="0"/>
              <a:t> </a:t>
            </a:r>
            <a:r>
              <a:rPr lang="ru-RU" sz="2400" b="1" dirty="0" err="1"/>
              <a:t>їм</a:t>
            </a:r>
            <a:r>
              <a:rPr lang="ru-RU" sz="2400" b="1" dirty="0"/>
              <a:t> для </a:t>
            </a:r>
            <a:r>
              <a:rPr lang="ru-RU" sz="2400" b="1" dirty="0" err="1"/>
              <a:t>проходження</a:t>
            </a:r>
            <a:r>
              <a:rPr lang="ru-RU" sz="2400" b="1" dirty="0"/>
              <a:t> </a:t>
            </a:r>
            <a:r>
              <a:rPr lang="ru-RU" sz="2400" b="1" dirty="0" err="1"/>
              <a:t>атестації</a:t>
            </a:r>
            <a:r>
              <a:rPr lang="ru-RU" sz="2400" b="1" dirty="0"/>
              <a:t>, становить не </a:t>
            </a:r>
            <a:r>
              <a:rPr lang="ru-RU" sz="2400" b="1" dirty="0" err="1"/>
              <a:t>менше</a:t>
            </a:r>
            <a:r>
              <a:rPr lang="ru-RU" sz="2400" b="1" dirty="0"/>
              <a:t> </a:t>
            </a:r>
            <a:r>
              <a:rPr lang="ru-RU" sz="2400" b="1" dirty="0" err="1"/>
              <a:t>ніж</a:t>
            </a:r>
            <a:r>
              <a:rPr lang="ru-RU" sz="2400" b="1" dirty="0"/>
              <a:t> 150 годин </a:t>
            </a:r>
            <a:r>
              <a:rPr lang="ru-RU" sz="2400" b="1" dirty="0" err="1"/>
              <a:t>або</a:t>
            </a:r>
            <a:r>
              <a:rPr lang="ru-RU" sz="2400" b="1" dirty="0"/>
              <a:t> 5 </a:t>
            </a:r>
            <a:r>
              <a:rPr lang="ru-RU" sz="2400" b="1" dirty="0" err="1"/>
              <a:t>кредитів</a:t>
            </a:r>
            <a:r>
              <a:rPr lang="ru-RU" sz="2400" b="1" dirty="0"/>
              <a:t> ЄКТС </a:t>
            </a:r>
            <a:r>
              <a:rPr lang="ru-RU" sz="2400" b="1" dirty="0" err="1"/>
              <a:t>упродовж</a:t>
            </a:r>
            <a:r>
              <a:rPr lang="ru-RU" sz="2400" b="1" dirty="0"/>
              <a:t> </a:t>
            </a:r>
            <a:r>
              <a:rPr lang="ru-RU" sz="2400" b="1" dirty="0" err="1"/>
              <a:t>п’яти</a:t>
            </a:r>
            <a:r>
              <a:rPr lang="ru-RU" sz="2400" b="1" dirty="0"/>
              <a:t> </a:t>
            </a:r>
            <a:r>
              <a:rPr lang="ru-RU" sz="2400" b="1" dirty="0" err="1" smtClean="0"/>
              <a:t>років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інші</a:t>
            </a:r>
            <a:r>
              <a:rPr lang="ru-RU" sz="2400" b="1" dirty="0" smtClean="0"/>
              <a:t> – не </a:t>
            </a:r>
            <a:r>
              <a:rPr lang="ru-RU" sz="2400" b="1" dirty="0" err="1" smtClean="0"/>
              <a:t>менше</a:t>
            </a:r>
            <a:r>
              <a:rPr lang="ru-RU" sz="2400" b="1" dirty="0" smtClean="0"/>
              <a:t> 120 годин</a:t>
            </a:r>
            <a:endParaRPr lang="ru-RU" sz="2400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ЗВЕРНІТЬ УВАГУ!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542928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/>
              <a:t>Атестація</a:t>
            </a:r>
            <a:r>
              <a:rPr lang="ru-RU" dirty="0" smtClean="0"/>
              <a:t> проводиться не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через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ru-RU" dirty="0" err="1" smtClean="0"/>
              <a:t>педагогічного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на посаду.</a:t>
            </a:r>
          </a:p>
          <a:p>
            <a:pPr algn="just"/>
            <a:r>
              <a:rPr lang="ru-RU" dirty="0" smtClean="0"/>
              <a:t>8.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кваліфікації</a:t>
            </a:r>
            <a:r>
              <a:rPr lang="ru-RU" dirty="0" smtClean="0"/>
              <a:t> </a:t>
            </a:r>
            <a:r>
              <a:rPr lang="ru-RU" dirty="0" err="1" smtClean="0"/>
              <a:t>педагогічних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проводиться в </a:t>
            </a:r>
            <a:r>
              <a:rPr lang="ru-RU" dirty="0" err="1" smtClean="0"/>
              <a:t>міжатестаційний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необхідною</a:t>
            </a:r>
            <a:r>
              <a:rPr lang="ru-RU" dirty="0" smtClean="0"/>
              <a:t> </a:t>
            </a:r>
            <a:r>
              <a:rPr lang="ru-RU" dirty="0" err="1" smtClean="0"/>
              <a:t>умовою</a:t>
            </a:r>
            <a:r>
              <a:rPr lang="ru-RU" dirty="0" smtClean="0"/>
              <a:t> </a:t>
            </a:r>
            <a:r>
              <a:rPr lang="ru-RU" dirty="0" err="1" smtClean="0"/>
              <a:t>атестації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Кваліфікаційна</a:t>
            </a:r>
            <a:r>
              <a:rPr lang="ru-RU" dirty="0" smtClean="0"/>
              <a:t> </a:t>
            </a:r>
            <a:r>
              <a:rPr lang="ru-RU" dirty="0" err="1" smtClean="0"/>
              <a:t>категорія</a:t>
            </a:r>
            <a:r>
              <a:rPr lang="ru-RU" dirty="0" smtClean="0"/>
              <a:t> «</a:t>
            </a:r>
            <a:r>
              <a:rPr lang="ru-RU" dirty="0" err="1" smtClean="0"/>
              <a:t>спеціаліст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»  - </a:t>
            </a:r>
            <a:r>
              <a:rPr lang="ru-RU" dirty="0" smtClean="0">
                <a:solidFill>
                  <a:srgbClr val="FF0000"/>
                </a:solidFill>
              </a:rPr>
              <a:t>не </a:t>
            </a:r>
            <a:r>
              <a:rPr lang="ru-RU" dirty="0" err="1" smtClean="0">
                <a:solidFill>
                  <a:srgbClr val="FF0000"/>
                </a:solidFill>
              </a:rPr>
              <a:t>менше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ніж</a:t>
            </a:r>
            <a:r>
              <a:rPr lang="ru-RU" dirty="0" smtClean="0">
                <a:solidFill>
                  <a:srgbClr val="FF0000"/>
                </a:solidFill>
              </a:rPr>
              <a:t>  3 роки</a:t>
            </a:r>
          </a:p>
          <a:p>
            <a:pPr algn="just"/>
            <a:r>
              <a:rPr lang="ru-RU" dirty="0" err="1" smtClean="0"/>
              <a:t>Кваліфікаційна</a:t>
            </a:r>
            <a:r>
              <a:rPr lang="ru-RU" dirty="0" smtClean="0"/>
              <a:t> </a:t>
            </a:r>
            <a:r>
              <a:rPr lang="ru-RU" dirty="0" err="1" smtClean="0"/>
              <a:t>категорія</a:t>
            </a:r>
            <a:r>
              <a:rPr lang="ru-RU" dirty="0" smtClean="0"/>
              <a:t> «</a:t>
            </a:r>
            <a:r>
              <a:rPr lang="ru-RU" dirty="0" err="1" smtClean="0"/>
              <a:t>спеціаліст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» - </a:t>
            </a:r>
            <a:r>
              <a:rPr lang="ru-RU" dirty="0" smtClean="0">
                <a:solidFill>
                  <a:srgbClr val="FF0000"/>
                </a:solidFill>
              </a:rPr>
              <a:t>не </a:t>
            </a:r>
            <a:r>
              <a:rPr lang="ru-RU" dirty="0" err="1" smtClean="0">
                <a:solidFill>
                  <a:srgbClr val="FF0000"/>
                </a:solidFill>
              </a:rPr>
              <a:t>менше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ніж</a:t>
            </a:r>
            <a:r>
              <a:rPr lang="ru-RU" dirty="0" smtClean="0">
                <a:solidFill>
                  <a:srgbClr val="FF0000"/>
                </a:solidFill>
              </a:rPr>
              <a:t>  5 </a:t>
            </a:r>
            <a:r>
              <a:rPr lang="ru-RU" dirty="0" err="1" smtClean="0">
                <a:solidFill>
                  <a:srgbClr val="FF0000"/>
                </a:solidFill>
              </a:rPr>
              <a:t>років</a:t>
            </a:r>
            <a:endParaRPr lang="ru-RU" dirty="0" smtClean="0">
              <a:solidFill>
                <a:srgbClr val="FF0000"/>
              </a:solidFill>
            </a:endParaRPr>
          </a:p>
          <a:p>
            <a:pPr algn="just"/>
            <a:r>
              <a:rPr lang="ru-RU" dirty="0" err="1" smtClean="0"/>
              <a:t>Кваліфікаційна</a:t>
            </a:r>
            <a:r>
              <a:rPr lang="ru-RU" dirty="0" smtClean="0"/>
              <a:t> </a:t>
            </a:r>
            <a:r>
              <a:rPr lang="ru-RU" dirty="0" err="1" smtClean="0"/>
              <a:t>категорія</a:t>
            </a:r>
            <a:r>
              <a:rPr lang="ru-RU" dirty="0" smtClean="0"/>
              <a:t> «</a:t>
            </a:r>
            <a:r>
              <a:rPr lang="ru-RU" dirty="0" err="1" smtClean="0"/>
              <a:t>спеціаліст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»- </a:t>
            </a:r>
            <a:r>
              <a:rPr lang="ru-RU" dirty="0" smtClean="0">
                <a:solidFill>
                  <a:srgbClr val="FF0000"/>
                </a:solidFill>
              </a:rPr>
              <a:t>не </a:t>
            </a:r>
            <a:r>
              <a:rPr lang="ru-RU" dirty="0" err="1" smtClean="0">
                <a:solidFill>
                  <a:srgbClr val="FF0000"/>
                </a:solidFill>
              </a:rPr>
              <a:t>менше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ніж</a:t>
            </a:r>
            <a:r>
              <a:rPr lang="ru-RU" dirty="0" smtClean="0">
                <a:solidFill>
                  <a:srgbClr val="FF0000"/>
                </a:solidFill>
              </a:rPr>
              <a:t> 7 </a:t>
            </a:r>
            <a:r>
              <a:rPr lang="ru-RU" dirty="0" err="1" smtClean="0">
                <a:solidFill>
                  <a:srgbClr val="FF0000"/>
                </a:solidFill>
              </a:rPr>
              <a:t>років</a:t>
            </a:r>
            <a:endParaRPr lang="ru-RU" dirty="0" smtClean="0">
              <a:solidFill>
                <a:srgbClr val="FF0000"/>
              </a:solidFill>
            </a:endParaRPr>
          </a:p>
          <a:p>
            <a:pPr algn="just"/>
            <a:r>
              <a:rPr lang="ru-RU" dirty="0" smtClean="0"/>
              <a:t>При </a:t>
            </a:r>
            <a:r>
              <a:rPr lang="ru-RU" dirty="0" err="1" smtClean="0"/>
              <a:t>переході</a:t>
            </a:r>
            <a:r>
              <a:rPr lang="ru-RU" dirty="0" smtClean="0"/>
              <a:t> - </a:t>
            </a:r>
            <a:r>
              <a:rPr lang="ru-RU" dirty="0" err="1" smtClean="0"/>
              <a:t>атестація</a:t>
            </a:r>
            <a:r>
              <a:rPr lang="ru-RU" dirty="0" smtClean="0"/>
              <a:t> таких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не </a:t>
            </a:r>
            <a:r>
              <a:rPr lang="ru-RU" dirty="0" err="1" smtClean="0">
                <a:solidFill>
                  <a:srgbClr val="FF0000"/>
                </a:solidFill>
              </a:rPr>
              <a:t>пізніше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ніж</a:t>
            </a:r>
            <a:r>
              <a:rPr lang="ru-RU" dirty="0" smtClean="0">
                <a:solidFill>
                  <a:srgbClr val="FF0000"/>
                </a:solidFill>
              </a:rPr>
              <a:t> через два роки </a:t>
            </a:r>
            <a:r>
              <a:rPr lang="ru-RU" dirty="0" err="1" smtClean="0">
                <a:solidFill>
                  <a:srgbClr val="FF0000"/>
                </a:solidFill>
              </a:rPr>
              <a:t>після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прийняття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їх</a:t>
            </a:r>
            <a:r>
              <a:rPr lang="ru-RU" dirty="0" smtClean="0">
                <a:solidFill>
                  <a:srgbClr val="FF0000"/>
                </a:solidFill>
              </a:rPr>
              <a:t> на роботу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1143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ПОЛОЖЕННЯ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про </a:t>
            </a:r>
            <a:r>
              <a:rPr lang="ru-RU" sz="2400" b="1" dirty="0" err="1">
                <a:solidFill>
                  <a:schemeClr val="accent4">
                    <a:lumMod val="75000"/>
                  </a:schemeClr>
                </a:solidFill>
              </a:rPr>
              <a:t>атестацію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4">
                    <a:lumMod val="75000"/>
                  </a:schemeClr>
                </a:solidFill>
              </a:rPr>
              <a:t>педагогічних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4">
                    <a:lumMod val="75000"/>
                  </a:schemeClr>
                </a:solidFill>
              </a:rPr>
              <a:t>працівників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Положення</a:t>
            </a:r>
            <a:r>
              <a:rPr lang="ru-RU" sz="2400" dirty="0"/>
              <a:t> </a:t>
            </a:r>
            <a:r>
              <a:rPr lang="ru-RU" sz="2400" dirty="0" err="1"/>
              <a:t>визначає</a:t>
            </a:r>
            <a:r>
              <a:rPr lang="ru-RU" sz="2400" dirty="0"/>
              <a:t> порядок </a:t>
            </a:r>
            <a:r>
              <a:rPr lang="ru-RU" sz="2400" dirty="0" err="1"/>
              <a:t>проведення</a:t>
            </a:r>
            <a:r>
              <a:rPr lang="ru-RU" sz="2400" dirty="0"/>
              <a:t> </a:t>
            </a:r>
            <a:r>
              <a:rPr lang="ru-RU" sz="2400" dirty="0" err="1"/>
              <a:t>атестації</a:t>
            </a:r>
            <a:r>
              <a:rPr lang="ru-RU" sz="2400" dirty="0"/>
              <a:t> </a:t>
            </a:r>
            <a:r>
              <a:rPr lang="ru-RU" sz="2400" dirty="0" err="1"/>
              <a:t>педагогічних</a:t>
            </a:r>
            <a:r>
              <a:rPr lang="ru-RU" sz="2400" dirty="0"/>
              <a:t> </a:t>
            </a:r>
            <a:r>
              <a:rPr lang="ru-RU" sz="2400" dirty="0" err="1"/>
              <a:t>працівників</a:t>
            </a:r>
            <a:r>
              <a:rPr lang="ru-RU" sz="2400" dirty="0"/>
              <a:t> як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заходів</a:t>
            </a:r>
            <a:r>
              <a:rPr lang="ru-RU" sz="2400" dirty="0"/>
              <a:t>, </a:t>
            </a:r>
            <a:r>
              <a:rPr lang="ru-RU" sz="2400" dirty="0" err="1"/>
              <a:t>спрямованих</a:t>
            </a:r>
            <a:r>
              <a:rPr lang="ru-RU" sz="2400" dirty="0"/>
              <a:t> на </a:t>
            </a:r>
            <a:r>
              <a:rPr lang="ru-RU" sz="2400" dirty="0" err="1"/>
              <a:t>всебічне</a:t>
            </a:r>
            <a:r>
              <a:rPr lang="ru-RU" sz="2400" dirty="0"/>
              <a:t> та </a:t>
            </a:r>
            <a:r>
              <a:rPr lang="ru-RU" sz="2400" dirty="0" err="1"/>
              <a:t>комплексне</a:t>
            </a:r>
            <a:r>
              <a:rPr lang="ru-RU" sz="2400" dirty="0"/>
              <a:t> </a:t>
            </a:r>
            <a:r>
              <a:rPr lang="ru-RU" sz="2400" dirty="0" err="1"/>
              <a:t>оцінювання</a:t>
            </a:r>
            <a:r>
              <a:rPr lang="ru-RU" sz="2400" dirty="0"/>
              <a:t> </a:t>
            </a:r>
            <a:r>
              <a:rPr lang="ru-RU" sz="2400" dirty="0" err="1"/>
              <a:t>їхньої</a:t>
            </a:r>
            <a:r>
              <a:rPr lang="ru-RU" sz="2400" dirty="0"/>
              <a:t> </a:t>
            </a:r>
            <a:r>
              <a:rPr lang="ru-RU" sz="2400" dirty="0" err="1"/>
              <a:t>педагогічної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(</a:t>
            </a:r>
            <a:r>
              <a:rPr lang="ru-RU" sz="2400" dirty="0" err="1"/>
              <a:t>далі</a:t>
            </a:r>
            <a:r>
              <a:rPr lang="ru-RU" sz="2400" dirty="0"/>
              <a:t> </a:t>
            </a:r>
            <a:r>
              <a:rPr lang="ru-RU" sz="2400" dirty="0" smtClean="0"/>
              <a:t>– </a:t>
            </a:r>
            <a:r>
              <a:rPr lang="ru-RU" sz="2400" dirty="0" err="1" smtClean="0"/>
              <a:t>атестація</a:t>
            </a:r>
            <a:r>
              <a:rPr lang="ru-RU" sz="2400" dirty="0" smtClean="0"/>
              <a:t>).</a:t>
            </a:r>
          </a:p>
          <a:p>
            <a:pPr algn="just"/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Положення</a:t>
            </a:r>
            <a:r>
              <a:rPr lang="ru-RU" sz="2400" dirty="0"/>
              <a:t> </a:t>
            </a:r>
            <a:r>
              <a:rPr lang="ru-RU" sz="2400" dirty="0" err="1"/>
              <a:t>поширюється</a:t>
            </a:r>
            <a:r>
              <a:rPr lang="ru-RU" sz="2400" dirty="0"/>
              <a:t> на </a:t>
            </a:r>
            <a:r>
              <a:rPr lang="ru-RU" sz="2400" dirty="0" err="1"/>
              <a:t>педагогічних</a:t>
            </a:r>
            <a:r>
              <a:rPr lang="ru-RU" sz="2400" dirty="0"/>
              <a:t> </a:t>
            </a:r>
            <a:r>
              <a:rPr lang="ru-RU" sz="2400" dirty="0" err="1"/>
              <a:t>працівників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здійснюють</a:t>
            </a:r>
            <a:r>
              <a:rPr lang="ru-RU" sz="2400" dirty="0"/>
              <a:t> </a:t>
            </a:r>
            <a:r>
              <a:rPr lang="ru-RU" sz="2400" dirty="0" err="1"/>
              <a:t>педагогічну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 та посади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віднесено</a:t>
            </a:r>
            <a:r>
              <a:rPr lang="ru-RU" sz="2400" dirty="0"/>
              <a:t> до </a:t>
            </a:r>
            <a:r>
              <a:rPr lang="ru-RU" sz="2400" dirty="0" err="1"/>
              <a:t>педагогічних</a:t>
            </a:r>
            <a:r>
              <a:rPr lang="ru-RU" sz="2400" dirty="0"/>
              <a:t>, </a:t>
            </a:r>
            <a:r>
              <a:rPr lang="ru-RU" sz="2400" dirty="0" err="1"/>
              <a:t>згідно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 </a:t>
            </a:r>
            <a:r>
              <a:rPr lang="ru-RU" sz="2400" u="sng" dirty="0" err="1">
                <a:hlinkClick r:id="rId2"/>
              </a:rPr>
              <a:t>Переліком</a:t>
            </a:r>
            <a:r>
              <a:rPr lang="ru-RU" sz="2400" u="sng" dirty="0">
                <a:hlinkClick r:id="rId2"/>
              </a:rPr>
              <a:t> посад </a:t>
            </a:r>
            <a:r>
              <a:rPr lang="ru-RU" sz="2400" u="sng" dirty="0" err="1">
                <a:hlinkClick r:id="rId2"/>
              </a:rPr>
              <a:t>педагогічних</a:t>
            </a:r>
            <a:r>
              <a:rPr lang="ru-RU" sz="2400" u="sng" dirty="0">
                <a:hlinkClick r:id="rId2"/>
              </a:rPr>
              <a:t> та </a:t>
            </a:r>
            <a:r>
              <a:rPr lang="ru-RU" sz="2400" u="sng" dirty="0" err="1">
                <a:hlinkClick r:id="rId2"/>
              </a:rPr>
              <a:t>науково-педагогічних</a:t>
            </a:r>
            <a:r>
              <a:rPr lang="ru-RU" sz="2400" u="sng" dirty="0">
                <a:hlinkClick r:id="rId2"/>
              </a:rPr>
              <a:t> </a:t>
            </a:r>
            <a:r>
              <a:rPr lang="ru-RU" sz="2400" u="sng" dirty="0" err="1">
                <a:hlinkClick r:id="rId2"/>
              </a:rPr>
              <a:t>працівників</a:t>
            </a:r>
            <a:r>
              <a:rPr lang="ru-RU" sz="2400" dirty="0"/>
              <a:t>,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accent4">
                    <a:lumMod val="75000"/>
                  </a:schemeClr>
                </a:solidFill>
              </a:rPr>
              <a:t>ЩО РОБИМО?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35785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800" b="1" dirty="0"/>
              <a:t>За результатами </a:t>
            </a:r>
            <a:r>
              <a:rPr lang="ru-RU" sz="2800" b="1" dirty="0" err="1"/>
              <a:t>атестації</a:t>
            </a:r>
            <a:r>
              <a:rPr lang="ru-RU" sz="2800" b="1" dirty="0"/>
              <a:t> </a:t>
            </a:r>
            <a:r>
              <a:rPr lang="ru-RU" sz="2800" b="1" dirty="0" err="1"/>
              <a:t>педагогічного</a:t>
            </a:r>
            <a:r>
              <a:rPr lang="ru-RU" sz="2800" b="1" dirty="0"/>
              <a:t> </a:t>
            </a:r>
            <a:r>
              <a:rPr lang="ru-RU" sz="2800" b="1" dirty="0" err="1"/>
              <a:t>працівника</a:t>
            </a:r>
            <a:r>
              <a:rPr lang="ru-RU" sz="2800" b="1" dirty="0"/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незалежно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від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обсягу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його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педагогічного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навантаження</a:t>
            </a:r>
            <a:r>
              <a:rPr lang="ru-RU" sz="2800" b="1" dirty="0">
                <a:solidFill>
                  <a:srgbClr val="FF0000"/>
                </a:solidFill>
              </a:rPr>
              <a:t> (</a:t>
            </a:r>
            <a:r>
              <a:rPr lang="ru-RU" sz="2800" b="1" dirty="0" err="1"/>
              <a:t>кількості</a:t>
            </a:r>
            <a:r>
              <a:rPr lang="ru-RU" sz="2800" b="1" dirty="0"/>
              <a:t> </a:t>
            </a:r>
            <a:r>
              <a:rPr lang="ru-RU" sz="2800" b="1" dirty="0" err="1"/>
              <a:t>навчальних</a:t>
            </a:r>
            <a:r>
              <a:rPr lang="ru-RU" sz="2800" b="1" dirty="0"/>
              <a:t> </a:t>
            </a:r>
            <a:r>
              <a:rPr lang="ru-RU" sz="2800" b="1" dirty="0" err="1"/>
              <a:t>предметів</a:t>
            </a:r>
            <a:r>
              <a:rPr lang="ru-RU" sz="2800" b="1" dirty="0"/>
              <a:t> (</a:t>
            </a:r>
            <a:r>
              <a:rPr lang="ru-RU" sz="2800" b="1" dirty="0" err="1"/>
              <a:t>інтегрованих</a:t>
            </a:r>
            <a:r>
              <a:rPr lang="ru-RU" sz="2800" b="1" dirty="0"/>
              <a:t> </a:t>
            </a:r>
            <a:r>
              <a:rPr lang="ru-RU" sz="2800" b="1" dirty="0" err="1"/>
              <a:t>курсів</a:t>
            </a:r>
            <a:r>
              <a:rPr lang="ru-RU" sz="2800" b="1" dirty="0"/>
              <a:t>, </a:t>
            </a:r>
            <a:r>
              <a:rPr lang="ru-RU" sz="2800" b="1" dirty="0" err="1"/>
              <a:t>дисциплін</a:t>
            </a:r>
            <a:r>
              <a:rPr lang="ru-RU" sz="2800" b="1" dirty="0"/>
              <a:t>) </a:t>
            </a:r>
            <a:r>
              <a:rPr lang="ru-RU" sz="2800" b="1" dirty="0" err="1">
                <a:solidFill>
                  <a:srgbClr val="FF0000"/>
                </a:solidFill>
              </a:rPr>
              <a:t>встановлюється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його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відповідність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або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невідповідність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займаній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посаді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smtClean="0"/>
              <a:t>та:</a:t>
            </a:r>
          </a:p>
          <a:p>
            <a:pPr algn="just"/>
            <a:r>
              <a:rPr lang="ru-RU" dirty="0"/>
              <a:t>1) </a:t>
            </a:r>
            <a:r>
              <a:rPr lang="ru-RU" dirty="0" err="1">
                <a:solidFill>
                  <a:srgbClr val="FF0000"/>
                </a:solidFill>
              </a:rPr>
              <a:t>присвоюється</a:t>
            </a:r>
            <a:r>
              <a:rPr lang="ru-RU" dirty="0"/>
              <a:t> (не </a:t>
            </a:r>
            <a:r>
              <a:rPr lang="ru-RU" dirty="0" err="1"/>
              <a:t>присвоюється</a:t>
            </a:r>
            <a:r>
              <a:rPr lang="ru-RU" dirty="0"/>
              <a:t>) </a:t>
            </a:r>
            <a:r>
              <a:rPr lang="ru-RU" dirty="0" err="1"/>
              <a:t>кваліфікаційна</a:t>
            </a:r>
            <a:r>
              <a:rPr lang="ru-RU" dirty="0"/>
              <a:t> </a:t>
            </a:r>
            <a:r>
              <a:rPr lang="ru-RU" dirty="0" err="1"/>
              <a:t>категорія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підтверджується</a:t>
            </a:r>
            <a:r>
              <a:rPr lang="ru-RU" dirty="0">
                <a:solidFill>
                  <a:srgbClr val="FF0000"/>
                </a:solidFill>
              </a:rPr>
              <a:t> (</a:t>
            </a:r>
            <a:r>
              <a:rPr lang="ru-RU" dirty="0" err="1">
                <a:solidFill>
                  <a:srgbClr val="FF0000"/>
                </a:solidFill>
              </a:rPr>
              <a:t>не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підтверджується</a:t>
            </a:r>
            <a:r>
              <a:rPr lang="ru-RU" dirty="0">
                <a:solidFill>
                  <a:srgbClr val="FF0000"/>
                </a:solidFill>
              </a:rPr>
              <a:t>) </a:t>
            </a:r>
            <a:r>
              <a:rPr lang="ru-RU" dirty="0" err="1">
                <a:solidFill>
                  <a:srgbClr val="FF0000"/>
                </a:solidFill>
              </a:rPr>
              <a:t>раніше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присвоєна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кваліфікаційна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категорія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2) </a:t>
            </a:r>
            <a:r>
              <a:rPr lang="ru-RU" dirty="0" err="1"/>
              <a:t>присвоюється</a:t>
            </a:r>
            <a:r>
              <a:rPr lang="ru-RU" dirty="0"/>
              <a:t> (не </a:t>
            </a:r>
            <a:r>
              <a:rPr lang="ru-RU" dirty="0" err="1"/>
              <a:t>присвоюється</a:t>
            </a:r>
            <a:r>
              <a:rPr lang="ru-RU" dirty="0"/>
              <a:t>) </a:t>
            </a:r>
            <a:r>
              <a:rPr lang="ru-RU" dirty="0" err="1"/>
              <a:t>педагогічне</a:t>
            </a:r>
            <a:r>
              <a:rPr lang="ru-RU" dirty="0"/>
              <a:t> </a:t>
            </a:r>
            <a:r>
              <a:rPr lang="ru-RU" dirty="0" err="1"/>
              <a:t>звання</a:t>
            </a:r>
            <a:r>
              <a:rPr lang="ru-RU" dirty="0"/>
              <a:t>, </a:t>
            </a:r>
            <a:r>
              <a:rPr lang="ru-RU" dirty="0" err="1"/>
              <a:t>підтверджується</a:t>
            </a:r>
            <a:r>
              <a:rPr lang="ru-RU" dirty="0"/>
              <a:t> (</a:t>
            </a:r>
            <a:r>
              <a:rPr lang="ru-RU" dirty="0" err="1"/>
              <a:t>не</a:t>
            </a:r>
            <a:r>
              <a:rPr lang="ru-RU" dirty="0"/>
              <a:t> </a:t>
            </a:r>
            <a:r>
              <a:rPr lang="ru-RU" dirty="0" err="1"/>
              <a:t>підтверджується</a:t>
            </a:r>
            <a:r>
              <a:rPr lang="ru-RU" dirty="0"/>
              <a:t>)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присвоєне</a:t>
            </a:r>
            <a:r>
              <a:rPr lang="ru-RU" dirty="0"/>
              <a:t> </a:t>
            </a:r>
            <a:r>
              <a:rPr lang="ru-RU" dirty="0" err="1"/>
              <a:t>педагогічне</a:t>
            </a:r>
            <a:r>
              <a:rPr lang="ru-RU" dirty="0"/>
              <a:t> </a:t>
            </a:r>
            <a:r>
              <a:rPr lang="ru-RU" dirty="0" err="1"/>
              <a:t>звання</a:t>
            </a:r>
            <a:r>
              <a:rPr lang="ru-RU" dirty="0"/>
              <a:t> (у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).</a:t>
            </a:r>
          </a:p>
          <a:p>
            <a:pPr algn="just"/>
            <a:r>
              <a:rPr lang="ru-RU" dirty="0" err="1"/>
              <a:t>Педагогічним</a:t>
            </a:r>
            <a:r>
              <a:rPr lang="ru-RU" dirty="0"/>
              <a:t> </a:t>
            </a:r>
            <a:r>
              <a:rPr lang="ru-RU" dirty="0" err="1"/>
              <a:t>працівникам</a:t>
            </a:r>
            <a:r>
              <a:rPr lang="ru-RU" dirty="0"/>
              <a:t>, посади </a:t>
            </a:r>
            <a:r>
              <a:rPr lang="ru-RU" dirty="0" err="1"/>
              <a:t>яких</a:t>
            </a:r>
            <a:r>
              <a:rPr lang="ru-RU" dirty="0"/>
              <a:t> не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присвоєння</a:t>
            </a:r>
            <a:r>
              <a:rPr lang="ru-RU" dirty="0"/>
              <a:t> </a:t>
            </a:r>
            <a:r>
              <a:rPr lang="ru-RU" dirty="0" err="1"/>
              <a:t>кваліфікаційних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 за результатами </a:t>
            </a:r>
            <a:r>
              <a:rPr lang="ru-RU" dirty="0" err="1"/>
              <a:t>атестації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визначається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відповідність</a:t>
            </a:r>
            <a:r>
              <a:rPr lang="ru-RU" dirty="0">
                <a:solidFill>
                  <a:srgbClr val="FF0000"/>
                </a:solidFill>
              </a:rPr>
              <a:t> (</a:t>
            </a:r>
            <a:r>
              <a:rPr lang="ru-RU" dirty="0" err="1">
                <a:solidFill>
                  <a:srgbClr val="FF0000"/>
                </a:solidFill>
              </a:rPr>
              <a:t>невідповідність</a:t>
            </a:r>
            <a:r>
              <a:rPr lang="ru-RU" dirty="0">
                <a:solidFill>
                  <a:srgbClr val="FF0000"/>
                </a:solidFill>
              </a:rPr>
              <a:t>) </a:t>
            </a:r>
            <a:r>
              <a:rPr lang="ru-RU" dirty="0" err="1">
                <a:solidFill>
                  <a:srgbClr val="FF0000"/>
                </a:solidFill>
              </a:rPr>
              <a:t>займаній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посаді</a:t>
            </a:r>
            <a:r>
              <a:rPr lang="ru-RU" dirty="0">
                <a:solidFill>
                  <a:srgbClr val="FF0000"/>
                </a:solidFill>
              </a:rPr>
              <a:t> та у порядку, </a:t>
            </a:r>
            <a:r>
              <a:rPr lang="ru-RU" dirty="0" err="1">
                <a:solidFill>
                  <a:srgbClr val="FF0000"/>
                </a:solidFill>
              </a:rPr>
              <a:t>визначеному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законодавством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встановлюється</a:t>
            </a:r>
            <a:r>
              <a:rPr lang="ru-RU" dirty="0">
                <a:solidFill>
                  <a:srgbClr val="FF0000"/>
                </a:solidFill>
              </a:rPr>
              <a:t> (</a:t>
            </a:r>
            <a:r>
              <a:rPr lang="ru-RU" dirty="0" err="1">
                <a:solidFill>
                  <a:srgbClr val="FF0000"/>
                </a:solidFill>
              </a:rPr>
              <a:t>підтверджується</a:t>
            </a:r>
            <a:r>
              <a:rPr lang="ru-RU" dirty="0">
                <a:solidFill>
                  <a:srgbClr val="FF0000"/>
                </a:solidFill>
              </a:rPr>
              <a:t>) </a:t>
            </a:r>
            <a:r>
              <a:rPr lang="ru-RU" dirty="0" err="1">
                <a:solidFill>
                  <a:srgbClr val="FF0000"/>
                </a:solidFill>
              </a:rPr>
              <a:t>тарифний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розряд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ru-RU" u="sng" dirty="0" smtClean="0">
                <a:hlinkClick r:id="rId2"/>
              </a:rPr>
              <a:t>(</a:t>
            </a:r>
            <a:r>
              <a:rPr lang="ru-RU" b="1" u="sng" dirty="0" err="1" smtClean="0">
                <a:hlinkClick r:id="rId2"/>
              </a:rPr>
              <a:t>Перелік</a:t>
            </a:r>
            <a:r>
              <a:rPr lang="ru-RU" b="1" u="sng" dirty="0" smtClean="0">
                <a:hlinkClick r:id="rId2"/>
              </a:rPr>
              <a:t> </a:t>
            </a:r>
            <a:r>
              <a:rPr lang="ru-RU" b="1" u="sng" dirty="0" err="1">
                <a:hlinkClick r:id="rId2"/>
              </a:rPr>
              <a:t>кваліфікаційних</a:t>
            </a:r>
            <a:r>
              <a:rPr lang="ru-RU" b="1" u="sng" dirty="0">
                <a:hlinkClick r:id="rId2"/>
              </a:rPr>
              <a:t> </a:t>
            </a:r>
            <a:r>
              <a:rPr lang="ru-RU" b="1" u="sng" dirty="0" err="1">
                <a:hlinkClick r:id="rId2"/>
              </a:rPr>
              <a:t>категорій</a:t>
            </a:r>
            <a:r>
              <a:rPr lang="ru-RU" b="1" u="sng" dirty="0">
                <a:hlinkClick r:id="rId2"/>
              </a:rPr>
              <a:t> </a:t>
            </a:r>
            <a:r>
              <a:rPr lang="ru-RU" b="1" u="sng" dirty="0" err="1">
                <a:hlinkClick r:id="rId2"/>
              </a:rPr>
              <a:t>і</a:t>
            </a:r>
            <a:r>
              <a:rPr lang="ru-RU" b="1" u="sng" dirty="0">
                <a:hlinkClick r:id="rId2"/>
              </a:rPr>
              <a:t> </a:t>
            </a:r>
            <a:r>
              <a:rPr lang="ru-RU" b="1" u="sng" dirty="0" err="1">
                <a:hlinkClick r:id="rId2"/>
              </a:rPr>
              <a:t>педагогічних</a:t>
            </a:r>
            <a:r>
              <a:rPr lang="ru-RU" b="1" u="sng" dirty="0">
                <a:hlinkClick r:id="rId2"/>
              </a:rPr>
              <a:t> </a:t>
            </a:r>
            <a:r>
              <a:rPr lang="ru-RU" b="1" u="sng" dirty="0" err="1">
                <a:hlinkClick r:id="rId2"/>
              </a:rPr>
              <a:t>звань</a:t>
            </a:r>
            <a:r>
              <a:rPr lang="ru-RU" b="1" u="sng" dirty="0">
                <a:hlinkClick r:id="rId2"/>
              </a:rPr>
              <a:t> </a:t>
            </a:r>
            <a:r>
              <a:rPr lang="ru-RU" b="1" u="sng" dirty="0" err="1">
                <a:hlinkClick r:id="rId2"/>
              </a:rPr>
              <a:t>педагогічних</a:t>
            </a:r>
            <a:r>
              <a:rPr lang="ru-RU" b="1" u="sng" dirty="0">
                <a:hlinkClick r:id="rId2"/>
              </a:rPr>
              <a:t> </a:t>
            </a:r>
            <a:r>
              <a:rPr lang="ru-RU" b="1" u="sng" dirty="0" err="1" smtClean="0">
                <a:hlinkClick r:id="rId2"/>
              </a:rPr>
              <a:t>працівників</a:t>
            </a:r>
            <a:r>
              <a:rPr lang="ru-RU" b="1" dirty="0" smtClean="0"/>
              <a:t>, </a:t>
            </a:r>
            <a:r>
              <a:rPr lang="ru-RU" dirty="0" err="1" smtClean="0"/>
              <a:t>затверджений</a:t>
            </a:r>
            <a:r>
              <a:rPr lang="ru-RU" dirty="0" smtClean="0"/>
              <a:t> </a:t>
            </a:r>
            <a:r>
              <a:rPr lang="ru-RU" dirty="0" err="1"/>
              <a:t>постановою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23 </a:t>
            </a:r>
            <a:r>
              <a:rPr lang="ru-RU" dirty="0" err="1"/>
              <a:t>грудня</a:t>
            </a:r>
            <a:r>
              <a:rPr lang="ru-RU" dirty="0"/>
              <a:t> 2015 року № </a:t>
            </a:r>
            <a:r>
              <a:rPr lang="ru-RU" dirty="0" smtClean="0"/>
              <a:t>1109).</a:t>
            </a:r>
            <a:endParaRPr lang="ru-RU" dirty="0">
              <a:solidFill>
                <a:srgbClr val="FF0000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4. </a:t>
            </a:r>
            <a:r>
              <a:rPr lang="ru-RU" b="1" dirty="0" err="1">
                <a:solidFill>
                  <a:srgbClr val="FF0000"/>
                </a:solidFill>
              </a:rPr>
              <a:t>Атестація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є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обов’язковою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  <a:p>
            <a:r>
              <a:rPr lang="ru-RU" dirty="0" err="1"/>
              <a:t>Атестація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черговою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позачерговою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sz="3400" dirty="0" err="1" smtClean="0"/>
              <a:t>Педагогічний</a:t>
            </a:r>
            <a:r>
              <a:rPr lang="ru-RU" sz="3400" dirty="0" smtClean="0"/>
              <a:t> </a:t>
            </a:r>
            <a:r>
              <a:rPr lang="ru-RU" sz="3400" dirty="0" err="1"/>
              <a:t>працівник</a:t>
            </a:r>
            <a:r>
              <a:rPr lang="ru-RU" sz="3400" dirty="0"/>
              <a:t> проходить </a:t>
            </a:r>
            <a:r>
              <a:rPr lang="ru-RU" sz="3400" dirty="0" err="1"/>
              <a:t>чергову</a:t>
            </a:r>
            <a:r>
              <a:rPr lang="ru-RU" sz="3400" dirty="0"/>
              <a:t> </a:t>
            </a:r>
            <a:r>
              <a:rPr lang="ru-RU" sz="3400" dirty="0" err="1"/>
              <a:t>атестацію</a:t>
            </a:r>
            <a:r>
              <a:rPr lang="ru-RU" sz="3400" dirty="0"/>
              <a:t> </a:t>
            </a:r>
            <a:r>
              <a:rPr lang="ru-RU" sz="3400" dirty="0">
                <a:solidFill>
                  <a:srgbClr val="FF0000"/>
                </a:solidFill>
              </a:rPr>
              <a:t>не </a:t>
            </a:r>
            <a:r>
              <a:rPr lang="ru-RU" sz="3400" dirty="0" err="1">
                <a:solidFill>
                  <a:srgbClr val="FF0000"/>
                </a:solidFill>
              </a:rPr>
              <a:t>менше</a:t>
            </a:r>
            <a:r>
              <a:rPr lang="ru-RU" sz="3400" dirty="0">
                <a:solidFill>
                  <a:srgbClr val="FF0000"/>
                </a:solidFill>
              </a:rPr>
              <a:t> одного разу на </a:t>
            </a:r>
            <a:r>
              <a:rPr lang="ru-RU" sz="3400" dirty="0" err="1">
                <a:solidFill>
                  <a:srgbClr val="FF0000"/>
                </a:solidFill>
              </a:rPr>
              <a:t>п’ять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років</a:t>
            </a:r>
            <a:r>
              <a:rPr lang="ru-RU" sz="3400" dirty="0"/>
              <a:t>, </a:t>
            </a:r>
            <a:r>
              <a:rPr lang="ru-RU" sz="3400" dirty="0" err="1"/>
              <a:t>окрім</a:t>
            </a:r>
            <a:r>
              <a:rPr lang="ru-RU" sz="3400" dirty="0"/>
              <a:t> </a:t>
            </a:r>
            <a:r>
              <a:rPr lang="ru-RU" sz="3400" dirty="0" err="1"/>
              <a:t>випадків</a:t>
            </a:r>
            <a:r>
              <a:rPr lang="ru-RU" sz="3400" dirty="0"/>
              <a:t>, </a:t>
            </a:r>
            <a:r>
              <a:rPr lang="ru-RU" sz="3400" dirty="0" err="1"/>
              <a:t>визначених</a:t>
            </a:r>
            <a:r>
              <a:rPr lang="ru-RU" sz="3400" dirty="0"/>
              <a:t> </a:t>
            </a:r>
            <a:r>
              <a:rPr lang="ru-RU" sz="3400" u="sng" dirty="0">
                <a:hlinkClick r:id="rId2"/>
              </a:rPr>
              <a:t>пунктом 7</a:t>
            </a:r>
            <a:r>
              <a:rPr lang="ru-RU" sz="3400" dirty="0"/>
              <a:t> </a:t>
            </a:r>
            <a:r>
              <a:rPr lang="ru-RU" sz="3400" dirty="0" err="1"/>
              <a:t>розділу</a:t>
            </a:r>
            <a:r>
              <a:rPr lang="ru-RU" sz="3400" dirty="0"/>
              <a:t> III </a:t>
            </a:r>
            <a:r>
              <a:rPr lang="ru-RU" sz="3400" dirty="0" err="1"/>
              <a:t>цього</a:t>
            </a:r>
            <a:r>
              <a:rPr lang="ru-RU" sz="3400" dirty="0"/>
              <a:t> </a:t>
            </a:r>
            <a:r>
              <a:rPr lang="ru-RU" sz="3400" dirty="0" err="1"/>
              <a:t>Положення</a:t>
            </a:r>
            <a:r>
              <a:rPr lang="ru-RU" sz="3400" dirty="0" smtClean="0"/>
              <a:t>.</a:t>
            </a:r>
          </a:p>
          <a:p>
            <a:pPr algn="just"/>
            <a:r>
              <a:rPr lang="ru-RU" sz="3400" dirty="0"/>
              <a:t>7. У </a:t>
            </a:r>
            <a:r>
              <a:rPr lang="ru-RU" sz="3400" dirty="0" err="1"/>
              <a:t>разі</a:t>
            </a:r>
            <a:r>
              <a:rPr lang="ru-RU" sz="3400" dirty="0"/>
              <a:t> </a:t>
            </a:r>
            <a:r>
              <a:rPr lang="ru-RU" sz="3400" dirty="0" err="1"/>
              <a:t>тимчасової</a:t>
            </a:r>
            <a:r>
              <a:rPr lang="ru-RU" sz="3400" dirty="0"/>
              <a:t> </a:t>
            </a:r>
            <a:r>
              <a:rPr lang="ru-RU" sz="3400" dirty="0" err="1"/>
              <a:t>непрацездатності</a:t>
            </a:r>
            <a:r>
              <a:rPr lang="ru-RU" sz="3400" dirty="0"/>
              <a:t> </a:t>
            </a:r>
            <a:r>
              <a:rPr lang="ru-RU" sz="3400" dirty="0" err="1"/>
              <a:t>педагогічного</a:t>
            </a:r>
            <a:r>
              <a:rPr lang="ru-RU" sz="3400" dirty="0"/>
              <a:t> </a:t>
            </a:r>
            <a:r>
              <a:rPr lang="ru-RU" sz="3400" dirty="0" err="1"/>
              <a:t>працівника</a:t>
            </a:r>
            <a:r>
              <a:rPr lang="ru-RU" sz="3400" dirty="0"/>
              <a:t>, </a:t>
            </a:r>
            <a:r>
              <a:rPr lang="ru-RU" sz="3400" dirty="0" err="1"/>
              <a:t>який</a:t>
            </a:r>
            <a:r>
              <a:rPr lang="ru-RU" sz="3400" dirty="0"/>
              <a:t> </a:t>
            </a:r>
            <a:r>
              <a:rPr lang="ru-RU" sz="3400" dirty="0" err="1"/>
              <a:t>атестується</a:t>
            </a:r>
            <a:r>
              <a:rPr lang="ru-RU" sz="3400" dirty="0"/>
              <a:t>, </a:t>
            </a:r>
            <a:r>
              <a:rPr lang="ru-RU" sz="3400" dirty="0" err="1"/>
              <a:t>або</a:t>
            </a:r>
            <a:r>
              <a:rPr lang="ru-RU" sz="3400" dirty="0"/>
              <a:t> </a:t>
            </a:r>
            <a:r>
              <a:rPr lang="ru-RU" sz="3400" dirty="0" err="1"/>
              <a:t>настання</a:t>
            </a:r>
            <a:r>
              <a:rPr lang="ru-RU" sz="3400" dirty="0"/>
              <a:t> </a:t>
            </a:r>
            <a:r>
              <a:rPr lang="ru-RU" sz="3400" dirty="0" err="1"/>
              <a:t>інших</a:t>
            </a:r>
            <a:r>
              <a:rPr lang="ru-RU" sz="3400" dirty="0"/>
              <a:t> </a:t>
            </a:r>
            <a:r>
              <a:rPr lang="ru-RU" sz="3400" dirty="0" err="1"/>
              <a:t>обставин</a:t>
            </a:r>
            <a:r>
              <a:rPr lang="ru-RU" sz="3400" dirty="0"/>
              <a:t>, </a:t>
            </a:r>
            <a:r>
              <a:rPr lang="ru-RU" sz="3400" dirty="0" err="1"/>
              <a:t>що</a:t>
            </a:r>
            <a:r>
              <a:rPr lang="ru-RU" sz="3400" dirty="0"/>
              <a:t> не </a:t>
            </a:r>
            <a:r>
              <a:rPr lang="ru-RU" sz="3400" dirty="0" err="1"/>
              <a:t>залежать</a:t>
            </a:r>
            <a:r>
              <a:rPr lang="ru-RU" sz="3400" dirty="0"/>
              <a:t> </a:t>
            </a:r>
            <a:r>
              <a:rPr lang="ru-RU" sz="3400" dirty="0" err="1"/>
              <a:t>від</a:t>
            </a:r>
            <a:r>
              <a:rPr lang="ru-RU" sz="3400" dirty="0"/>
              <a:t> </a:t>
            </a:r>
            <a:r>
              <a:rPr lang="ru-RU" sz="3400" dirty="0" err="1"/>
              <a:t>його</a:t>
            </a:r>
            <a:r>
              <a:rPr lang="ru-RU" sz="3400" dirty="0"/>
              <a:t> </a:t>
            </a:r>
            <a:r>
              <a:rPr lang="ru-RU" sz="3400" dirty="0" err="1"/>
              <a:t>волі</a:t>
            </a:r>
            <a:r>
              <a:rPr lang="ru-RU" sz="3400" dirty="0"/>
              <a:t> та </a:t>
            </a:r>
            <a:r>
              <a:rPr lang="ru-RU" sz="3400" dirty="0" err="1"/>
              <a:t>перешкоджають</a:t>
            </a:r>
            <a:r>
              <a:rPr lang="ru-RU" sz="3400" dirty="0"/>
              <a:t> </a:t>
            </a:r>
            <a:r>
              <a:rPr lang="ru-RU" sz="3400" dirty="0" err="1"/>
              <a:t>проходженню</a:t>
            </a:r>
            <a:r>
              <a:rPr lang="ru-RU" sz="3400" dirty="0"/>
              <a:t> ним </a:t>
            </a:r>
            <a:r>
              <a:rPr lang="ru-RU" sz="3400" dirty="0" err="1"/>
              <a:t>атестації</a:t>
            </a:r>
            <a:r>
              <a:rPr lang="ru-RU" sz="3400" dirty="0"/>
              <a:t>, </a:t>
            </a:r>
            <a:r>
              <a:rPr lang="ru-RU" sz="3400" dirty="0" err="1"/>
              <a:t>проведення</a:t>
            </a:r>
            <a:r>
              <a:rPr lang="ru-RU" sz="3400" dirty="0"/>
              <a:t> </a:t>
            </a:r>
            <a:r>
              <a:rPr lang="ru-RU" sz="3400" dirty="0" err="1"/>
              <a:t>атестації</a:t>
            </a:r>
            <a:r>
              <a:rPr lang="ru-RU" sz="3400" dirty="0"/>
              <a:t> </a:t>
            </a:r>
            <a:r>
              <a:rPr lang="ru-RU" sz="3400" dirty="0" err="1"/>
              <a:t>або</a:t>
            </a:r>
            <a:r>
              <a:rPr lang="ru-RU" sz="3400" dirty="0"/>
              <a:t> </a:t>
            </a:r>
            <a:r>
              <a:rPr lang="ru-RU" sz="3400" dirty="0" err="1"/>
              <a:t>окремих</a:t>
            </a:r>
            <a:r>
              <a:rPr lang="ru-RU" sz="3400" dirty="0"/>
              <a:t> </a:t>
            </a:r>
            <a:r>
              <a:rPr lang="ru-RU" sz="3400" dirty="0" err="1"/>
              <a:t>засідань</a:t>
            </a:r>
            <a:r>
              <a:rPr lang="ru-RU" sz="3400" dirty="0"/>
              <a:t> </a:t>
            </a:r>
            <a:r>
              <a:rPr lang="ru-RU" sz="3400" dirty="0" err="1"/>
              <a:t>атестаційної</a:t>
            </a:r>
            <a:r>
              <a:rPr lang="ru-RU" sz="3400" dirty="0"/>
              <a:t> </a:t>
            </a:r>
            <a:r>
              <a:rPr lang="ru-RU" sz="3400" dirty="0" err="1"/>
              <a:t>комісії</a:t>
            </a:r>
            <a:r>
              <a:rPr lang="ru-RU" sz="3400" dirty="0"/>
              <a:t> </a:t>
            </a:r>
            <a:r>
              <a:rPr lang="ru-RU" sz="3400" dirty="0" err="1"/>
              <a:t>має</a:t>
            </a:r>
            <a:r>
              <a:rPr lang="ru-RU" sz="3400" dirty="0"/>
              <a:t> бути перенесено </a:t>
            </a:r>
            <a:r>
              <a:rPr lang="ru-RU" sz="3400" dirty="0">
                <a:solidFill>
                  <a:srgbClr val="FF0000"/>
                </a:solidFill>
              </a:rPr>
              <a:t>за </a:t>
            </a:r>
            <a:r>
              <a:rPr lang="ru-RU" sz="3400" dirty="0" err="1">
                <a:solidFill>
                  <a:srgbClr val="FF0000"/>
                </a:solidFill>
              </a:rPr>
              <a:t>рішенням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відповідної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атестаційної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комісії</a:t>
            </a:r>
            <a:r>
              <a:rPr lang="ru-RU" sz="3400" dirty="0">
                <a:solidFill>
                  <a:srgbClr val="FF0000"/>
                </a:solidFill>
              </a:rPr>
              <a:t> до </a:t>
            </a:r>
            <a:r>
              <a:rPr lang="ru-RU" sz="3400" dirty="0" err="1">
                <a:solidFill>
                  <a:srgbClr val="FF0000"/>
                </a:solidFill>
              </a:rPr>
              <a:t>припинення</a:t>
            </a:r>
            <a:r>
              <a:rPr lang="ru-RU" sz="3400" dirty="0">
                <a:solidFill>
                  <a:srgbClr val="FF0000"/>
                </a:solidFill>
              </a:rPr>
              <a:t> таких </a:t>
            </a:r>
            <a:r>
              <a:rPr lang="ru-RU" sz="3400" dirty="0" err="1">
                <a:solidFill>
                  <a:srgbClr val="FF0000"/>
                </a:solidFill>
              </a:rPr>
              <a:t>обставин</a:t>
            </a:r>
            <a:r>
              <a:rPr lang="ru-RU" sz="3400" dirty="0">
                <a:solidFill>
                  <a:srgbClr val="FF0000"/>
                </a:solidFill>
              </a:rPr>
              <a:t>, </a:t>
            </a:r>
            <a:r>
              <a:rPr lang="ru-RU" sz="3400" dirty="0" err="1">
                <a:solidFill>
                  <a:srgbClr val="FF0000"/>
                </a:solidFill>
              </a:rPr>
              <a:t>але</a:t>
            </a:r>
            <a:r>
              <a:rPr lang="ru-RU" sz="3400" dirty="0">
                <a:solidFill>
                  <a:srgbClr val="FF0000"/>
                </a:solidFill>
              </a:rPr>
              <a:t> не </a:t>
            </a:r>
            <a:r>
              <a:rPr lang="ru-RU" sz="3400" dirty="0" err="1">
                <a:solidFill>
                  <a:srgbClr val="FF0000"/>
                </a:solidFill>
              </a:rPr>
              <a:t>більше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ніж</a:t>
            </a:r>
            <a:r>
              <a:rPr lang="ru-RU" sz="3400" dirty="0">
                <a:solidFill>
                  <a:srgbClr val="FF0000"/>
                </a:solidFill>
              </a:rPr>
              <a:t> на один </a:t>
            </a:r>
            <a:r>
              <a:rPr lang="ru-RU" sz="3400" dirty="0" err="1">
                <a:solidFill>
                  <a:srgbClr val="FF0000"/>
                </a:solidFill>
              </a:rPr>
              <a:t>рік</a:t>
            </a:r>
            <a:r>
              <a:rPr lang="ru-RU" sz="3400" dirty="0">
                <a:solidFill>
                  <a:srgbClr val="FF0000"/>
                </a:solidFill>
              </a:rPr>
              <a:t>.</a:t>
            </a:r>
            <a:r>
              <a:rPr lang="ru-RU" sz="3400" dirty="0"/>
              <a:t> У такому </a:t>
            </a:r>
            <a:r>
              <a:rPr lang="ru-RU" sz="3400" dirty="0" err="1"/>
              <a:t>випадку</a:t>
            </a:r>
            <a:r>
              <a:rPr lang="ru-RU" sz="3400" dirty="0"/>
              <a:t> за </a:t>
            </a:r>
            <a:r>
              <a:rPr lang="ru-RU" sz="3400" dirty="0" err="1"/>
              <a:t>педагогічним</a:t>
            </a:r>
            <a:r>
              <a:rPr lang="ru-RU" sz="3400" dirty="0"/>
              <a:t> </a:t>
            </a:r>
            <a:r>
              <a:rPr lang="ru-RU" sz="3400" dirty="0" err="1"/>
              <a:t>працівником</a:t>
            </a:r>
            <a:r>
              <a:rPr lang="ru-RU" sz="3400" dirty="0"/>
              <a:t> </a:t>
            </a:r>
            <a:r>
              <a:rPr lang="ru-RU" sz="3400" dirty="0" err="1"/>
              <a:t>зберігається</a:t>
            </a:r>
            <a:r>
              <a:rPr lang="ru-RU" sz="3400" dirty="0"/>
              <a:t> </a:t>
            </a:r>
            <a:r>
              <a:rPr lang="ru-RU" sz="3400" dirty="0" err="1"/>
              <a:t>раніше</a:t>
            </a:r>
            <a:r>
              <a:rPr lang="ru-RU" sz="3400" dirty="0"/>
              <a:t> </a:t>
            </a:r>
            <a:r>
              <a:rPr lang="ru-RU" sz="3400" dirty="0" err="1"/>
              <a:t>присвоєна</a:t>
            </a:r>
            <a:r>
              <a:rPr lang="ru-RU" sz="3400" dirty="0"/>
              <a:t> </a:t>
            </a:r>
            <a:r>
              <a:rPr lang="ru-RU" sz="3400" dirty="0" err="1"/>
              <a:t>кваліфікаційна</a:t>
            </a:r>
            <a:r>
              <a:rPr lang="ru-RU" sz="3400" dirty="0"/>
              <a:t> </a:t>
            </a:r>
            <a:r>
              <a:rPr lang="ru-RU" sz="3400" dirty="0" err="1"/>
              <a:t>категорія</a:t>
            </a:r>
            <a:r>
              <a:rPr lang="ru-RU" sz="3400" dirty="0"/>
              <a:t> (</a:t>
            </a:r>
            <a:r>
              <a:rPr lang="ru-RU" sz="3400" dirty="0" err="1"/>
              <a:t>педагогічне</a:t>
            </a:r>
            <a:r>
              <a:rPr lang="ru-RU" sz="3400" dirty="0"/>
              <a:t> </a:t>
            </a:r>
            <a:r>
              <a:rPr lang="ru-RU" sz="3400" dirty="0" err="1"/>
              <a:t>звання</a:t>
            </a:r>
            <a:r>
              <a:rPr lang="ru-RU" sz="3400" dirty="0"/>
              <a:t>) до </a:t>
            </a:r>
            <a:r>
              <a:rPr lang="ru-RU" sz="3400" dirty="0" err="1"/>
              <a:t>проходження</a:t>
            </a:r>
            <a:r>
              <a:rPr lang="ru-RU" sz="3400" dirty="0"/>
              <a:t> ним </a:t>
            </a:r>
            <a:r>
              <a:rPr lang="ru-RU" sz="3400" dirty="0" err="1"/>
              <a:t>атестації</a:t>
            </a:r>
            <a:r>
              <a:rPr lang="ru-RU" sz="3400" dirty="0"/>
              <a:t> у порядку, </a:t>
            </a:r>
            <a:r>
              <a:rPr lang="ru-RU" sz="3400" dirty="0" err="1"/>
              <a:t>визначеному</a:t>
            </a:r>
            <a:r>
              <a:rPr lang="ru-RU" sz="3400" dirty="0"/>
              <a:t> </a:t>
            </a:r>
            <a:r>
              <a:rPr lang="ru-RU" sz="3400" dirty="0" err="1"/>
              <a:t>цим</a:t>
            </a:r>
            <a:r>
              <a:rPr lang="ru-RU" sz="3400" dirty="0"/>
              <a:t> </a:t>
            </a:r>
            <a:r>
              <a:rPr lang="ru-RU" sz="3400" dirty="0" err="1"/>
              <a:t>Положенням</a:t>
            </a:r>
            <a:r>
              <a:rPr lang="ru-RU" sz="3400" dirty="0"/>
              <a:t>.</a:t>
            </a:r>
          </a:p>
          <a:p>
            <a:pPr algn="just"/>
            <a:endParaRPr lang="ru-RU" sz="3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Часові рамки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535785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/>
              <a:t>Атестація</a:t>
            </a:r>
            <a:r>
              <a:rPr lang="ru-RU" dirty="0"/>
              <a:t> проводиться </a:t>
            </a:r>
            <a:r>
              <a:rPr lang="ru-RU" b="1" dirty="0">
                <a:solidFill>
                  <a:srgbClr val="FF0000"/>
                </a:solidFill>
              </a:rPr>
              <a:t>не </a:t>
            </a:r>
            <a:r>
              <a:rPr lang="ru-RU" b="1" dirty="0" err="1">
                <a:solidFill>
                  <a:srgbClr val="FF0000"/>
                </a:solidFill>
              </a:rPr>
              <a:t>раніше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ніж</a:t>
            </a:r>
            <a:r>
              <a:rPr lang="ru-RU" b="1" dirty="0">
                <a:solidFill>
                  <a:srgbClr val="FF0000"/>
                </a:solidFill>
              </a:rPr>
              <a:t> через </a:t>
            </a:r>
            <a:r>
              <a:rPr lang="ru-RU" b="1" dirty="0" err="1">
                <a:solidFill>
                  <a:srgbClr val="FF0000"/>
                </a:solidFill>
              </a:rPr>
              <a:t>рік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після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призначення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педагогічного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працівника</a:t>
            </a:r>
            <a:r>
              <a:rPr lang="ru-RU" b="1" dirty="0">
                <a:solidFill>
                  <a:srgbClr val="FF0000"/>
                </a:solidFill>
              </a:rPr>
              <a:t> на посаду.</a:t>
            </a:r>
          </a:p>
          <a:p>
            <a:r>
              <a:rPr lang="ru-RU" dirty="0" err="1"/>
              <a:t>Атестація</a:t>
            </a:r>
            <a:r>
              <a:rPr lang="ru-RU" dirty="0"/>
              <a:t> повинна </a:t>
            </a:r>
            <a:r>
              <a:rPr lang="ru-RU" dirty="0" err="1"/>
              <a:t>проводитися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дотриманням</a:t>
            </a:r>
            <a:r>
              <a:rPr lang="ru-RU" dirty="0"/>
              <a:t> </a:t>
            </a:r>
            <a:r>
              <a:rPr lang="ru-RU" dirty="0" err="1"/>
              <a:t>академічної</a:t>
            </a:r>
            <a:r>
              <a:rPr lang="ru-RU" dirty="0"/>
              <a:t> </a:t>
            </a:r>
            <a:r>
              <a:rPr lang="ru-RU" dirty="0" err="1"/>
              <a:t>доброчесності</a:t>
            </a:r>
            <a:r>
              <a:rPr lang="ru-RU" dirty="0"/>
              <a:t>.</a:t>
            </a:r>
          </a:p>
          <a:p>
            <a:r>
              <a:rPr lang="ru-RU" dirty="0"/>
              <a:t>5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  <a:r>
              <a:rPr lang="ru-RU" b="1" dirty="0" err="1">
                <a:solidFill>
                  <a:srgbClr val="FF0000"/>
                </a:solidFill>
              </a:rPr>
              <a:t>Позачергова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атестація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проводиться за </a:t>
            </a:r>
            <a:r>
              <a:rPr lang="ru-RU" dirty="0" err="1"/>
              <a:t>ініціативою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:</a:t>
            </a:r>
          </a:p>
          <a:p>
            <a:r>
              <a:rPr lang="ru-RU" dirty="0"/>
              <a:t>закладу </a:t>
            </a:r>
            <a:r>
              <a:rPr lang="ru-RU" dirty="0" err="1"/>
              <a:t>освіти</a:t>
            </a:r>
            <a:r>
              <a:rPr lang="ru-RU" dirty="0"/>
              <a:t> -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педагогічним</a:t>
            </a:r>
            <a:r>
              <a:rPr lang="ru-RU" dirty="0"/>
              <a:t> </a:t>
            </a:r>
            <a:r>
              <a:rPr lang="ru-RU" dirty="0" err="1"/>
              <a:t>працівником</a:t>
            </a:r>
            <a:r>
              <a:rPr lang="ru-RU" dirty="0"/>
              <a:t>;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 ПОЗАЧЕРГОВА КЕРІВНИКА ЗАКЛАДУ - </a:t>
            </a:r>
            <a:r>
              <a:rPr lang="ru-RU" dirty="0"/>
              <a:t>у</a:t>
            </a:r>
            <a:r>
              <a:rPr lang="ru-RU" dirty="0" smtClean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за результатами </a:t>
            </a:r>
            <a:r>
              <a:rPr lang="ru-RU" dirty="0" err="1"/>
              <a:t>інституційного</a:t>
            </a:r>
            <a:r>
              <a:rPr lang="ru-RU" dirty="0"/>
              <a:t> аудиту, </a:t>
            </a:r>
            <a:r>
              <a:rPr lang="ru-RU" dirty="0" err="1"/>
              <a:t>проведеного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низької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закладу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smtClean="0"/>
              <a:t> </a:t>
            </a:r>
            <a:endParaRPr lang="ru-RU" dirty="0"/>
          </a:p>
          <a:p>
            <a:pPr algn="just"/>
            <a:r>
              <a:rPr lang="ru-RU" dirty="0" smtClean="0"/>
              <a:t> </a:t>
            </a:r>
            <a:r>
              <a:rPr lang="ru-RU" dirty="0"/>
              <a:t>(за </a:t>
            </a:r>
            <a:r>
              <a:rPr lang="ru-RU" dirty="0" err="1"/>
              <a:t>ініціативою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управління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);</a:t>
            </a:r>
          </a:p>
          <a:p>
            <a:pPr algn="just"/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accent4">
                    <a:lumMod val="75000"/>
                  </a:schemeClr>
                </a:solidFill>
              </a:rPr>
              <a:t>ПОЗАЧЕРГОВА АТЕСТАЦІЯ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FF0000"/>
                </a:solidFill>
              </a:rPr>
              <a:t>Позачергова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атестація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/>
              <a:t>проводиться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ініціативою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таких умов:</a:t>
            </a:r>
          </a:p>
          <a:p>
            <a:pPr algn="just"/>
            <a:r>
              <a:rPr lang="ru-RU" dirty="0"/>
              <a:t>1)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переможцем</a:t>
            </a:r>
            <a:r>
              <a:rPr lang="ru-RU" dirty="0"/>
              <a:t>, лауреатом </a:t>
            </a:r>
            <a:r>
              <a:rPr lang="ru-RU" dirty="0" err="1"/>
              <a:t>фінальних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 </a:t>
            </a:r>
            <a:r>
              <a:rPr lang="ru-RU" dirty="0" err="1"/>
              <a:t>всеукраїнських</a:t>
            </a:r>
            <a:r>
              <a:rPr lang="ru-RU" dirty="0"/>
              <a:t>,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фахових</a:t>
            </a:r>
            <a:r>
              <a:rPr lang="ru-RU" dirty="0"/>
              <a:t> </a:t>
            </a:r>
            <a:r>
              <a:rPr lang="ru-RU" dirty="0" err="1"/>
              <a:t>конкурсів</a:t>
            </a:r>
            <a:r>
              <a:rPr lang="ru-RU" dirty="0" smtClean="0"/>
              <a:t>;</a:t>
            </a:r>
            <a:endParaRPr lang="ru-RU" dirty="0"/>
          </a:p>
          <a:p>
            <a:pPr algn="just"/>
            <a:r>
              <a:rPr lang="ru-RU" dirty="0"/>
              <a:t>3) </a:t>
            </a:r>
            <a:r>
              <a:rPr lang="ru-RU" dirty="0" err="1"/>
              <a:t>успішного</a:t>
            </a:r>
            <a:r>
              <a:rPr lang="ru-RU" dirty="0"/>
              <a:t>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сертифікації</a:t>
            </a:r>
            <a:r>
              <a:rPr lang="ru-RU" dirty="0" smtClean="0"/>
              <a:t>.</a:t>
            </a:r>
          </a:p>
          <a:p>
            <a:pPr algn="just"/>
            <a:r>
              <a:rPr lang="uk-UA" dirty="0" smtClean="0">
                <a:solidFill>
                  <a:srgbClr val="FF0000"/>
                </a:solidFill>
              </a:rPr>
              <a:t>ЗА УМОВИ: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/>
              <a:t>кваліфікації</a:t>
            </a:r>
            <a:r>
              <a:rPr lang="ru-RU" dirty="0"/>
              <a:t> </a:t>
            </a:r>
            <a:r>
              <a:rPr lang="ru-RU" dirty="0" err="1"/>
              <a:t>педагогічних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2664</Words>
  <Application>Microsoft Office PowerPoint</Application>
  <PresentationFormat>Экран (4:3)</PresentationFormat>
  <Paragraphs>182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Тема Office</vt:lpstr>
      <vt:lpstr>НОРМАТИВНА БАЗА</vt:lpstr>
      <vt:lpstr>Атестація по-новому</vt:lpstr>
      <vt:lpstr>ОСНОВНЕ</vt:lpstr>
      <vt:lpstr>Слайд 4</vt:lpstr>
      <vt:lpstr>ПОЛОЖЕННЯ про атестацію педагогічних працівників</vt:lpstr>
      <vt:lpstr>ЩО РОБИМО?</vt:lpstr>
      <vt:lpstr>Слайд 7</vt:lpstr>
      <vt:lpstr>Часові рамки</vt:lpstr>
      <vt:lpstr>ПОЗАЧЕРГОВА АТЕСТАЦІЯ</vt:lpstr>
      <vt:lpstr>Кваліфікаційні категорії</vt:lpstr>
      <vt:lpstr>Слайд 11</vt:lpstr>
      <vt:lpstr>ПЕДАГОГІЧНІ ЗВАННЯ</vt:lpstr>
      <vt:lpstr>ДОКУМЕНТИ</vt:lpstr>
      <vt:lpstr>СЕРТИФІКАЦІЯ</vt:lpstr>
      <vt:lpstr>УМОВИ</vt:lpstr>
      <vt:lpstr>УМОВИ</vt:lpstr>
      <vt:lpstr>КЕРІВНИКИ</vt:lpstr>
      <vt:lpstr>ЗБЕРЕЖЕННЯ КАТЕГОРІЙ</vt:lpstr>
      <vt:lpstr>Слайд 19</vt:lpstr>
      <vt:lpstr> Створення, склад та повноваження атестаційних комісій</vt:lpstr>
      <vt:lpstr>Близькі особи</vt:lpstr>
      <vt:lpstr>Атестаційні комісії I рівня</vt:lpstr>
      <vt:lpstr>ПОВНОВАЖЕННЯ</vt:lpstr>
      <vt:lpstr>Атестаційна комісія ІІ рівня</vt:lpstr>
      <vt:lpstr>Атестаційна комісія II рівня приймає рішення</vt:lpstr>
      <vt:lpstr>ГОЛОСУВАННЯ</vt:lpstr>
      <vt:lpstr>ГОЛОВА АТ</vt:lpstr>
      <vt:lpstr>СЕКРЕТАР   АТ</vt:lpstr>
      <vt:lpstr>Часові рамки</vt:lpstr>
      <vt:lpstr>ДОКУМЕНТИ</vt:lpstr>
      <vt:lpstr>ПРИСУТНІСТЬ</vt:lpstr>
      <vt:lpstr>ОФОРМЛЕННЯ РІШЕННЯ</vt:lpstr>
      <vt:lpstr>РІШЕННЯ ІІ РІВНЯ</vt:lpstr>
      <vt:lpstr>НАКАЗ</vt:lpstr>
      <vt:lpstr>IV. Оскарження рішень атестаційних комісій</vt:lpstr>
      <vt:lpstr>ЗВІЛЬНЕННЯ</vt:lpstr>
      <vt:lpstr>Слайд 37</vt:lpstr>
      <vt:lpstr>Слайд 38</vt:lpstr>
      <vt:lpstr>Слайд 39</vt:lpstr>
      <vt:lpstr>ЗВЕРНІТЬ УВАГУ!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по-новому</dc:title>
  <dc:creator>Admin</dc:creator>
  <cp:lastModifiedBy>Admin</cp:lastModifiedBy>
  <cp:revision>42</cp:revision>
  <dcterms:created xsi:type="dcterms:W3CDTF">2023-09-07T12:21:19Z</dcterms:created>
  <dcterms:modified xsi:type="dcterms:W3CDTF">2023-10-02T09:46:59Z</dcterms:modified>
</cp:coreProperties>
</file>