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67" r:id="rId18"/>
    <p:sldId id="271" r:id="rId19"/>
    <p:sldId id="272" r:id="rId2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 snapToObjects="1">
      <p:cViewPr>
        <p:scale>
          <a:sx n="66" d="100"/>
          <a:sy n="66" d="100"/>
        </p:scale>
        <p:origin x="-618" y="16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6A0A70-F39C-E14E-A9AD-78E4291BB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1741C1-F7C2-1F4A-A6E8-F0967C4FEC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72343" y="0"/>
            <a:ext cx="6313714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184774-42D8-494A-BB89-BDD8A44D2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296885"/>
            <a:ext cx="10058400" cy="31786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B96A839-0584-804A-B308-7793CAFB4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6229" y="475343"/>
            <a:ext cx="9085943" cy="6821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060E7A2A-60E9-8F44-96B5-608AFD999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880" y="1277139"/>
            <a:ext cx="8675370" cy="595315"/>
          </a:xfrm>
        </p:spPr>
        <p:txBody>
          <a:bodyPr>
            <a:normAutofit/>
          </a:bodyPr>
          <a:lstStyle>
            <a:lvl1pPr algn="ctr">
              <a:defRPr sz="2800" b="1" i="0" cap="all" spc="300" baseline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098CB78-AC04-D042-99AD-C2F1E4750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3420" y="2687408"/>
            <a:ext cx="8671560" cy="41774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6B59FE82-774C-BB4A-A05E-24C96316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150" y="3105151"/>
            <a:ext cx="8674100" cy="11185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 i="0" cap="all" spc="300" baseline="0">
                <a:latin typeface="Century Gothic" panose="020B0502020202020204" pitchFamily="34" charset="0"/>
              </a:defRPr>
            </a:lvl1pPr>
            <a:lvl2pPr marL="502920" indent="0">
              <a:buNone/>
              <a:defRPr/>
            </a:lvl2pPr>
            <a:lvl3pPr marL="1005840" indent="0">
              <a:buNone/>
              <a:defRPr/>
            </a:lvl3pPr>
            <a:lvl4pPr marL="1508760" indent="0">
              <a:buNone/>
              <a:defRPr/>
            </a:lvl4pPr>
            <a:lvl5pPr marL="2011680" indent="0">
              <a:buNone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931E6A6E-1BA7-1F45-A08D-307AACEBE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2150" y="4237256"/>
            <a:ext cx="8672830" cy="522968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Century Gothic" panose="020B0502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3049D150-13BC-384D-BEE8-E9527DB605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734457" y="5979886"/>
            <a:ext cx="6589486" cy="0"/>
            <a:chOff x="1872342" y="5979886"/>
            <a:chExt cx="6589486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8158FB6-64E7-264E-BD07-114D31C971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72342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503DA16-86E8-5840-BA1E-44CC83BAF5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8628" y="5979886"/>
              <a:ext cx="2743200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A8018AF-5E5E-4B81-9EF1-A16639E6FCF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9763" y="5421313"/>
            <a:ext cx="2387600" cy="666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signature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xmlns="" id="{1992CD75-2B6A-794B-BA19-6C895CC506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94340" y="5502838"/>
            <a:ext cx="3127375" cy="428061"/>
          </a:xfrm>
        </p:spPr>
        <p:txBody>
          <a:bodyPr anchor="b">
            <a:noAutofit/>
          </a:bodyPr>
          <a:lstStyle>
            <a:lvl1pPr marL="0" indent="0">
              <a:buNone/>
              <a:defRPr sz="1600" b="0" i="0">
                <a:latin typeface="Century Gothic" panose="020B0502020202020204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xmlns="" id="{D283EC73-AB32-5D48-A0E4-F1D99FE00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33540" y="6088627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Century Gothic" panose="020B0502020202020204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xmlns="" id="{862A197F-3655-7548-A845-8B9429889B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4340" y="6088627"/>
            <a:ext cx="3127375" cy="428061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latin typeface="Century Gothic" panose="020B0502020202020204" pitchFamily="34" charset="0"/>
              </a:defRPr>
            </a:lvl1pPr>
            <a:lvl2pPr marL="502920" indent="0">
              <a:buNone/>
              <a:defRPr b="0" i="0">
                <a:latin typeface="Century Gothic" panose="020B0502020202020204" pitchFamily="34" charset="0"/>
              </a:defRPr>
            </a:lvl2pPr>
            <a:lvl3pPr marL="1005840" indent="0">
              <a:buNone/>
              <a:defRPr b="0" i="0">
                <a:latin typeface="Century Gothic" panose="020B0502020202020204" pitchFamily="34" charset="0"/>
              </a:defRPr>
            </a:lvl3pPr>
            <a:lvl4pPr marL="1508760" indent="0">
              <a:buNone/>
              <a:defRPr b="0" i="0">
                <a:latin typeface="Century Gothic" panose="020B0502020202020204" pitchFamily="34" charset="0"/>
              </a:defRPr>
            </a:lvl4pPr>
            <a:lvl5pPr marL="2011680" indent="0">
              <a:buNone/>
              <a:defRPr b="0" i="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71375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55A94-CD46-C44F-8A53-8AA853BE1DF7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BA5E-A969-C44D-8E38-C70ED41C0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60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12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ng"/><Relationship Id="rId5" Type="http://schemas.microsoft.com/office/2007/relationships/hdphoto" Target="../media/hdphoto3.wdp"/><Relationship Id="rId10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Downloads\%2316%20-%20&#1043;&#1110;&#1084;&#1085;&#1072;&#1089;&#1090;&#1080;&#1082;&#1072;%20&#1076;&#1083;&#1103;%20&#1086;&#1095;&#1077;&#1081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11199" y="885371"/>
            <a:ext cx="2815771" cy="1465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Добукварний</a:t>
            </a:r>
            <a:r>
              <a:rPr lang="uk-UA" b="1" dirty="0" smtClean="0">
                <a:solidFill>
                  <a:schemeClr val="tx1"/>
                </a:solidFill>
              </a:rPr>
              <a:t>  період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1199" y="2148114"/>
            <a:ext cx="8374744" cy="3976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Слова,</a:t>
            </a:r>
          </a:p>
          <a:p>
            <a:pPr algn="ctr"/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?,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яка?, яке?, </a:t>
            </a:r>
            <a:r>
              <a:rPr lang="ru-RU" sz="32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Доска изолирован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14" b="10022"/>
          <a:stretch/>
        </p:blipFill>
        <p:spPr bwMode="auto">
          <a:xfrm>
            <a:off x="6284686" y="513743"/>
            <a:ext cx="3106161" cy="2055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7126514" y="885371"/>
            <a:ext cx="1959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( читання) урок  9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0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16676" y="640044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Робота з підручником.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676" y="1619998"/>
            <a:ext cx="2315482" cy="271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2325" y="1619998"/>
            <a:ext cx="2154986" cy="270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692" y="1630792"/>
            <a:ext cx="2897190" cy="269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Фиксики Нолик, большая картинка - Фиксики картинки | Картинки, Силуэтные  картинки, Детские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29" y="4339771"/>
            <a:ext cx="2301496" cy="2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ьная выноска 14"/>
          <p:cNvSpPr/>
          <p:nvPr/>
        </p:nvSpPr>
        <p:spPr>
          <a:xfrm>
            <a:off x="4190397" y="4542972"/>
            <a:ext cx="4170589" cy="2025992"/>
          </a:xfrm>
          <a:prstGeom prst="wedgeEllipseCallout">
            <a:avLst>
              <a:gd name="adj1" fmla="val -80692"/>
              <a:gd name="adj2" fmla="val 3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992914" y="5036457"/>
            <a:ext cx="293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Яке курча?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1575" y="776289"/>
            <a:ext cx="2087908" cy="306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1849" y="828676"/>
            <a:ext cx="2028585" cy="301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1856" y="453118"/>
            <a:ext cx="2843898" cy="432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Фиксики Нолик, большая картинка - Фиксики картинки | Картинки, Силуэтные  картинки, Детские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829" y="4339771"/>
            <a:ext cx="2301496" cy="2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ьная выноска 13"/>
          <p:cNvSpPr/>
          <p:nvPr/>
        </p:nvSpPr>
        <p:spPr>
          <a:xfrm>
            <a:off x="4190397" y="4542972"/>
            <a:ext cx="4170589" cy="2025992"/>
          </a:xfrm>
          <a:prstGeom prst="wedgeEllipseCallout">
            <a:avLst>
              <a:gd name="adj1" fmla="val -80692"/>
              <a:gd name="adj2" fmla="val 302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30057" y="5050971"/>
            <a:ext cx="323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 груша 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999" y="598320"/>
            <a:ext cx="3072039" cy="234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5430" y="2550885"/>
            <a:ext cx="2990393" cy="22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7257" y="497114"/>
            <a:ext cx="3595382" cy="244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Фиксики Нолик, большая картинка - Фиксики картинки | Картинки, Силуэтные  картинки, Детские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9" y="4339771"/>
            <a:ext cx="2301496" cy="2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ьная выноска 13"/>
          <p:cNvSpPr/>
          <p:nvPr/>
        </p:nvSpPr>
        <p:spPr>
          <a:xfrm>
            <a:off x="3580038" y="4542972"/>
            <a:ext cx="4170589" cy="2025992"/>
          </a:xfrm>
          <a:prstGeom prst="wedgeEllipseCallout">
            <a:avLst>
              <a:gd name="adj1" fmla="val -81736"/>
              <a:gd name="adj2" fmla="val 1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23657" y="4992914"/>
            <a:ext cx="2931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метелик?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Фиксики Нолик, большая картинка - Фиксики картинки | Картинки, Силуэтные  картинки, Детск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9" y="4339771"/>
            <a:ext cx="2301496" cy="27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3580038" y="4542972"/>
            <a:ext cx="4170589" cy="2025992"/>
          </a:xfrm>
          <a:prstGeom prst="wedgeEllipseCallout">
            <a:avLst>
              <a:gd name="adj1" fmla="val -81736"/>
              <a:gd name="adj2" fmla="val 16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49486" y="5094514"/>
            <a:ext cx="343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троянди 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99" y="783772"/>
            <a:ext cx="2217920" cy="238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8029" y="783772"/>
            <a:ext cx="2189916" cy="238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0902" y="781050"/>
            <a:ext cx="2819449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83367" y="494529"/>
            <a:ext cx="8732066" cy="50020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Вправа </a:t>
            </a:r>
            <a:r>
              <a:rPr lang="uk-UA" sz="2000" b="1" dirty="0" smtClean="0">
                <a:solidFill>
                  <a:schemeClr val="bg1"/>
                </a:solidFill>
              </a:rPr>
              <a:t>«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 Знайди пару </a:t>
            </a:r>
            <a:r>
              <a:rPr lang="uk-UA" sz="2000" b="1" dirty="0" smtClean="0">
                <a:solidFill>
                  <a:schemeClr val="bg1"/>
                </a:solidFill>
              </a:rPr>
              <a:t>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артинки зайчик - 82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367" y="961770"/>
            <a:ext cx="1521203" cy="2129774"/>
          </a:xfrm>
          <a:prstGeom prst="rect">
            <a:avLst/>
          </a:prstGeom>
          <a:noFill/>
        </p:spPr>
      </p:pic>
      <p:sp>
        <p:nvSpPr>
          <p:cNvPr id="1028" name="AutoShape 4" descr="Картина за номерами Радісна лисичка - купити за найкращою ціною в Києві від  компанії &quot;Дитячий інтернет-магазин &quot;Детишка&quot;&quot; - 12172785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images.prom.ua/2487436003_kartina-za-nomeram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2499" y="2728687"/>
            <a:ext cx="1456549" cy="2120941"/>
          </a:xfrm>
          <a:prstGeom prst="rect">
            <a:avLst/>
          </a:prstGeom>
          <a:noFill/>
        </p:spPr>
      </p:pic>
      <p:sp>
        <p:nvSpPr>
          <p:cNvPr id="1032" name="AutoShape 8" descr="KHO6088 Грайливий котик. Ideyka. Картина за номерами (Ідейка КНО6088)|  golka.com.ua. Низька ціна. Купити KHO6088 Грайливий котик. Ideyka. Картина  за номерами (Ідейка КНО6088) в Києві, Харкові, Дніпрі, Одесі, Запоріжжі,  Львові, Миколаєв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golka.com.ua/image/cache/catalog/image/catalog/articles/kho6088-grayliviy-kotik-ideyka-kartina-za-nomerami-ideyka-kno6088-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encrypted-tbn0.gstatic.com/images?q=tbn:ANd9GcSUIFOLC1CMHi7MZUK0lQ5Yoer2OMz95ZL8rw&amp;usqp=CAU"/>
          <p:cNvPicPr>
            <a:picLocks noChangeAspect="1" noChangeArrowheads="1"/>
          </p:cNvPicPr>
          <p:nvPr/>
        </p:nvPicPr>
        <p:blipFill>
          <a:blip r:embed="rId4"/>
          <a:srcRect t="8567"/>
          <a:stretch>
            <a:fillRect/>
          </a:stretch>
        </p:blipFill>
        <p:spPr bwMode="auto">
          <a:xfrm>
            <a:off x="838769" y="5050971"/>
            <a:ext cx="2350279" cy="2148936"/>
          </a:xfrm>
          <a:prstGeom prst="rect">
            <a:avLst/>
          </a:prstGeom>
          <a:noFill/>
        </p:spPr>
      </p:pic>
      <p:pic>
        <p:nvPicPr>
          <p:cNvPr id="1038" name="Picture 14" descr="https://fs02.vseosvita.ua/0200b0o1-63d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5314" y="994737"/>
            <a:ext cx="1787863" cy="2202904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xQTEhMTExMSFhUXFRgWFhgXFxcbHRgXFxYaFhgZHhUdHSggHRonGxcYIjEhJSkvLi4uGB8zODMsNyktLisBCgoKDg0OGxAQGy0lICUtLS0tLS0tLS0tLS0tLS0tLS0tLS0tLS0tLy0tLS0tLS0tLS0tLS0tLS0tLS0tLS0tLf/AABEIANgA6gMBIgACEQEDEQH/xAAcAAEAAgMBAQEAAAAAAAAAAAAABQYDBAcIAgH/xABHEAACAQMABwQECwYDCAMAAAABAgADBBEFBhIhMUFRBxNhcSKBkaEUIzIzQlJicrHB0YKSwuHw8aKy0ggVJENTY4OTFjRz/8QAGgEBAAIDAQAAAAAAAAAAAAAAAAMEAgUGAf/EADQRAAIBAgQDBQcEAgMAAAAAAAABAgMRBBIhMUFRcQVhgZHwExQiobHB4QYjQtEygjRScv/aAAwDAQACEQMRAD8A7jERAEREAREQBEw16qopZiFUDJJOAAOZMpOlu063pkrSR6pHPOwp8iQT7pHOrCH+TLOFwdfFSaowcrb8l4vT5l8mGtWVRlmCjqSB+M5RedqdZlIp0qaE8zkkflmQ2hFq39xt16+KakNUd2AAGeG/ABPAAflK8sZG9oK78jcU/wBO14xdTESUIr/Z+CWnz5HdpXNZtbaFmMMduod4pqRnHVj9ESv60dolOkpp2npvjG2R6C8t2d7H3ec5az1K9UcalSo2BzJZmwPfMa+LS+Gnq+ZL2X+n5Vf3cV8MOWzfXkvXed+1c0obm3p1tjYD7RC5zuDEA5wOOM8JLyN0Bo/4PbUqOc92gBPU8WPlnM0q2uFklTu2uaW1w3ZIHm4GyPbLallis7NDKn7WrP2EW43bSSbsr6c/Nk/E+EcEAggg7wRzE+5mVxERAEREAREQBERAEREAREQBERAEREAREQBETDXrqilmICgZJMN2V2epNuyOc9rumGUU7ZTgMO8fx3lVHluJ9k5YZ0jW1Ph11cIQqCghFNldSzinsGqHp8Vwao2TzweolU/+NIc4L7gSdynAG8k7uE0eNqZK1pcdtL6He9hYyhDBRjHdXzdd/pYgO9H1o78dZvXeg2A2qZFRSMgjjjrjmPKRJkUXCavFm7WJcldGVq3QTNozSNShVWtTIDrnBIBwSMZwd3OacSRabEdR+0VparkTWktabusCKtxVKncU2iFPmBiRltRZ3VV2ixYAAbySeAAlo1c1AuLpRUDUlQ8ywJ8sLtHa8DidQ1V1Jt7LDAd5Vx84wG7dg7Cj5I9p38ZYp0J1Hd7czS4rtfCYOLjCzkv4x0V++2i6LXuJjV+2albUKbnLpSRW8woBGfDhJOIm0SsrI4WUnKTk+OoiInp4ImppG/p0KbVazqlNRlmY7h+vlOK659q1auWpWe1RpcDU/wCY48PqDy9LxHCZwg5bGMpJHVtYdb7SyHx9ZQ/KmvpOf2Bw8zgTnWlu2lySLW1UDk1Zsn/1p/qnJ2YkkkkknJJOST1J5mJYjRit9SF1GXOt2p6SY576mvgtJMf4sn3z9o9qmklPztNvBqS4/wAOD75S4meSPJGOZ8zrWhe2g5AurYY5vRO//wBbf6p0zQOsFveJt29VXHMcGXwZDvE8szY0ff1aFRatGo1OovBlOD5HkR4HdMJUYvbQzVRrc9aRKD2d9oKXwFGts07kDgNy1QOLL0PVfZ4X6VXFp2ZMmmroRETw9EREATDcVgilj/czNIHWSuV2AASTnCjfk+UqY7EPD0JVEtdEuraS+tySjDPNJmC70o3EvsjkAcfzMi729p1l2KjOVzneTx6yLvldXK1Pl4BIJGQDwz08vKa+2c/JOOoIPu4ziqtbESk1UlK/G7a+XDpsbeCULOGnFfjial9ZdzdXFcb3uaaKz9VTAJHQtsrteW7GZr6zME0Nctkjbq0qdRl+UKRqIWAPiM+eZv6Qb0AOjbvWN/4CR1x6dCtbtvp1l2XHiDlWHRlIBB8JscHjn7aNWs72VjYPD+2wThSSTbvyTaevnYw6F7g2v/DMzUFua9OgXztGiBTcZyAdzO+M8jMbavpc1VHeLS2txYrkE/RyMjG/dmfujbQUKNOipJVAQM+JLE+ZJm0DPMRilLEutBafXr1L2BozoUI027NJ6rW1238u8r2sGp91aE94hZOVRd6H9PKV8z0nq7ed/bIzbzjYfPMruOfMYPrkRprs/s65Ld33Tn6VPC+1cY9gm+92zxU6bunrqVqP6gUJOnioWadm46rTuf8Ab6HDLO/qUjmnVZT1V2B9oMtOq9rf39RU76v3QbLszuQBzG84JI4D8p0PRvZrZUiGZXqkfXO791QPYcy221slNQlNFRRwVQAB5AbplTwj/ntyIsb+oKTX7ELy/wC0ktOm7bXh4n5Z24polNc4RQoycnCjAyeZmzETYHKttu7E1NI39OhSetVYLTRSzMeQH9cJtzh/bTrQatb4FTPxdIg1cfSq4yF8lB9p8JnCGZ2MJSyq5WNedcqukauTlKCk91S6ctturkezgOZNaiJdSSVkVm7iZbS2NRtkNSXxqVEQfvMQJhAn1sHoZ6C76J7Lrquu0leyIxkbFbvPeike+bF52QX6DKNb1PAOyn/EoHvlCt6zU2D02ZHHBkJVh+0MGX7VntYuqGEuR8Jpjdk4FQD7/Bv2t/jImqi2fyM1l4lN0xoO4tW2bijUpE7gWHonyceifUZoT07obTdppGg3dlKqEYqUnUZXPJ6Z/seWZzzXvsqCq1ewB3b2t+O7maZO/P2D6uk8jW4S0Z66fFHJ6FZkZXRirKQysDggjeCD1nojs41vGkKGHwLilgVQN20DwqAdDj1HPhPOhktqpp57K6p3CZ9E4dfr0z8pfzHiBMqkMyMYSys9TxMFpcrVRKiEMjqGUjmGGQZnlIsiIiAJzfXrXo0Xajbgd4Mq1QjOyTxVPHhknpw5zpE5HrrZ0Kt07ICDwcg7mccT+A3cwZSx9f2NPNe2vj4G57DpUKmJ/ejmSV+6+m/Pp8ij1dI1WqGqzuXJySS3Hzm4daKygD0PMrv9xEy6Vs0Sn6K7ywGeJ4GRNjbCpVCHhg59h/lNH+1VjnnG6V99zuqtPD16WaUFZbXWxv2msNRqgFRsqTjAAAU8jLDKNd2rU2KkeR5EdRLrbklVJ47Iz7JXxdKEcsobPkValOEEsiSXdsZIiJSIi59nl387SPg4/wArfwy7Tk+rt93NxTc8CdlvutuP6+qdYnV9k1c9DLxi7eG6/rwOS7ao5MRn4SXzWj+z8RERNmagREQCP09pJba2rV24U6bP5kDcPWcD1zyrXrM7M7nLuxdj1ZjtMfaTO99tV6aejSgPztWmh8gTUP8Akx65wKWqC0bIKr1Ey06PWflBOczyRyK8pcEAJkeiwUMVYKeDEEKfJuBmOb+iNM1rZi1FyAflIQGRx0amdx/GYEaS4keRMT0ek6Loz/dmkcU6qCxujuDUzik7eCHcCfqnHgxkPrTqPdWOWdRUo8qqZwPvLxQ+0eM8U9bEmWSV1qisaI0pWtaq1qDlKi8+RHNWHNT0nonUXW+npCjtDCVkwKtPPyTyYdUPI+qec6iZm1q7pqpZXNO4pfKQ+kvJ0PykPgRz5HB5TKcc67yWlUOldsGpQAa/t1Ax/wDYUcx/1QOo+l7eRnI56tsLuldW6VEw1KsmRnmrDeCPaCPOeb9eNXzY3lShv2Pl0j1ptnZ9YIK/szGjO/wvgZ1I8UdV7ENNd7aPbsfSt39H/wDOpkr7GDjyxOlTgHYpf93pHu+Vak6/tLh19wb2zv8AIaqtNklN3iIiQusWmRbU8jBqNuQfmfASCpUjTg5y2RNTpyqTUIK7Zq62ad7lNimfjWH7i/W8+k50TPuvWZ2LMSWJySeZnxOPxmKliKmZ7cFyX54na4HCRw1PIt+L5v8ApcDU0pbl6ZA4jePVI7QNgys1RxjIwoPHjvOPVJyJFGtJQcFsy+qjyZD5In1ESEwEREAS/wCpWmO8TuXPpoPRJ+kn6jh5YlAmewu2pVFqId6nI8eoPgRulvBYl4erm4bPp+CnjsKsTScOO66/nZnYomrYXi1aaVF4MM+XUeYO6bU7JNNXRxDTTsxNXSNz3dKpUP0EZvYCZtSL1kXNrcD/ALT/AOUzJatIxlezscs7RNIPe2FgTgM1Wp3mOA7sbOceTA48ZzG8tTTfZznhg9QfCXmrdA21OlzDu3kGCr/DKxpxPjEP2PwP85s3SUIvq/I0dLGyqVYxb/ir/wDq1zQUYn7N2zsC+87l958v1kibOmFOVGAN5P6zCFGUlfYVcXCEsu77iBmW3tXqfN06j/cRm/ATFLPoXX6+tgqJURqajApvTTZA81Ab3yHXgXIpX1K5cW7pudHTwdSv4idN7MNdmLrY3TbaONmizbyDj5tieKkbhny5jG5ovtWt6w7u+twoO4so7xD5oRtAe2WfRGrmi6xS5tqVBtlgytTZgFYbx6AOAR0IkUpaWkienDW8JFJ7R+zwUg11Zr8WMtVpD6A4l0H1eq8uW7cOV115z1sRPP8A2m6rCyuM0xihWyyDkjfSTy35HgfCe0p8GKtPK8yLh2E6WL21e2Y/MuHX7lXJx+8rH9qZu27QXe2qXSj07dsN40qhAb2MFPgNqV3sEB+E3XTuUz57Zx+c7FpWxWvRq0XGVqIyHyYETyby1Lk0VeFjzd2fXGxpKzb/ALwX98FP4p6cnlnV+g1PSFtTbcyXdNG+8tYKfeDPU09xG6PKWxhr1QiszHCqCSegAyZynTWkGr1Wdue5R0UcBLrrzebFuEHGo2D91d59+yPXOezlu2cQ3NUlstX14eR1fYmGSpus93oui3839BERNGb4REQBERAEREARPzM1Wv0FbuCcMUDLnnvII890yjFvYxlJR3LHovXenYUwldKjIz+iyAHZJG/IJG7dnd4y16J17sLjAS6phjwWpmmT5B8Z9U5BriR3G/jtrj3/AJZlKnR9nYmXsEnw0Oa7TwsPeG1pez9eXnc9cBs7xvEw3tHbp1E+sjL7QRPMWhdZLq0I+D16iAfQzlD/AOM5X3TpmrHa+rEJe09g8O9pglfNqe9h6s+qbONeMu41M8PJbalPK43HiNxmpd2u26E8ADn3bpYNaaSC5qPTZXp1D3lNlIIZW9LcR0JI9UiZ0elSKfB6nCyUqFRxW6uvsJFaYvABsZ3fSP8ADNnSV6Kak88bvDxlNuK5c5MgxFW3wou4DC5v3JbcPXcblS/HIZ90xfD26D3zUiUrm3yo3qd/1HskvoXS9W3cVbeqyNzKncfBl4MPAiVqZKNUqcj+8XPMvI9HajdoVO9xSrAUrjG4fRqY4lCef2Tv6Zkh2k6HFzo+sMZemO+p/epgkj1rtL6553oVDhXG0u/KneCCp4huoPMcJ3vs41uF7RNKtj4RTXDj/qJwDge4jr5iRyhl1RYp1M/wyIfsO0QadvWuWGO/cKmeaU8jPkWZvZOnzFRpKihVUKqgBQBgADgABwEyyOUszuTRVlY4lf6FxrMiAei9VLnyApl2/wAaN7Z22RLaDpG8F6Qe9FHuB02S+3nz3kesyWmUpXt0EVa5Qe0Op8bTXkKef3mP+kSqS09oSfH0z1pj3O36yrTi+0f+VPr9kdz2db3Wnbl93cRESkXRERAEREARNehdK24HB6HjNietNbniaauiPunIqbvqD8TMNUbXygD5z6uTmqfBAPXnM/JZjokVZato0r7Ri1cbRqbuHpkgeo5Eh7nQFRd6EOPYfYd3vlliT08ROGienIr1MNTnq1qUWrSKnDAg9CMT4l6rUVcYZQR4yDv9AY30jn7J/I/kZep4uMtJafQo1cFOOsdfr+TR0bpE09xGVJz4jyk/SqBgGU5BlSZSDgjBHEGZ7euwBUEgHeZv8BjZQapy1XDuOW7W7LhWi60NJceTXf3rnxtZ81NXVxSBOVDHnuB95mm9Wg3yqC+YC5/hmlMF1WIGFBJ644TYSry7vI1EMHBLjfnd/Y07+mq1GCEleWfLhMEGbekNF1qGx31J0DqGQkbnUjIKtwO7oZXb1L6VlzLxqTpKyvmFnpKhSFR/Ro3KAU3J5I7LjLdGPHgfHV1/7N62j81aZNa2z8vHpU/BwOX2hu6450YGekOy3WP/AHjYFK+HqUvia21g94pHosR9pdx8VaYP4dUTRtPRnLuzDR6X1O6sHbZbZFxbvx2HGEf9kgpkeHWatJrnRd6rMpSrSbJXO50O4gNzRhnf+Yl81V1IqWGmyaasbVqNVkfkoJUd2T1BIx1GD1l61t1Xo39LYqei4306gHpIfzU815++FNJ9wdJtX4oldG3yV6VOtTOUqKGU+BGfbNuV/UnQtSztEt6rq5VnIK5xssxYDf5ywSNk6vbURETw9Kpr7ZbVFagG+m2/7p/mBKDOx16QdSrDKsMEeBlEu9S6oqfFlShO4k4wPEfpOf7UwVSdRVKavda25r8fQ6LsntCnCn7Kq7W26cV1vfzKqrA5weBwfA8fzn1Khq9pJ0u7ihX3M1Rt31aiHZK+RAwPujrLfNTicPKhUySNzhcTHEU88enr6nyzYGTwn1NfSFPapVR1Rh7VMhtUNNd9T2HPxiAZz9JeTefI/wA5iqMpU3NbJ6+JnKtGNRU3u02vDgWGJ+Ez9kJMQVekO8deG/IPnv8Azn0O9G4Ocec+r3572fhMkvZtF0KGXV9T4pU8DqeZn3ETFu5klYRETw9ERB8IBHaY0aKillHpgbvteBlWpcZYL3TFSm2y1Nc8jk4I6iQW2WcscZJJOPHfNxgI1E0ntdW17zS9oypyjJrezvp3evW+SInQeynVD4RVF1VX4mk2UB/5lReH7Knf5gDkZ0rdlc4+MXJ2RyzSNJlqurqysrYZWBBBHUHhO69l/c6S0R8FuVWoKLNRIPEL8qmwPEEBsAj6sdr2onwpDd26/wDEU19NQPnqY8Prry6jd0xUuwDSRS8r254VaO3+1SbA3eVRv3ZE3dXLcY5JWKlr5qnU0dcmkxLU2y1Gp9Zc8D9teB9R5y4f7PlwRd3NPk1BW9aPgf5zOn9oerA0hZvSAHer6dFujgcM9GGVPn4TlHYJSYaRrZBGzbOGB5HvKe4jruPsnl7xGXLNWPQEREjJxERAEREAREQDhfbjqqadZdIUgdioVWrj6FUfIfwDAAZ+sB9aR2renRcLssQKqj0h9YfWH59PZO+X9klam9Kqoem6lWU8CDPNmvuptbRlcMpY0GbNGqOIPHYYjg4H7w39QKONwccRC2zWz9cPwX8DjZYafNPdc/yv7RaNKVglGqx4BGPu3TltncNSdXQ4ZeB/I+E273TVeqmxUqEr0wBnHDOBvmhK+CwboQkp2d/L1qWcfjViJxcE1bzvpy6IutfWtXo7lIqHAI5Drv8AL8Zt2Wk22QVOVPDPLwlBpvgyW0dfbPip4jp4+cgq4CEI2gtPXpFih2hOcrzfC3r7ln77L7TdZuqwPCRVKoGGQcifaORwlCcL6GwjUsSUTWp3fUeyZlqg8xInFomUkz7iJ+EzEyPmrWVcbTKueGSB+MLWU8GU+RExXdenskOQV5ym1VXaOz8nJxnpylqjQ9onuirXxDpNWs/HUn9Y7mmUCghmzkYwcdcn8pB0hzmEmdF1D7O6l1s1rgNTt+IHB6vlzVPtc+XWbzAUFDXgvqc/2niXUWVby+S7zQ1D1MqX9TabaS2U+m/AsR9BPHqeXnO+2dqlJFp01CogCqo4ADgIs7VKSLTpqqIowqqMAAeE2JflJyNbTpqCEpdLUOnS0omkKDCmCH76kBuZnUjbXpknJHM7+ubpExuSWEhNC6s0LWvdXFJcPcuHqdBgcFHIFizHxYybiAIiIAiIgCIiAIiIAmppCwp16bUqyLUpsMMrDII/rnNuIB507Q+zSrZFq1Daq2vHq9Lwbqv2/b1NAnshhnceE5jrp2RUbgtVtCKFU5JQj4tj5Deh8t3hI5R5EkZ8zgs/UYjhJfT+q13Zki4oOg5OBlD5ON0h5g1zJFzJC0vSp3HB9xktR0t9ZfWP0MrM+kqkc5VqYaMtS1Sxc4aFtTSFM/Sx5gz6+GU/rr7ZVfhJ6Cfnwk9BIPciz7/6syzvpKmPpZ8gZq1tL/VX1n9JAG4bwmOpW6mZxwS4+vIjlj5Pb15khcXRJyzZ/rpNnQmi7i8q9za0mdt2TwVAebNwUe/oDJvsm1UoaTrVlrO4SiqtspgF9okYLcQoxy3nPEY3+h9EaJo2tMUreklNByUYyepPEnxMuQw8VuUqmJk9ioal9mdvZqHrhbi4JDF2HooRwVFPLxO8npuAv0RLKVlYqt31EREAREQBERAEREAREQBERAEREAREQBERAMdSmGBDAEHiCMg+qcF7fbC2tmtRb0KVKpU7x6jIoXKrsgAqN3EnfjlO/Ti3+0Fq5XrG2uaNJ6iorU6gQFiuSGU7I34O8Z8usA4it6eYE+hejoZvaa1auLWlb1bimaYr7ZRWyGwmyCWU71ztDGZE0aDNtbKs2yNpsDOBkDJ8MkD1iY5UZZmdK1P7M6+kLZLmnWoojMy4cOWGyxU8Bjl1kV2hao1NFNRWpUSr3qsQVUqBsEAjeTn5Qnc+yDRr2+irZKqlXO25UjBAeozLkcvRKn1yG7edXmubAV0GWtmNQgDjSYYqezCt5KYyoZmec3u2PQTAzE8TJWy1fua1vUuaVF3pU2COyjOySM8BvxjieWRnjLF2U6oNf3tPbplramdqsxB2TgbkzzJON3HGTMrJbGLd9y4f7NdE99fPvwKdJfWzOf4Z3qQmrGrFtYUmpWybCsxdsksScY3sd+4DEm4AiIgCIiAIiIAiIgCIiAIiIAiIgCIiAIiIAiJrV7tEIDHeZhUqQpxzTaS5vQ9UW3ZGzExowIyN4MyTNa7HhQe1LVgaQp0qAYJUDZpueAYq2QccjgD2HlI7sg7O6ujWr1rk0jVcCmgQk7KA7TZYgfKIXd9nxlpuq+1dUSOG3geQGPzlmmu7PrKq6sk9M7t4KK+drk9aOVR6fdifhE/YmxIDRWzp06TJTRETZb0UUKN43nA3SP1Rq/FMh4o5HqP88yYuThG+6fwlY0NXFK5Kk4WqN3n/AHyPWJqcVWVLHUb8VJedrfNIs045qMuty2xETbFYRPyfsAREQBERAEREAREQBERAEREAREQBERAIjTVC4cAUWVR9I5IYnoDjcJXqdG4R8V9rGNxJzk8sN+UudaqEUsxAUDJJ5ASnaS1iNRgEQ7Cnnxb1DhNH2vSp+zbcnmeyvp5cDa4B1qkXThBZVu7Wfnxf08yVstIFAQBkcvCflxfu4wSAOg/WRrVmZu7pLtvz6Dzm0urtZ/nKoA6Df+gmloe/4il7Ok5OG3BLpfS/Rto8n7GEs0tyHvrrLp3ZOVO4jruxj2S0aNqXWR3qKVPHgGHjjh6pk0doOlRIYAsw+keXkOAktN52b2ZUw6bnNp8ovTx01+xWr14z0S8WIiJuioQNawr+kTVNQH6GNkDfu58pGX1ntDDDZI4bv63S4zBc24cYPqPSaPH9jqvecJPNbZu6fi9VfrZckXIYtp/El4JL6aFcs9K16Q2XUVVHAg4b+f8AW+YNL6fqMNlFamvMnifDPKbNxRKMVP8Afxmpc1EAw5ADbt/9e+aOXaGMUXRlJ6aPn0vv8799i3GhCUs0Vf1yI/RN7Up1NpAW6rv9Ier8Zc9HXxqA5pujDiGB9xxvmvoHRtOmgdclmHyic7vDwkxOi7KwlWjSTlPR65eCvrvvfZvhfzKOIqxnLReIiIm2KwiIgCIiAIiIAiIgCIiAIiIAiIgGpf2a1UKMTskgnBxnBzjPSftC0p012URQvMAcfPr64iYZY5r2128DLPLLkvpfbv5n3Rt1TcqqueOABmZ4iZLbQxvcRET0CIiAIiIBr3VstQYPqPSQt7q33mM1MYzj0evriJTrYLD1pqpOOvO7XnZq5PSr1KX+Dt5fcy6F0TUt2I7wNTIOVwRhuRA3+uTsRLFKlGlHLHbzMKtaVWWae4iIkhGIiIAiIgCIiAIiIAiIg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2" name="Picture 18" descr="ᐈ Маленький півник і турецький султан — угорська казка | Читати на Дерево  Каз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4413" y="3091544"/>
            <a:ext cx="1871020" cy="2221528"/>
          </a:xfrm>
          <a:prstGeom prst="rect">
            <a:avLst/>
          </a:prstGeom>
          <a:noFill/>
        </p:spPr>
      </p:pic>
      <p:sp>
        <p:nvSpPr>
          <p:cNvPr id="1044" name="AutoShape 20" descr="data:image/jpeg;base64,/9j/4AAQSkZJRgABAQAAAQABAAD/2wCEAAkGBxMTEhUTEhMVFhUXFxUaGRgYFxgYGxsaGBgXGhobGxgYHSggHx0lHRcYITEhJSkrLi4uGB80OTQtOCgtLisBCgoKDg0OGxAQGy0lICYrNjgwMC02LS0tLy8tMzYvLy8tLy0vLS0tLS4tLy0tLS0tLS0tLTguLS0tNi0tLS0tLf/AABEIAO0A1QMBIgACEQEDEQH/xAAcAAABBAMBAAAAAAAAAAAAAAAAAQUGBwMECAL/xABEEAABAgMFBgQFAAgEBQUBAAABAhEAAyEEEjFBUQUiMkJh8AYTcYEHUmKRoRQjM0OCscHRY3KSoiRzo7LhU4OT0vEl/8QAGgEBAAMBAQEAAAAAAAAAAAAAAAMEBQIBBv/EAC8RAAICAQMCBQMDBAMAAAAAAAABAgMRBBIhMUETIlFhcQUyoZHh8DOxwdEUFUL/2gAMAwEAAhEDEQA/ALmJepoRgNYR63ub5e6wpfm4uXsdYM/8Tv2wgBAW3hVRxGkApRNQcekLXl48+8IB9GHN2feAPLMLo4TirT+kBD7pokYK1/pC0anBn3jpGltzaSbNZ5tomB5UpClgZqIFEjqTQdSIArfxtt60zrTORZp65KbNuS7hAEyeAFLK3BvJDhF00cExPPCe2hbbJItVApaKpHzpJSsAGrXwr2EUim3XEi+sFZdazrMWStZ/1KMPvg7xeLJZLRIkNMtC7SryEE0SJktClTF6S0KvHqS2binTc5TlnoaWp0yjXBRXPR/LLmM9IVxDzCOBxebW7jlGUFqpqTiNI58tDWdUu1GYVT5dolTJk5R31usJWH+QgtdwaOgszc4ubs9YsV2KabRUv08qZKMvQAG3RUHE6QNS7y/N/wCcIA3Lw83fpBRv8Pv3xiQgAh900SMDrCkvVVCMBrHktzcHL36Qp+vi5ex7QAPW9zfL3WAFjeFVHFOkFXrx5d4YPBV93jz7w0gAFOGr49O3P2hAG3RVJxVp/SFH0fxdn3gDZcGfeOkADUu8o5u6QEPQ0AwOsFGrwZev89YD9eHL2PaAAl940UMBrA9b3N8vdYC/Nx8sFf8A3O/bCAFBaoqTiNIQBqCoOJ0gD8vFzd+sCW5OHm79IAGpd5fm7pCEPumiRgrWFLN/h5944tAW5uDLvHWAA73Futh1+8EBb957dj2ggAZqKqo4HSDO7z/N30jDabQiShSpi0iWASpaiAlI1JNBFabf8fzJgIsyhZ7PX9esATZlcZaFUQnqoFRcUEcTnGCyyWmidrxFft8jl8RtjWBREyfbV2O0FLCYmaoXgmn7F94A/Ld9Yqa2bfttjWEyNqKnoNUrlzlTEtWi5U1yk9CG6mDae1JIKjLKpkxVVTFFS1q0Kpi6kN/SItaVOSdXiGNrl2wXbNMqcLcpPvjp+pYWyPjJbpLCemTaEjFx5Sz7o3f9sZ/G/wAUpdvsiZEuVNlEzEKmBRSUXUbwSlSS53wk1SKJispNnXMVdQgqVokE/fT1h4R4Vn3SpV0HAIBvKJOApugaklhnHUppLEmRQplJ5jHoahtKlqCUgqKiAAMSTgBE42HsoWdBvMqbMa+r5QORJ0GZzPoIxeHthy7OLymVNIqrJL5I/wDtnDvMmp+wckmgHrGfdan5Y9DW09Li98+v9v3Gbb8ozJKkJ4lKlJHqpaQI6HSHomhGJ1ihfDO0LLP2lZ0TJyUSpavMC1OEzJyf2aAcAAo3nVxFLZh77Ieh3Wz1i9pYOMOTN+o2qdq29EhAXqmiRiNYHpe5Pl76wpL7xoRlrA/Nn8sWTOEJaqqpOA0gIaiqk8J0gBbeFSeXSFAagq+J0gBCK3efJXfvAA5uiihide6QNy5fNAQ+7gBza9v+IABXho3F17rACCLwokYjXukKd7HdbDr235hHfewI5de3/EADhrx4Mh37wEtVVQeEaQoPNmeXSAFqir4jSAEIaiqqOB0gat3n+bvpAA26Kg82kDcuXzQAAPRNFDE6wAg1TRIxGsBD7poBnrCkvU0IwGsAI9L3J8vfWAlheNUnAaQr82fywgLbwqTy6QAHd4t58On3ghRu4bz/AIhIArvavhi3bRtAmWhabPZZav1ckXZsyj/rVj9n5hDEcYSCwDuSx+KJ9j2eVSbFLTNtga/ap361UkkZFYuiYRglICQ7nQ21ayoy1mTRQQpgc1XS35aOeLdNSbNLVV1AKUTiZh/aFRNSq879Yq3z2YwuX3NLQ0+NuTeFFZx6kXts5SlKUoqUol1LWSpSicSSakxt7E2B5o82absp6NQq98k9ftrGGy2QzpyJQNFmpGgBJ/AiV2+z3piAUjykILJ5bwICaZsHxiGdjisZ5LVVKk9zWUu387IzSZSUJuywEoyCcP8Az7wpU0N9nlpSpK5JAQo76Ad0hiyk6F2wxjbKnMU5rk0ISyuhgtU6bUICAKbylKJ/0gf1hk23ZllF4zFKbiSQAlnxSlOnV4eLVMIpDaqYc+xEtcmuUQWxUk0yNTD6xcfwg8eXijZ9rWTlZ5hLn/lKP/af4flioZ0koURph6Zd9I8IUQXBYhiCCXBFQQdRjGhGWOhkThnhnYTnmorlHfWCrvz6d9IjHw78Si32KXNWXnD9XM6TEgVbRQIV/E2USjNufXvpE5SawIHxTVXMO+sA+mo5undYA5omihidYBWqaAcQ1geBRmHBme+rQFmZXBke/eBwzjgzHftASGc1RkO/eAA146fL17pAXdzx5Dv3gNOKr8PTukBBdjx5Hv3gBau448x37QD6anm6d1hGLsOPM9+0KK8NCOLr3WAEDMyeDMwZNya99YAXDpokYjWDJ+TTvrACFm3qJ5T30hVE81Fco17MISwdVUnhGnYhVAiiqqPCdOzACl3fnyHfSErinjzHftC1dufXvpCCpZNFjE690gAAI/Z11fv1ggYngo2PXusEADvvcLZaxQ/xR2EuyTytI/4e0rXMRQ7k1RvTJZOhLrThQkcsXwXNVUUOEa9mG/b2yJVrkTJE9LhYYpFCGqFJOShiD09o4nBTWGS02uuWUc5eC0D9JV0kq+5UgU9of9rWoIQpZdkgkj0wHvHo+Ep+zLclKyFypyFolzUhnIAVcUnlXu+hyOIGPxNZyqzTh9BI/hIUfwDGbdHFqUvY26J5ocoe4yWK1yzMlhE5MxU5BWpCUKR5UxyFS60U4F68Gq9K1dEpWpV1F0NQqWTUs5ShIYqIFTkKe2xbPhsix2P9MNpE2bNVZhYwkFIUqYtCnUCS5uXiwLAAmtGdrDsW46ib0w8Uwip1CflRoke74x3qYxg8oj0NkrI4fr1GW22dhWGC0qbERL9qS6GIbtI9cIgq5LN/Bp2yW5Sci4L/AHT/AFjRnpr1jOtZL63QR6pL/wAnjHaWxGBYg9Iux4KE8MnvwO255NuVZ1qZFpRdGnmoqg9N0rHU3Yv9uT/d+e6xx3ItC5a0zJZIWhSVJVopJBB+4EdZ+Htqptdlkz0UlzUBWIJSrmS4zSoFPtFmL4M61c5HFn3cG5tYHvV4Wy1gIcMqiRgdYDWqqEcI1jsiAnm05de/TKB23sX5dO2/MDl3PHkO/eEDguKrOI07pABw/Ve/29v+IVm3cX5tO2/MApw1fi6d1gADMKozPftAABy6c2vfrlA16nC2esDUY8GR794CH4qAcPXukADvvYNy6wPz/wC38d0gNaqooYDWFzfn076QAjtvYvlpA12nE+ekAcVTVRxGnZhAGomqTxHTsQArcv8Au7/vAz7uDc2sDUbk176whDhlUQMDr3WAF4vpb8/yggIfjo2HXukEAFeaquU99YM259e+kKQ1DUnA6QNy5/NAER+J9i8ywLmIS8yzLRaP/iP6z/pqXFezpg6EKrq4P9CDFv7et8mRZ5i7QsIlpSQsnmcEXQMSVOwFSYpexSlJkykrG8mUgHoQBT1GEZ2uS8rNr6VJtSj2PNkt81U6zWeZWVY5U0yjee8Ji7qCRqhG4P8AK+cSSbbU3d01iOqYF2qzPmzu3o8atptxAipOcrHlmjCqFUcL1Mm27WK1wiF26eSfeHG3Wkl3hknL1izTDBR1E8mJCt6MiSbraP8AY1EYUg/1j2VF3OBDfbD+sWWiomYFvFyfATxK6Zlgmqol5soHMH9okeimW31K0im5hh98JbPtilqtdhF+ZZFS1lAqshV6oRitFClQFWVhWJYlexZOqSzb3DyjvpHo/VU8vf2hg8IeJ5Vus4npBCgbs2SrilTBikvloWDjQuA/kNQ1JwOkSlVrAlXY8eR76PBV2Tx5nv2hW5c/mhGfdFCObXt/xAAB8lPm691gDM44Mx37Qo3sKNj17b8x5d94UA5de3/EALRnPBkO/eA/XUcvf2gB5sjy6QpLVNXwGkAJXm48jBm3Pr30gIbdNScFaQrcufzQAleWiuY99YA3LRPN36QoD7ooRidYQF6igGI1gAoz8mY76tAWZ1cGQ794H5svlgJbeNQcE6QAEAftK6dj2ggO7jvPh0ggAAaiapOJ0jHNmJQhTn9WkFRVoBU/yjIG5eHm79IZ/GEtStn2xMsODZrQABiVGWoBs8YBFMbX2+Z3/HWt1Xj+olPSUgncCQaXyBeUvH+UYLJtxE5AVdUk+YmWRQspQJSXpQs3rDbtezqmWGUpAJSgSiwrS4Ulh0JjHsLZShLC5m6DMSsgghREsG5TIFSifQdYzJqM05S65N+uUq2oQXGP4x+nKhptk7WMm07apITcCSpSm3iQKucvSGefaSpCxdZRCgc2LHA6dYirqfUltuXREg2N4E2hbUJmyZaESlVSucq7eHzBCQVXTkSK44RF9q7MMmfNlGYmb5UxSLyQQklNFMDopw/SOhpviFNn2Om2SwEtZJKkpyvrQkS0tpeUBSKDkWchLKcnEk1dRqS/UxesUa1wZdLndJt9Bs8iParOVAgY5eoh3l2SPM2zNlFfxC34JGCM/wAaesSL4d+Iv0G3yp5LSy8ub/y14kjHdISunyxpbSstL4FaXhqNfUQ0TRWLcJ55KNteOGdkS5gYLQQoqANC4YhwQRlCpYUSXBxOmRw945j8PfEzaFjk+RKmIUgBkeYi8UDRJcUGQLgRe/w2ss2Xs2zpnE+YUrmTLwZX62YuaxBq7Lr1iZMqOOCSsGu8maoUgHdNEjA691go1P2efeOLQFubgy7x1j05A14qNw9e6QEubxooYDXuseJs0JBVNISkBwolgBqTgBhjEN2r8SrKhRTZ0zLZNFHkAGWnS9NO5nk8eNpcs6jFyeEiavW8OLNPftAKVTUnEaRAbB8T5T/8VZp9mJxmECbLH+ZUuqfW61Im9itSJqBMs60TEqxWhQUk+hFPtCMlLlMShKLxJYM4DUTVJxOkDUu8nzd9YQNy8HN3jhC0b/D798Y9OQIeiqJGB1hSXqqhGA1hC3Nw8vY6QV5+Ll7HWAB63uf5YAW3hVRxGkBd/ry7wweFry8efeGkAeRu8O8+PT7QQtf3fv2feCAAF6poBiNYHpe5fl/GGEKS9TQjAawj1vc3y/j1gClvEuyf0C1CSkHyJ9+ZIPyHGZJ/hcFPRTVaGK12wsXNM306mLy8Q7DkWySZU9BWCQoXSy5ahgtChVKh/Vi4LRBtt/CSWqS1mnzlTgQoeesLllqXVBCQBreYkEZxTt0uZbkaNOtxDbIqaZPvLvDhS4R1JxV6ZD3j1szZk61zk2azIvzVu/yoTgVrVkkP/IVJANmeG/hK6gvaExJSMJUhSgnDnmsD/ClsqnCLJ2Xsaz2ZJl2eTLkoLElCQm8QGF48x6kkx3Cnuzi3VLlRK3+KaxKkWHZsrhQAtZdnRZ0CWhxm6lP6oiCypcSb4gzDM2raX/dSbPLT/lUkr/7lGGESmirqZ5nj0L2hrxWpeoqJMYpoBvNyqKX6gB2+7exjP5oSCo8KQVH0AcwlllqTLTe4i6lP8yyVEezt7RX9y412Qy2pBH9Yj06UwNMFKH9vxEt2hJJhhny3vIDFapgAzZIS6j/IfeLdEilfA2LBYpakoWUkKZJvIJSQRmOtHiaWDxTtJFEW2YQ+E6XLmAj6lMFfmI7Y7PQAYBgPQQ9WeU7dIjnfKL4ZLHTQlHEkiVWP4h29H7WzWaeHp5cxUinVKwoPGad8Q7bMpLslnkvnNnKnAeiJaU194jsqVGRIFKRz/wAuzA/6+rOcfkw7QTNtKvMtk9doIIIQdySnHhkpocWdTk5xmQil1IYAMAAAANGjypfpHsK0r6RDKyUuZMsQrhBYisHlmzjDYJ06xzPPsShLUf2kkv5M0fUkcKtFBvyYzzFDHpGFVaQhZKDzE8srjOO2SyWPsb4hWKdZ1WibMTZzLN2dJmKF5K9ABVYLFiBVsAQQGe1/GTZyVMhNpmp0RKAT/wBRaT+Iq/xJswTBeSP1qcPqT8p66H2iHBThxGpXdvjlGLbpVXLDOiNnfFvZqz+sM6UCWAmyiw95ZUAPtE2sdrlzEJXLmJmpXwLSQoexEckSZuv94ffDfiifYZoXZisBVVyamVNDVdIwU3MA49HfuM+cM4nQsZizqFq3eb5u6wAPuiihidYZvCniKTb7KidJJuKop8ZawxKFZOKeoIOcPBDi6aJGCtYlKoo3uHdbHr9oSFO9xbrYdfvBACl+bi5ex1hHL/4mndMICGoqqjgdIGrd5/m76QAteXjz7whB9GHN2feAB6JooYnWAV4aAcXXusAAbLgz7x0gLZ8GXeOsDhrw4Mx37QhIAvHgOA794Aqb4i2W5tMKIZNosySDquStQI/0KQYjUyVFk/FfZhVZU2lIvTLKvzUjMymaal8twhX/ALcV7abpQJl4eXdv3vpZ/wCUZmrg1PPqbv06xSr2vsN09AWpEk8zLmf8tJdj/mUAG0Bh1IIBP5jFsWyquGYofrJpC2PKjkT7Jy1Jjen0cfyitPjyl6Cz5vX+wyWiVWsNlj2dcWtZLqWVegS7gD8PD/MqY8oQHgrGlg8lWm8vsYLNIaHGRLA0hAkR6GUcN5OksGwmkY1kZmFuviW/MalpU2GUEjmUuDyZlSS0ZpU3SGqZaq1jJZp4JoaR21wQxk8jqVYa6QTKZRjQMDHojsRwTGlbjnED8QyQiaboYLAV0cuD+R+YnW0FBqxEfFBBEs5i8Pahi3pXiRS1azB+wxyzDxsxagQUkpUkpUhYLFKkkFJHUFoZgDDhYJpBHfZi3Z04KdD5wzoT4WTZE2zzLQiUmTMWu5aUIKrnnS+dEvBN8KSrdGbVZ4mym5uDLvHWKm+CdpuTrZJJ3VJkTQnPmQo/co+wi2iWDmqTgNO6xNCW6KZTuhsm4+jAt+89ux7QQHd4t58On3gjsiBmoKvnpA3Ll80ApRNU8x07EGTcmvfWAAh93ADm1hSXqaNlr3/WELMyuDIwprxUI4evdIAHfewI5de/6QjtvYk8unbfmAu7njyHfvAHdxx5jv2gDwtAIIICwsEKBqADiCNKxQHinZ36ELRYVK3QuWqQSeORMmCgLuSk3kn0joFKvkqebp3WIL8X/D6Z9iM9CXmWU+ak0cpBT5qS+V0XvVAiOcVJfBPRa65fKx+ox/o7A4UwhptZZ2hxm7QSZRmJ3k3L4usSRdvMOsNS5wUApJcKAIPQhxGK0fSx9jSUawl6FVGFUxsKx4j1s2ZU8XinMBJNMlOBX+ExmK4Zplquzkk4LllJ/wAySVJ+4UftGc2kNUxI4EasXJvqnxpWqc8aqrVGtOtUFA4lYeZ82rxm2dNCipPMnEHHoR0MN8xcbmzT+vR9UtY9bpSR/MxPt4K27DJJKG6IUlvWM8tFI1LcqKxbzwNG0p2Y1iK7dnOpKdASff8A/IfNpTSSWiLbSmPMPRhF3TR5M/VT8uDHKJwplG7ZXdusN8nGN6zHer/OJ5or0stj4Qqu7TXRybET/wBeWP6/iLmdt7Enl0inPhDM/wD6Mwc5sYKdGE5IV71H5i464p48x37RJR9iIdZ/WkKN3Def8QkABH7Our9+sESlUQF6pokcQ17ELk/Jp31gd64NlrA/P/t/HdIAQ0DqqjIaR6NOKpPD07pCO29i/LpCtdpxPnp3/SAEYux4sj37xSvjXaky2WqeiYpX6PImKkplJUpCVKQwmTJl07xvOA9ABhUk3UzbuL82nfrnFMeMrKZe0bWkMy/Imhvrl3FH3VKJ94g1Lkq8ou6GMZXJSWSMnY9mH7lH5/vCJ2XZ/wD0Jf2P943JiVboQkKUtcuWkE3RemLCA5yDkRKrN8OdoKBK51kl9EomzD/uuxQrhbNZT/Jq3WUVPEkv0RENhTfImGzE7tVySc0mqkeoOXUxnsRuLVZyGa8uVoZZLlI6oJIbRolVq+FE+bLAmWyUKgi7ZlXkkZhXmgiMe0/hfbQhC5duRPmSzelhcjy1AtVN9KzRWBvUid6eT5f89/8AZVWuhF4j26fHoRucI05y2wjbUsTEBYBTiFJNFIWmikqBzBcQ3WpLRSS5wzQlLjKNG2zApcpGO8Vn0QKfkwTJxaHrwX4WFvtapapypPlyL7pSlRN5YS29QRPZXwis5e/arUWyHlJf7S4vRocopozZ6qMZNMqCZOMas20JFCQPUiL6s3wr2YkOqTMm9Jk6aT/tUB+ITxN8PbMqy/8ABSJEmehSVyiECqku6Fq4ilQJFcCQcokVGCB6pN4KIsyFzP2ctS+oSyf9RYQ5bPlTJc9HmXXMtbBJJIqHc/2h4VbLylS5gVLnocLkropJGmozBGREa20pKv1cxFVyydwYqQriA1OBA6RW3vdtawXfCWzdF5H+xzXTGLaaKesY9kWiXMDy1hWqcFJOhTiDG7aJTioI6RWlwyevlELt0usRXaCSJinDViebRsoLsDEbt9kSo1xGYpFuixIq6mptcDEiNyzKAV0Lf+a/mC0WO6HBcOMY8oQ4piDT1yi02mipFOLLP+G1uEvaVlOHnSp0i91F2YkH1KW94vSpoKKzPftHLVhtSvJE6UWmWdaJoGaVIP8AJg/tHTOx9oItMiVOl0TMloWDmygCx6h2PpDTvyuPo/3GvWbFNdJJfjg3ACeCmr591gg4s7rfn+UETlEQ1qqihwjXsx6at7n076Qhfm4uXv1gq7fvNe6YQAClU1UcRpAKcNQeLp3WCvLx5mAfRhzd/eABgzDgzPftFT/EpATtIEGirGj/AGTl/wD3/EWxRqcGY79oq74ppa22ZWS7NNSP4ZktX9Yh1CzUy3oni6JDZiLySm8UmhSoYpUkhSVD0IBi1/BXi39MKpU4JRapSUkpSd2Yg08xANWvUKeUtUvFVoFQ0amzvFSLLbZFolJVN8tM1EwJoFJUKALNCyt7SkUtJOSljsaX1CqMobv/AEunudFAF73PmO+jQopVNSeIaRB/CvxLstsmpklK5E9dE+ZdKVn5UrSWvNkQHycxOA/Lxc3frGknnoYbTXUqrx3sdMi2iZLP6u1hTjSfKSCT/Givqk6xD7dZyKxZ3xYlD9FkTkhkSLXIWs6JVelk/wDUTEL2lZ2d4zdVHbPK7mzop7qsPsNfgbbKbHtBEycbsmagyZiskXlBUtR0F4MTkFE5Rf5rVVCOEaxzBtopuTHwun/x+Y6L8LpWLFZROfzf0eQC+IV5aXfq8W9NJuOCjrIJTyu46Ve8ePId+8IHBcVWcRp3SFq7HjyPdMHgq+7x5nv2iwUxh8U+ELNb0gTUOscM1JuzJZ+lQyd90uIqvxDsC0WKYiXPUmbKWSJdoSCm8oB7kxOCVsCQXYgavF2Wq1IlIVMUtMtCA8xSiwAGbn3ipfGnisW4y5clJTZULEwLWGVNWlwkpSapQHJc1VSgGNfUKGzMi5o5WeJiHTv8EUtOzpMw3lI3xzJJSr7iPVmsk1JAlWqaBpMaan2diB6RshgCpZCUgOScPvEl8LeDF2pplqTMlWU1CDuzZ3q1Zcs+ylPkIoVKc+F0/BrXyqqW6XX24b/QYbJYrbMssu1GyJmyl396QXmAIWpN7ylVIN0ndJoQaRHremWtIXKIKTmzexBwPSOlbPITLSmWEhN0BKAkAJSkBkgAUADYRTvxO2V5NuKkgJFpkX1NgZ0pTLU2ToVLcjEvFu2iMVuiZ9GqlOWyXcqzaBZLakf3/pGOzFixEOi9lzbRNlyJICpkxTJBUEuQklnNMoa1pXLWUTElC0FlJUCFJIxBEdRWYHsmlYSfwvsnzpipctSUT1pUuSFURNKR+skLqwvDeSciDrSffBvxIEmZsq0gyly1rVJSqimJUpcsvmlyoagnSta7Om3gljcWkpUhYxRMSXSoehEXFsez2Ta6Jdonjy7bZlSxMVJNyahaS4rV5S2JS70JAIIMe0yTbXf/AAcayuUYpr7X+H3RYJAPHRsOvdIIFN+8rp2PaCLJnikNQ1JwOkDVu83zQgDUTUHE6QNS7yfN31gAAfdFCMVaworUUbEawhDi6aJGB1hTWqqEYde6QAjvvYAcusRfx94ZVbJKFylBM+UoqlXuE3gy5aiMEqAFRgUpMSgmt48QwT37wAsbwqo4jTukeNJrDPYycXlHOW1RMK/0ZcqZJWxVOQvdVdSWAQRxJUX3k0IHWGe2WcpADMAKZe0dD+LvDEu2yboN2cnelTgAVSl4/wCk4KTmOoBisJ2wzabPMXdEu0WdRl2iUOVYD3k/QsMoH1xaKFsPCxjoalV6u+77iuJrgbpIUBeBBYgpqCDq4jqXw/bv0myyJw3TMkyphycrQFHDqTHMNslXQp8gf5R0t4Ss5RYLJKm7pRZ5A9xLSCPaLFDymVNUsNG7tSwS7TJmSpiXlrSUqRg4I6YHQ5ECKZ27YZ9imJss8laFhX6PP/8AUSnkXpMAb1i7yXqqihgNYh/xZ2aJ2zZszCbIKZ6OhlHe61QVfiO7alOPJxRc65cdCkrYhN9HmcHmSbz4XTMDv0aOn1BixqTgdI5q27LCkFudDjPiAI/mIv3wftMWmw2ecmvmSkX87qgLqx7KCh7RHpn5WibWx8yY8NW7n80R3xd4plWJACgpc5T+XLRxTCMXPKgPVRoGzNIkDco4TzRQls2gbRNnWpTlU1a0h+SShRTLlp0ACXLYkkx3db4cckel0/jTx27mTbm1bRbVBdqUGCnTIRSUjQkfvF/Up8SwEaqltdcKUpRZKEJKlrVolIqTHpMTz4R2OWpNptJDzkz1yEvyy0Jlm6nS8VFRbGmgijXGV8/MzVtlHS1eRGXwh4FuhFot6QqYFXpchwUStCtqTJg1NEnDWJ+S1TvPgNIHreHFmnv2gFKpqTiNI0owUVhGJZZKb3SYENumpOCtIqz40m7OsNXITbAeoKZH8otMBt0VScTpFPfFy1iZbZclNU2ezqJV9VoUKN/llv7xxc8QZJplm2JD/CkwDaViJLD9IQn3U4H5Ii7vFXgqx7QBVOlXZiQwmo3ZmFKiigNFAiKAlzvKn2eYogCXaJKydLq0kmOo1VLqoRgNY5o5gSavKsKD2x8LLfZj5lmu2qV0aXNA6oUWOQ3SSdI1LDa7TZpgnJkWmTPli665EwoUnOXNAG8g64gsRHQ2d7n+WAFqiqjiNI6dMW1JcM8hq5xg4NJp9mRXwN4uRtGUpRkrRNlkJmIWkkJJHKoioLGlCGqMCViVAlPDvPjm0JEpWANy8PN36QUb/D798YAXqmgGI1gel7l+XukDwC3NwZd4wp+vHl7HtCEsLxqk4DSFNKKqTh0gAq9ePLvDWCr048+8NIRmN08RwVAA5uiihirXukAKPo/i7PvEH8ayBZZ8raUsHyhdkWxIfekrLJmEZmWoiuLFsBE4FeGjY9e2Ma9rs6J0taFJeUpKkLR8wUCD+DHM4qSwzqMtryUVtPw75m0JdkAcTJwBbKUk35ih0uD3cRfZbm4eVtPbpEX8J+DUWNSp65q7RMUkSkrmJSCiUmiUACmQdWbDCJSS1VVBwGkcU1uuOGSX2+JLKAvzcXL36wweP5oTs22lXF+jTh/qQUjpmIfyGoqqjgdIi3xRklWyrYgcQlhROqULStQ14UkRKyJdSntpWQplSr2IlSx9kpeJB8JPFf6PONhnKaTPW8pRwRNUwMvoF5fV/mePO10pmIQtIcKQFD3AaILtNLJWQWIqKsxBcV1eMyixqRtamlSgdShsuDP1/ni0UZ4hsqbLa7TIUQmWFedKUogDy5xKmFeVd9PtFybAtaptks85YYrkyVrT9S0JJp6mK3+MtgT+k2KfdG+ibKdgbty7MRjnWZF2+CnDkztLY67OPggkzb0kPcC5jAsySEk5C8WLPoItD4Q7YsRs6bPLng2tRXNmoUFIUZi6quhQZQSA26TRL0ioLfYlgXzgP7Q2SbWuUpE6WWmSlJmIOhSQftk0QafbF8FrVOdixLsda1enHn3hpCj6Mebs+8eJSrwAFFEAv0IdvyI9gPRNCMTrF0yzHMmJSlSnaWkErJyADk64Rz4q0KtBm2tQINpmrWAWcIcplp9EoAEXtt6yqn2S0IlbpXJmoAFN5SFAYeoij7BNC7JIKcBLSn0KRdV+QYp6uTUUvc0fp0U5tv0IrtaW6VgVpHS/hjaQtNjs893MyVLUOirovD2U49o5w2gN4tF3/CAKTsizBefm+XqEmau7/N/Ro60z4wc65eZMmZf+PLvDB4K8vHn3hpA1bvN83dYAH3RRQxOsWigFf3fv2feCAb3Dutj1+0EAKS9TQjAawj1vc3y/j1hS/NxcvY6wj1/xNO6YQAAtvCpOKdIBSgq+J0ha8vHnCD6MObv7wAEMLvKebSEZxdNEjBWvbwtGpwZnuukBZq8GR7rrAAd7GjYde2/MBLm8aKGCdYD9f8PY9oSr73HkO6awAr1vc3y91hQWqKk4jSEcvTjzHdMGgrycXN2esAADboqDidI8zJaVJMtQBQQQSagg4g5McI9D6eHm79Irrxz4+u37Ls9QVMe7MnAOmScwkmi5nQUTnWg5lJRWWdRi5PCIHbFyrNNn2Iz03JM5aJZJLXDvBN40dBJSXOIMaIscsz7Omal5S7TZwuuKFLANdDn0jHaT5aAhicSb1bxJclROJJLmGW0A3VJluAX3ctRd+UvWkUIpOe5eprSk1XsfodWDJTMRQJ6YYd4RAPi/LvS7EeZVrSG0vSpoMSrwptI2mx2a0KIMyZJlqLYXrov/AJvRHPiJapYtOz5c1aJY82fOWtaglI8mSzOqjnzQfYxds+x/Bl1f1F8kb8S7JEnZ15t4lvvEX+HHg02+0CYsNZJSx5impMUGV5QJoRhe6FsTFiWixK2qlEqWlSLCghUycd1U/wCmSk1CMXmkB+V4nGzrDKkSkyZKEokpDBKQwGZ69XzJJivpqWlmRZ1Go3cI2SH3eX5u6QGtDQDA6wUavBke66xqbV2jKs8pc60LEuVLD3jplhUk0AGJJAFYuFI1vEm3ZVjkKtU9wEMEoHEtR4UJGZJ+zEmgMUCraM8eYpUtF1c2bNuIVvI81RUUgFkqZ8oku0LZadqWjz1pUmVLfyZRwlpPOvLzVD7CkRnxNdQboyxijdbGUti5NPT0yrj4j4Zg2bZBbLRIkpWUidNEtRA3khiVMMlMCA+sdKWOyoky0ypQAlpSlAbBKUgJA9hrHMHhm03doWOYMRarOPUFYB/BMdS05eHm79Is0xSiVdTNynyDUu8vzd0hCHF00SMFawFm/wAPM91xaFLNvcGXeOsSlYDvcW62HX7wQFv3lNOx7QQAENRVVHA6dmFzu8+vfSEa7u43s9MoVuT8/mAEAeiaKGJ1gFeGgHF17rCNeF3Bs9YV71cLv57aABw14cGY79oQkAXjwHAd+8KS+9pl36wrtva5d+kAIacVX4endIUhixqo4HTusJw9b347eAht3F89O2gAGN3nzPfRoAHomhHEdYG5NM+/WBr27hdz1ygCtPG3i6ZOXNsdjJly0G5PnJ4io8UqW3CwopWINBrDNZNiS7NIEyddQkDcRqT/AH+8Tu1+CJC5sy0SJk+zTFqKl+SsXVqIDqVLmJUhy+IA/MMe2fhpaLUAqbtOYQMAbPK1+gpH4indVOcuvBoUX11x4XJUu2LeZiiocIp+Ya1zQATgweLdV8FkJAMy2zFBwGTKQj8kqiSbE+GVgskxCghc6YC6VzlXrpBDEIACHGRakexpx1OZ6hPoOPgCxKk7OskpSSmYJKCXDFN51kEYghyGh3t2zpU+6mbKlzChV4GYhKwCKOLwLGuMbRHJrV/zAA+7g2evbxbKWQTXho3F17YwAg1FEDEa90g4ul389tAC+9g2WvbwPBHDXjwZDv3irvGMmftDaJsiXEmyeUq6cDMmpvCYoZhKTdHW9Fpgtv65d+kR/b/hOz2pSZ6/NROCSBMkzFSlhNVXSpOIfURxZFuOEySqSUssiXia1Stn2fypdVkM+ZJxUYpvaFqvqJVUmLutvwlsq1DzLXb1k5qnoV/3SzCWb4N7PSpiu0r/AM00AYfQlJ/MVK9Nt5LktTlYKd8H2czdoWKWgO9pkqb6UKC1fZKSY6kBeqaJHENexDF4e8H2KyKULLITLWzGYSpayDiLyySB0Byh+e9vYXctc4uRjhYKVk9zyD0vcmnfWAlg5qk4DTusD8+mX4hXu72L5adtHRwId3iq+HSCFe51e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encrypted-tbn0.gstatic.com/images?q=tbn:ANd9GcQA5gwFOfDOiWzTRHVycdwZ1RQ3Rssm8CsQpOSsDjyySSbhredYNmkimjEEBN-fXN7Lyxo&amp;usqp=CA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8576" y="4794775"/>
            <a:ext cx="1755837" cy="240513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120570" y="1553029"/>
            <a:ext cx="278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Швидкий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56000" y="2264229"/>
            <a:ext cx="21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Грайливий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59200" y="3091544"/>
            <a:ext cx="238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9200" y="3773714"/>
            <a:ext cx="2380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56000" y="4387963"/>
            <a:ext cx="2132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9257" y="5355771"/>
            <a:ext cx="23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Співучий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297714" y="2014694"/>
            <a:ext cx="1117600" cy="30362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1"/>
          </p:cNvCxnSpPr>
          <p:nvPr/>
        </p:nvCxnSpPr>
        <p:spPr>
          <a:xfrm flipH="1">
            <a:off x="2728686" y="2495062"/>
            <a:ext cx="827314" cy="30348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 flipV="1">
            <a:off x="2452914" y="2014694"/>
            <a:ext cx="1879600" cy="13167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297714" y="2264229"/>
            <a:ext cx="1117600" cy="1747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3120570" y="4011805"/>
            <a:ext cx="986973" cy="7829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297714" y="4387963"/>
            <a:ext cx="1959429" cy="11419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905362" y="492377"/>
            <a:ext cx="8732066" cy="48100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 Бесіда 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017180" y="1490984"/>
            <a:ext cx="5957232" cy="883842"/>
          </a:xfrm>
          <a:prstGeom prst="wedgeRoundRectCallout">
            <a:avLst>
              <a:gd name="adj1" fmla="val -47262"/>
              <a:gd name="adj2" fmla="val 971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нового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ви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вивчили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уроці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169580" y="3027758"/>
            <a:ext cx="5957232" cy="883842"/>
          </a:xfrm>
          <a:prstGeom prst="wedgeRoundRectCallout">
            <a:avLst>
              <a:gd name="adj1" fmla="val -47262"/>
              <a:gd name="adj2" fmla="val 971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чому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труднощі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017180" y="4792984"/>
            <a:ext cx="5957232" cy="883842"/>
          </a:xfrm>
          <a:prstGeom prst="wedgeRoundRectCallout">
            <a:avLst>
              <a:gd name="adj1" fmla="val -47262"/>
              <a:gd name="adj2" fmla="val 9717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найбільше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запам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’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яталося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Picture 2" descr="Cartoon Characters: The Fixies (PNG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34787">
            <a:off x="-432524" y="2832831"/>
            <a:ext cx="3704729" cy="3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986971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Рефлексія.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Дай </a:t>
            </a:r>
            <a:r>
              <a:rPr lang="uk-UA" sz="2000" b="1" dirty="0">
                <a:solidFill>
                  <a:schemeClr val="bg1"/>
                </a:solidFill>
              </a:rPr>
              <a:t>відповіді цеглинками </a:t>
            </a:r>
            <a:r>
              <a:rPr lang="en-US" sz="2000" b="1" dirty="0">
                <a:solidFill>
                  <a:schemeClr val="bg1"/>
                </a:solidFill>
              </a:rPr>
              <a:t>LEGO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32946" y="5008765"/>
            <a:ext cx="2956415" cy="1628502"/>
          </a:xfrm>
          <a:prstGeom prst="cloudCallout">
            <a:avLst>
              <a:gd name="adj1" fmla="val -6815"/>
              <a:gd name="adj2" fmla="val -119238"/>
            </a:avLst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мене все вийшло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801636" y="4933993"/>
            <a:ext cx="2956415" cy="1628502"/>
          </a:xfrm>
          <a:prstGeom prst="cloudCallout">
            <a:avLst>
              <a:gd name="adj1" fmla="val 1531"/>
              <a:gd name="adj2" fmla="val -129042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</a:rPr>
              <a:t>Було важко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6762622" y="5008765"/>
            <a:ext cx="2956415" cy="1628502"/>
          </a:xfrm>
          <a:prstGeom prst="cloudCallout">
            <a:avLst>
              <a:gd name="adj1" fmla="val 1040"/>
              <a:gd name="adj2" fmla="val -124586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Нічого не зрозумів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усний рахунок з LEGO | Тест з математики – «На Урок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53" y="1244274"/>
            <a:ext cx="3623384" cy="3623384"/>
          </a:xfrm>
          <a:prstGeom prst="rect">
            <a:avLst/>
          </a:prstGeom>
          <a:noFill/>
        </p:spPr>
      </p:pic>
      <p:pic>
        <p:nvPicPr>
          <p:cNvPr id="18436" name="Picture 4" descr="усний рахунок з LEGO | Тест з математики – «На Уро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051" y="1958503"/>
            <a:ext cx="2898525" cy="1992735"/>
          </a:xfrm>
          <a:prstGeom prst="rect">
            <a:avLst/>
          </a:prstGeom>
          <a:noFill/>
        </p:spPr>
      </p:pic>
      <p:pic>
        <p:nvPicPr>
          <p:cNvPr id="18438" name="Picture 6" descr="усний рахунок з LEGO | Тест з математики – «На Урок»"/>
          <p:cNvPicPr>
            <a:picLocks noChangeAspect="1" noChangeArrowheads="1"/>
          </p:cNvPicPr>
          <p:nvPr/>
        </p:nvPicPr>
        <p:blipFill>
          <a:blip r:embed="rId4"/>
          <a:srcRect l="11062" r="14432"/>
          <a:stretch>
            <a:fillRect/>
          </a:stretch>
        </p:blipFill>
        <p:spPr bwMode="auto">
          <a:xfrm>
            <a:off x="3801636" y="1640084"/>
            <a:ext cx="2942068" cy="263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0562" y="460275"/>
            <a:ext cx="8732066" cy="58803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1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562" y="1741451"/>
            <a:ext cx="2750504" cy="28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girl in school uniform vector image on (มีรูปภาพ) | โรงเรียน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2593" l="2429" r="94286">
                        <a14:foregroundMark x1="26286" y1="76019" x2="26286" y2="76019"/>
                        <a14:foregroundMark x1="16429" y1="76481" x2="16429" y2="76481"/>
                        <a14:foregroundMark x1="18857" y1="75741" x2="18857" y2="75741"/>
                        <a14:foregroundMark x1="20286" y1="78981" x2="20286" y2="78981"/>
                        <a14:foregroundMark x1="56429" y1="86944" x2="56429" y2="8694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39" b="7801"/>
          <a:stretch/>
        </p:blipFill>
        <p:spPr bwMode="auto">
          <a:xfrm>
            <a:off x="3664856" y="3497698"/>
            <a:ext cx="2332385" cy="34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ute boy in uniform waving hand Royalty Free Vector Imag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2593" l="6143" r="91571">
                        <a14:foregroundMark x1="28429" y1="18241" x2="28429" y2="18241"/>
                        <a14:foregroundMark x1="76000" y1="37778" x2="76000" y2="37778"/>
                        <a14:foregroundMark x1="51286" y1="37963" x2="51286" y2="37963"/>
                        <a14:foregroundMark x1="47571" y1="43519" x2="47571" y2="43519"/>
                        <a14:foregroundMark x1="41857" y1="33426" x2="41857" y2="33426"/>
                        <a14:foregroundMark x1="34143" y1="33611" x2="34143" y2="33611"/>
                        <a14:foregroundMark x1="24143" y1="37407" x2="24143" y2="37407"/>
                        <a14:foregroundMark x1="20429" y1="40926" x2="20429" y2="40926"/>
                        <a14:foregroundMark x1="32286" y1="51019" x2="32286" y2="51019"/>
                        <a14:foregroundMark x1="30571" y1="45741" x2="30571" y2="45741"/>
                        <a14:foregroundMark x1="37857" y1="54259" x2="37857" y2="54259"/>
                        <a14:foregroundMark x1="45714" y1="77315" x2="45714" y2="77315"/>
                        <a14:foregroundMark x1="54857" y1="88056" x2="54857" y2="88056"/>
                        <a14:foregroundMark x1="42714" y1="87870" x2="42714" y2="87870"/>
                        <a14:foregroundMark x1="35714" y1="87685" x2="35714" y2="87685"/>
                        <a14:foregroundMark x1="33857" y1="89444" x2="33857" y2="89444"/>
                        <a14:foregroundMark x1="50286" y1="89444" x2="50286" y2="89444"/>
                        <a14:foregroundMark x1="49714" y1="50278" x2="49714" y2="50278"/>
                        <a14:foregroundMark x1="56714" y1="41204" x2="56714" y2="41204"/>
                        <a14:foregroundMark x1="47000" y1="35000" x2="47000" y2="35000"/>
                        <a14:foregroundMark x1="43571" y1="39167" x2="43571" y2="39167"/>
                        <a14:foregroundMark x1="44000" y1="49907" x2="44000" y2="49907"/>
                        <a14:foregroundMark x1="30143" y1="43333" x2="30143" y2="43333"/>
                        <a14:foregroundMark x1="50286" y1="79907" x2="50286" y2="79907"/>
                        <a14:foregroundMark x1="52429" y1="81944" x2="52429" y2="81944"/>
                        <a14:foregroundMark x1="53429" y1="82870" x2="53429" y2="82870"/>
                        <a14:foregroundMark x1="55286" y1="91204" x2="55286" y2="91204"/>
                        <a14:foregroundMark x1="57714" y1="83056" x2="57714" y2="83056"/>
                        <a14:foregroundMark x1="59857" y1="81296" x2="59857" y2="81296"/>
                        <a14:foregroundMark x1="62857" y1="80741" x2="62857" y2="80741"/>
                        <a14:foregroundMark x1="55571" y1="78981" x2="55571" y2="78981"/>
                        <a14:foregroundMark x1="63714" y1="86019" x2="63714" y2="86019"/>
                        <a14:foregroundMark x1="59857" y1="90648" x2="59857" y2="90648"/>
                        <a14:foregroundMark x1="52429" y1="91574" x2="52429" y2="91574"/>
                        <a14:foregroundMark x1="48571" y1="90648" x2="48571" y2="90648"/>
                        <a14:foregroundMark x1="45143" y1="79352" x2="45143" y2="79352"/>
                        <a14:foregroundMark x1="44571" y1="82870" x2="44571" y2="82870"/>
                        <a14:foregroundMark x1="42429" y1="85093" x2="42429" y2="85093"/>
                        <a14:foregroundMark x1="42143" y1="84074" x2="42143" y2="84074"/>
                        <a14:foregroundMark x1="46143" y1="87870" x2="46143" y2="87870"/>
                        <a14:foregroundMark x1="35429" y1="91389" x2="35429" y2="91389"/>
                        <a14:foregroundMark x1="32000" y1="91389" x2="32000" y2="91389"/>
                        <a14:foregroundMark x1="33000" y1="86296" x2="33000" y2="86296"/>
                        <a14:foregroundMark x1="31143" y1="88241" x2="31143" y2="88241"/>
                        <a14:foregroundMark x1="31143" y1="89815" x2="31143" y2="89815"/>
                        <a14:foregroundMark x1="35143" y1="85278" x2="35143" y2="85278"/>
                        <a14:foregroundMark x1="28714" y1="52593" x2="28714" y2="5259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86"/>
          <a:stretch/>
        </p:blipFill>
        <p:spPr bwMode="auto">
          <a:xfrm>
            <a:off x="6473005" y="3497698"/>
            <a:ext cx="2671361" cy="381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3664856" y="1048312"/>
            <a:ext cx="4550230" cy="2449385"/>
          </a:xfrm>
          <a:prstGeom prst="cloudCallout">
            <a:avLst>
              <a:gd name="adj1" fmla="val -71953"/>
              <a:gd name="adj2" fmla="val 38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Давайте  з вами привітаємось,  але не один з одним а скажемо так:</a:t>
            </a:r>
          </a:p>
          <a:p>
            <a:pPr algn="ctr">
              <a:buFont typeface="Arial" charset="0"/>
              <a:buChar char="•"/>
            </a:pPr>
            <a:r>
              <a:rPr lang="uk-UA" sz="1400" b="1" dirty="0" smtClean="0">
                <a:solidFill>
                  <a:schemeClr val="tx1"/>
                </a:solidFill>
              </a:rPr>
              <a:t>Доброго ранку сонечко?</a:t>
            </a:r>
          </a:p>
          <a:p>
            <a:pPr algn="ctr">
              <a:buFont typeface="Arial" charset="0"/>
              <a:buChar char="•"/>
            </a:pPr>
            <a:r>
              <a:rPr lang="uk-UA" sz="1400" b="1" dirty="0" smtClean="0">
                <a:solidFill>
                  <a:schemeClr val="tx1"/>
                </a:solidFill>
              </a:rPr>
              <a:t>Доброго ранку  небо?</a:t>
            </a:r>
          </a:p>
          <a:p>
            <a:pPr algn="ctr">
              <a:buFont typeface="Arial" charset="0"/>
              <a:buChar char="•"/>
            </a:pPr>
            <a:r>
              <a:rPr lang="uk-UA" sz="1400" b="1" dirty="0" smtClean="0">
                <a:solidFill>
                  <a:schemeClr val="tx1"/>
                </a:solidFill>
              </a:rPr>
              <a:t>Доброго ранку село?</a:t>
            </a:r>
          </a:p>
          <a:p>
            <a:pPr algn="ctr">
              <a:buFont typeface="Arial" charset="0"/>
              <a:buChar char="•"/>
            </a:pPr>
            <a:r>
              <a:rPr lang="uk-UA" sz="1400" b="1" dirty="0" smtClean="0">
                <a:solidFill>
                  <a:schemeClr val="tx1"/>
                </a:solidFill>
              </a:rPr>
              <a:t>Доброго ранку моя Україна?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5" name="Picture 8" descr="Клипарты на прозрачном фоне книга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075" y="4833487"/>
            <a:ext cx="3107105" cy="14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Доска изолирована — стоковый вект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" b="10022"/>
          <a:stretch/>
        </p:blipFill>
        <p:spPr bwMode="auto">
          <a:xfrm>
            <a:off x="2342818" y="1291404"/>
            <a:ext cx="7328316" cy="490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Дедус | Фиксипедия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194" y="1789402"/>
            <a:ext cx="3923247" cy="477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04441" y="2162629"/>
            <a:ext cx="4549273" cy="280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уроці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вами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познайомимся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поняттям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предметів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словами,</a:t>
            </a:r>
            <a:endPara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питання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?,</a:t>
            </a: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яка?, яке?, </a:t>
            </a:r>
            <a:r>
              <a:rPr lang="ru-RU" sz="2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27228" y="435426"/>
            <a:ext cx="6879713" cy="49348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Відгадування  загадки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770" y="1762703"/>
            <a:ext cx="64879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Навесні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вона в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теплі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  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Проростає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під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землі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 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Має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стан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стрункий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та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вроду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І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дарує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насолоду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6" name="Picture 4" descr="ᐈ Робот-косарка та рожева квітка — казка Олени Скуловатової | Читати на  Дерево Каз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8683" y="3579566"/>
            <a:ext cx="2788920" cy="3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Фиксики Нолик, большая картинка - Фиксики картинки | Картинки, Силуэтные  картинки, Детские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12" y="4799200"/>
            <a:ext cx="2005131" cy="24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-облако 10"/>
          <p:cNvSpPr/>
          <p:nvPr/>
        </p:nvSpPr>
        <p:spPr>
          <a:xfrm>
            <a:off x="3222171" y="5442857"/>
            <a:ext cx="2307772" cy="1468991"/>
          </a:xfrm>
          <a:prstGeom prst="cloudCallout">
            <a:avLst>
              <a:gd name="adj1" fmla="val -99449"/>
              <a:gd name="adj2" fmla="val -21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Назвіть, якого кольору квітка.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 descr="D:\Робочий стіл\Новая папка (3)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13" y="648381"/>
            <a:ext cx="1758388" cy="2027615"/>
          </a:xfrm>
          <a:prstGeom prst="rect">
            <a:avLst/>
          </a:prstGeom>
          <a:noFill/>
        </p:spPr>
      </p:pic>
      <p:pic>
        <p:nvPicPr>
          <p:cNvPr id="7176" name="Picture 8" descr="D:\Робочий стіл\Новая папка (3)\Без названия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2171" y="800781"/>
            <a:ext cx="1889125" cy="1889125"/>
          </a:xfrm>
          <a:prstGeom prst="rect">
            <a:avLst/>
          </a:prstGeom>
          <a:noFill/>
        </p:spPr>
      </p:pic>
      <p:pic>
        <p:nvPicPr>
          <p:cNvPr id="7177" name="Picture 9" descr="D:\Робочий стіл\Новая папка (3)\Без названия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6780" y="2943906"/>
            <a:ext cx="2133600" cy="2133600"/>
          </a:xfrm>
          <a:prstGeom prst="rect">
            <a:avLst/>
          </a:prstGeom>
          <a:noFill/>
        </p:spPr>
      </p:pic>
      <p:pic>
        <p:nvPicPr>
          <p:cNvPr id="7178" name="Picture 10" descr="D:\Робочий стіл\Новая папка (3)\Без названия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9955" y="737281"/>
            <a:ext cx="2333625" cy="1952625"/>
          </a:xfrm>
          <a:prstGeom prst="rect">
            <a:avLst/>
          </a:prstGeom>
          <a:noFill/>
        </p:spPr>
      </p:pic>
      <p:pic>
        <p:nvPicPr>
          <p:cNvPr id="7179" name="Picture 11" descr="D:\Робочий стіл\Новая папка (3)\Без названия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11980" y="2656075"/>
            <a:ext cx="2143125" cy="2143125"/>
          </a:xfrm>
          <a:prstGeom prst="rect">
            <a:avLst/>
          </a:prstGeom>
          <a:noFill/>
        </p:spPr>
      </p:pic>
      <p:pic>
        <p:nvPicPr>
          <p:cNvPr id="7180" name="Picture 12" descr="D:\Робочий стіл\Новая папка (3)\Без названи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3143" y="2290763"/>
            <a:ext cx="2133600" cy="21336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98286" y="2290763"/>
            <a:ext cx="219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Блакитного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22171" y="2290763"/>
            <a:ext cx="188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Зеленого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96780" y="229076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Жовтого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43314" y="4424363"/>
            <a:ext cx="181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Рожевого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75200" y="4424363"/>
            <a:ext cx="1611086" cy="37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Червоного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96780" y="4793695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Білого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&quot;клипарт фиксики нолик с книгой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438" y="5007900"/>
            <a:ext cx="1901533" cy="217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2018655" y="4434350"/>
            <a:ext cx="2698487" cy="1553500"/>
          </a:xfrm>
          <a:prstGeom prst="wedgeEllipseCallout">
            <a:avLst>
              <a:gd name="adj1" fmla="val -49340"/>
              <a:gd name="adj2" fmla="val 42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Які кольори має </a:t>
            </a:r>
            <a:r>
              <a:rPr lang="uk-UA" b="1" dirty="0" smtClean="0">
                <a:solidFill>
                  <a:schemeClr val="tx1"/>
                </a:solidFill>
              </a:rPr>
              <a:t>н</a:t>
            </a:r>
            <a:r>
              <a:rPr lang="uk-UA" b="1" dirty="0" smtClean="0">
                <a:solidFill>
                  <a:schemeClr val="tx1"/>
                </a:solidFill>
              </a:rPr>
              <a:t>аш прапор 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Прапор України великий з габардину 500х300 см Жовто-блакитний • Краща ціна  в Києві, Україні • Купити в Епіцентрі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20" y="506412"/>
            <a:ext cx="4314799" cy="28609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61619" y="1959429"/>
            <a:ext cx="159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61619" y="506412"/>
            <a:ext cx="159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3091543" y="5791200"/>
            <a:ext cx="3048000" cy="1352877"/>
          </a:xfrm>
          <a:prstGeom prst="wedgeEllipseCallout">
            <a:avLst>
              <a:gd name="adj1" fmla="val -70357"/>
              <a:gd name="adj2" fmla="val -24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Про що символізують кольори нашого прапору?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097486" y="875744"/>
            <a:ext cx="2133600" cy="1115761"/>
          </a:xfrm>
          <a:prstGeom prst="wedgeRoundRectCallout">
            <a:avLst>
              <a:gd name="adj1" fmla="val -142375"/>
              <a:gd name="adj2" fmla="val -334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Блакитний колір - це колір неба.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097486" y="2873828"/>
            <a:ext cx="2133600" cy="1378857"/>
          </a:xfrm>
          <a:prstGeom prst="wedgeRoundRectCallout">
            <a:avLst>
              <a:gd name="adj1" fmla="val -144643"/>
              <a:gd name="adj2" fmla="val -469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колір –  колір пшеничного поля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toon Characters: The Fixies (PNG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134787">
            <a:off x="162561" y="2896325"/>
            <a:ext cx="3704729" cy="392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4661097" y="1190171"/>
            <a:ext cx="3162103" cy="1683658"/>
          </a:xfrm>
          <a:prstGeom prst="wedgeEllipseCallout">
            <a:avLst>
              <a:gd name="adj1" fmla="val -77980"/>
              <a:gd name="adj2" fmla="val 134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61098" y="1654629"/>
            <a:ext cx="319314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висновок ми можемо зробити?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992914" y="3077029"/>
            <a:ext cx="3468915" cy="1538514"/>
          </a:xfrm>
          <a:prstGeom prst="wedgeEllipseCallout">
            <a:avLst>
              <a:gd name="adj1" fmla="val -88564"/>
              <a:gd name="adj2" fmla="val 43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29943" y="3570514"/>
            <a:ext cx="293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предмет має ознаку?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4661099" y="4760686"/>
            <a:ext cx="4453872" cy="1872343"/>
          </a:xfrm>
          <a:prstGeom prst="wedgeEllipseCallout">
            <a:avLst>
              <a:gd name="adj1" fmla="val -76233"/>
              <a:gd name="adj2" fmla="val -42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718628" y="4905829"/>
            <a:ext cx="2931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, ознаки предметів, відповідають на питання</a:t>
            </a:r>
            <a:r>
              <a:rPr lang="uk-UA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Який? Яка? Яке? Які?</a:t>
            </a:r>
            <a:endParaRPr lang="ru-RU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77257" y="1465943"/>
            <a:ext cx="78522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latin typeface="Comic Sans MS" pitchFamily="66" charset="0"/>
              </a:rPr>
              <a:t>Гімнастика для очей</a:t>
            </a:r>
            <a:endParaRPr lang="ru-RU" sz="9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#16 - Гімнастика для оч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2032" y="740229"/>
            <a:ext cx="9160126" cy="5152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rtificate of Achievement">
      <a:dk1>
        <a:srgbClr val="000000"/>
      </a:dk1>
      <a:lt1>
        <a:srgbClr val="FFFFFF"/>
      </a:lt1>
      <a:dk2>
        <a:srgbClr val="212745"/>
      </a:dk2>
      <a:lt2>
        <a:srgbClr val="F3684E"/>
      </a:lt2>
      <a:accent1>
        <a:srgbClr val="F3684D"/>
      </a:accent1>
      <a:accent2>
        <a:srgbClr val="FD9F59"/>
      </a:accent2>
      <a:accent3>
        <a:srgbClr val="A7EA52"/>
      </a:accent3>
      <a:accent4>
        <a:srgbClr val="5DCEAF"/>
      </a:accent4>
      <a:accent5>
        <a:srgbClr val="FFD721"/>
      </a:accent5>
      <a:accent6>
        <a:srgbClr val="F141C4"/>
      </a:accent6>
      <a:hlink>
        <a:srgbClr val="56C7AA"/>
      </a:hlink>
      <a:folHlink>
        <a:srgbClr val="59A8D1"/>
      </a:folHlink>
    </a:clrScheme>
    <a:fontScheme name="Centur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7a416adda3cf0f491a4f548a2367a54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ef98d826045059a9b3c156985e150d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0A68310-54E6-4977-9A63-47CEFF5F16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5B2B9-752E-490B-8C69-735C71E9E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7D2582-3672-482A-8C4E-95826A6A7CD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</Words>
  <Application>Microsoft Office PowerPoint</Application>
  <PresentationFormat>Произвольный</PresentationFormat>
  <Paragraphs>57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2021-03-15T09:31:48Z</dcterms:created>
  <dcterms:modified xsi:type="dcterms:W3CDTF">2023-11-09T09:15:32Z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