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55" r:id="rId3"/>
    <p:sldId id="267" r:id="rId4"/>
    <p:sldId id="321" r:id="rId5"/>
    <p:sldId id="268" r:id="rId6"/>
    <p:sldId id="358" r:id="rId7"/>
    <p:sldId id="345" r:id="rId8"/>
    <p:sldId id="364" r:id="rId9"/>
    <p:sldId id="343" r:id="rId10"/>
    <p:sldId id="367" r:id="rId11"/>
    <p:sldId id="368" r:id="rId12"/>
    <p:sldId id="365" r:id="rId13"/>
    <p:sldId id="366" r:id="rId14"/>
    <p:sldId id="369" r:id="rId15"/>
    <p:sldId id="357" r:id="rId16"/>
    <p:sldId id="362" r:id="rId17"/>
    <p:sldId id="361" r:id="rId18"/>
    <p:sldId id="375" r:id="rId19"/>
    <p:sldId id="372" r:id="rId20"/>
    <p:sldId id="318" r:id="rId21"/>
    <p:sldId id="317" r:id="rId22"/>
    <p:sldId id="280" r:id="rId23"/>
    <p:sldId id="370" r:id="rId2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7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2B63-478A-4BD2-A0A1-F86E3933A027}" type="datetimeFigureOut">
              <a:rPr lang="uk-UA"/>
              <a:pPr>
                <a:defRPr/>
              </a:pPr>
              <a:t>25.10.2023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3B59-E61C-442A-8BEA-EA84BE7353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FFD"/>
              </a:clrFrom>
              <a:clrTo>
                <a:srgbClr val="F7FFFD">
                  <a:alpha val="0"/>
                </a:srgbClr>
              </a:clrTo>
            </a:clrChange>
          </a:blip>
          <a:srcRect b="86082"/>
          <a:stretch>
            <a:fillRect/>
          </a:stretch>
        </p:blipFill>
        <p:spPr bwMode="auto">
          <a:xfrm>
            <a:off x="0" y="0"/>
            <a:ext cx="4762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FFD"/>
              </a:clrFrom>
              <a:clrTo>
                <a:srgbClr val="F7FFFD">
                  <a:alpha val="0"/>
                </a:srgbClr>
              </a:clrTo>
            </a:clrChange>
          </a:blip>
          <a:srcRect b="86082"/>
          <a:stretch>
            <a:fillRect/>
          </a:stretch>
        </p:blipFill>
        <p:spPr bwMode="auto">
          <a:xfrm>
            <a:off x="4381500" y="0"/>
            <a:ext cx="4762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1 (1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284288"/>
            <a:ext cx="371475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800C-DC93-4CAC-90A0-EB285BAD9CCE}" type="datetimeFigureOut">
              <a:rPr lang="uk-UA"/>
              <a:pPr>
                <a:defRPr/>
              </a:pPr>
              <a:t>25.10.2023</a:t>
            </a:fld>
            <a:endParaRPr lang="uk-UA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CFB0-49D4-488E-A08F-AA03065AA2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3999" t="46133" b="38402"/>
          <a:stretch>
            <a:fillRect/>
          </a:stretch>
        </p:blipFill>
        <p:spPr bwMode="auto">
          <a:xfrm>
            <a:off x="4572000" y="0"/>
            <a:ext cx="457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t="46133" r="2499" b="38402"/>
          <a:stretch>
            <a:fillRect/>
          </a:stretch>
        </p:blipFill>
        <p:spPr bwMode="auto">
          <a:xfrm>
            <a:off x="0" y="0"/>
            <a:ext cx="46434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3999" t="46133" b="38402"/>
          <a:stretch>
            <a:fillRect/>
          </a:stretch>
        </p:blipFill>
        <p:spPr bwMode="auto">
          <a:xfrm>
            <a:off x="4572000" y="6000750"/>
            <a:ext cx="457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1239050286_russian-embroidery-ornament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t="46133" r="3999" b="38402"/>
          <a:stretch>
            <a:fillRect/>
          </a:stretch>
        </p:blipFill>
        <p:spPr bwMode="auto">
          <a:xfrm>
            <a:off x="0" y="6000750"/>
            <a:ext cx="457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51FA-BF49-4B0D-935D-F37C2DB1713F}" type="datetimeFigureOut">
              <a:rPr lang="uk-UA"/>
              <a:pPr>
                <a:defRPr/>
              </a:pPr>
              <a:t>25.10.2023</a:t>
            </a:fld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C57D-0C8B-4C0B-9C27-48DACD89BB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239050355_russian-embroidery-ornament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00" r="53000"/>
          <a:stretch>
            <a:fillRect/>
          </a:stretch>
        </p:blipFill>
        <p:spPr bwMode="auto">
          <a:xfrm>
            <a:off x="0" y="0"/>
            <a:ext cx="1785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C952-0B72-4B6A-8204-F32EDBEA34BE}" type="datetimeFigureOut">
              <a:rPr lang="uk-UA"/>
              <a:pPr>
                <a:defRPr/>
              </a:pPr>
              <a:t>25.10.2023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F313-FAB0-4902-A63D-21ADCD570E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DE4C-8B0F-4506-BB5D-1C6A414CDA0E}" type="datetimeFigureOut">
              <a:rPr lang="ru-RU" smtClean="0"/>
              <a:pPr/>
              <a:t>ср 25.10.23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935-0F0A-41A8-8463-CFCB969E9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5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DE">
            <a:alpha val="7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E3B6D3-FEC1-4448-BA4B-55301E271FEC}" type="datetimeFigureOut">
              <a:rPr lang="uk-UA"/>
              <a:pPr>
                <a:defRPr/>
              </a:pPr>
              <a:t>25.10.2023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9FAB1-8299-40C6-833D-721A00DF9C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uk-U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до відкритого уроку з української літератури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української літератури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КВЛ імені Івана Богуна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Головко Тетяна Володимирівна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1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4624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>
                <a:solidFill>
                  <a:srgbClr val="FF0000"/>
                </a:solidFill>
              </a:rPr>
              <a:t>Композиція</a:t>
            </a:r>
            <a:r>
              <a:rPr lang="ru-RU" sz="44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4593" y="816137"/>
            <a:ext cx="83194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Вірш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можна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умовно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поділити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</a:rPr>
              <a:t>дві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частини</a:t>
            </a:r>
            <a:r>
              <a:rPr lang="ru-RU" sz="2000" b="1" dirty="0">
                <a:solidFill>
                  <a:srgbClr val="FF0000"/>
                </a:solidFill>
              </a:rPr>
              <a:t>: 18 </a:t>
            </a:r>
            <a:r>
              <a:rPr lang="ru-RU" sz="2000" b="1" dirty="0" err="1">
                <a:solidFill>
                  <a:srgbClr val="FF0000"/>
                </a:solidFill>
              </a:rPr>
              <a:t>рядків</a:t>
            </a:r>
            <a:r>
              <a:rPr lang="ru-RU" sz="2000" b="1" dirty="0">
                <a:solidFill>
                  <a:srgbClr val="FF0000"/>
                </a:solidFill>
              </a:rPr>
              <a:t> – перша </a:t>
            </a:r>
            <a:r>
              <a:rPr lang="ru-RU" sz="2000" b="1" dirty="0" err="1">
                <a:solidFill>
                  <a:srgbClr val="FF0000"/>
                </a:solidFill>
              </a:rPr>
              <a:t>частина</a:t>
            </a:r>
            <a:r>
              <a:rPr lang="ru-RU" sz="2000" b="1" dirty="0">
                <a:solidFill>
                  <a:srgbClr val="FF0000"/>
                </a:solidFill>
              </a:rPr>
              <a:t>, 5 </a:t>
            </a:r>
            <a:r>
              <a:rPr lang="ru-RU" sz="2000" b="1" dirty="0" err="1">
                <a:solidFill>
                  <a:srgbClr val="FF0000"/>
                </a:solidFill>
              </a:rPr>
              <a:t>рядків</a:t>
            </a:r>
            <a:r>
              <a:rPr lang="ru-RU" sz="2000" b="1" dirty="0">
                <a:solidFill>
                  <a:srgbClr val="FF0000"/>
                </a:solidFill>
              </a:rPr>
              <a:t> – друга.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У </a:t>
            </a:r>
            <a:r>
              <a:rPr lang="ru-RU" sz="2000" b="1" dirty="0" err="1">
                <a:solidFill>
                  <a:srgbClr val="FF0000"/>
                </a:solidFill>
              </a:rPr>
              <a:t>першій</a:t>
            </a: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наявний</a:t>
            </a:r>
            <a:r>
              <a:rPr lang="ru-RU" sz="2000" b="1" dirty="0">
                <a:solidFill>
                  <a:srgbClr val="00B050"/>
                </a:solidFill>
              </a:rPr>
              <a:t>  мотив </a:t>
            </a:r>
            <a:r>
              <a:rPr lang="ru-RU" sz="2000" b="1" dirty="0" err="1">
                <a:solidFill>
                  <a:srgbClr val="00B050"/>
                </a:solidFill>
              </a:rPr>
              <a:t>байдужості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невідворотності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майбутнього</a:t>
            </a:r>
            <a:r>
              <a:rPr lang="ru-RU" sz="2000" b="1" dirty="0">
                <a:solidFill>
                  <a:srgbClr val="002060"/>
                </a:solidFill>
              </a:rPr>
              <a:t>,  а в </a:t>
            </a:r>
            <a:r>
              <a:rPr lang="ru-RU" sz="2000" b="1" dirty="0" err="1">
                <a:solidFill>
                  <a:srgbClr val="FF0000"/>
                </a:solidFill>
              </a:rPr>
              <a:t>другій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–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автор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суперечить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Слово за словом, рядок за рядком за </a:t>
            </a:r>
            <a:r>
              <a:rPr lang="ru-RU" sz="2000" b="1" dirty="0" err="1">
                <a:solidFill>
                  <a:srgbClr val="002060"/>
                </a:solidFill>
              </a:rPr>
              <a:t>рахунок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градації</a:t>
            </a:r>
            <a:r>
              <a:rPr lang="ru-RU" sz="2000" b="1" dirty="0">
                <a:solidFill>
                  <a:srgbClr val="002060"/>
                </a:solidFill>
              </a:rPr>
              <a:t>  (</a:t>
            </a:r>
            <a:r>
              <a:rPr lang="ru-RU" sz="2000" b="1" dirty="0" err="1">
                <a:solidFill>
                  <a:srgbClr val="002060"/>
                </a:solidFill>
              </a:rPr>
              <a:t>посилення</a:t>
            </a:r>
            <a:r>
              <a:rPr lang="ru-RU" sz="2000" b="1" dirty="0">
                <a:solidFill>
                  <a:srgbClr val="002060"/>
                </a:solidFill>
              </a:rPr>
              <a:t>,    </a:t>
            </a:r>
            <a:r>
              <a:rPr lang="ru-RU" sz="2000" b="1" dirty="0" err="1">
                <a:solidFill>
                  <a:srgbClr val="002060"/>
                </a:solidFill>
              </a:rPr>
              <a:t>зростання</a:t>
            </a:r>
            <a:r>
              <a:rPr lang="ru-RU" sz="2000" b="1" dirty="0">
                <a:solidFill>
                  <a:srgbClr val="002060"/>
                </a:solidFill>
              </a:rPr>
              <a:t>) </a:t>
            </a:r>
            <a:r>
              <a:rPr lang="ru-RU" sz="2000" b="1" dirty="0" err="1">
                <a:solidFill>
                  <a:srgbClr val="002060"/>
                </a:solidFill>
              </a:rPr>
              <a:t>емоцій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нагнітається</a:t>
            </a:r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err="1">
                <a:solidFill>
                  <a:srgbClr val="002060"/>
                </a:solidFill>
              </a:rPr>
              <a:t>напруга</a:t>
            </a:r>
            <a:r>
              <a:rPr lang="ru-RU" sz="2000" b="1" dirty="0">
                <a:solidFill>
                  <a:srgbClr val="002060"/>
                </a:solidFill>
              </a:rPr>
              <a:t>, й </a:t>
            </a:r>
            <a:r>
              <a:rPr lang="ru-RU" sz="2000" b="1" dirty="0" err="1">
                <a:solidFill>
                  <a:srgbClr val="002060"/>
                </a:solidFill>
              </a:rPr>
              <a:t>нарешті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читач</a:t>
            </a:r>
            <a:r>
              <a:rPr lang="ru-RU" sz="2000" b="1" dirty="0">
                <a:solidFill>
                  <a:srgbClr val="002060"/>
                </a:solidFill>
              </a:rPr>
              <a:t> приходить до </a:t>
            </a:r>
            <a:r>
              <a:rPr lang="ru-RU" sz="2000" b="1" dirty="0" err="1">
                <a:solidFill>
                  <a:srgbClr val="002060"/>
                </a:solidFill>
              </a:rPr>
              <a:t>найвищої</a:t>
            </a:r>
            <a:r>
              <a:rPr lang="ru-RU" sz="2000" b="1" dirty="0">
                <a:solidFill>
                  <a:srgbClr val="002060"/>
                </a:solidFill>
              </a:rPr>
              <a:t>  “точки” – </a:t>
            </a:r>
            <a:r>
              <a:rPr lang="ru-RU" sz="2000" b="1" dirty="0" err="1">
                <a:solidFill>
                  <a:srgbClr val="002060"/>
                </a:solidFill>
              </a:rPr>
              <a:t>відповіді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питання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FF0000"/>
                </a:solidFill>
              </a:rPr>
              <a:t>а </a:t>
            </a:r>
            <a:r>
              <a:rPr lang="ru-RU" sz="2000" b="1" dirty="0" err="1">
                <a:solidFill>
                  <a:srgbClr val="FF0000"/>
                </a:solidFill>
              </a:rPr>
              <a:t>що</a:t>
            </a:r>
            <a:r>
              <a:rPr lang="ru-RU" sz="2000" b="1" dirty="0">
                <a:solidFill>
                  <a:srgbClr val="FF0000"/>
                </a:solidFill>
              </a:rPr>
              <a:t> ж </a:t>
            </a:r>
            <a:r>
              <a:rPr lang="ru-RU" sz="2000" b="1" dirty="0" err="1">
                <a:solidFill>
                  <a:srgbClr val="FF0000"/>
                </a:solidFill>
              </a:rPr>
              <a:t>неоднаково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поетові</a:t>
            </a:r>
            <a:r>
              <a:rPr lang="ru-RU" sz="2000" b="1" dirty="0">
                <a:solidFill>
                  <a:srgbClr val="002060"/>
                </a:solidFill>
              </a:rPr>
              <a:t>? І </a:t>
            </a:r>
            <a:r>
              <a:rPr lang="ru-RU" sz="2000" b="1" dirty="0" err="1">
                <a:solidFill>
                  <a:srgbClr val="002060"/>
                </a:solidFill>
              </a:rPr>
              <a:t>з’ясовує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що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найголовніше</a:t>
            </a:r>
            <a:r>
              <a:rPr lang="ru-RU" sz="2000" b="1" dirty="0">
                <a:solidFill>
                  <a:srgbClr val="002060"/>
                </a:solidFill>
              </a:rPr>
              <a:t> сказано в </a:t>
            </a:r>
            <a:r>
              <a:rPr lang="ru-RU" sz="2000" b="1" dirty="0" err="1">
                <a:solidFill>
                  <a:srgbClr val="002060"/>
                </a:solidFill>
              </a:rPr>
              <a:t>останніх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п’яти</a:t>
            </a:r>
            <a:r>
              <a:rPr lang="ru-RU" sz="2000" b="1" dirty="0">
                <a:solidFill>
                  <a:srgbClr val="002060"/>
                </a:solidFill>
              </a:rPr>
              <a:t> рядках. </a:t>
            </a:r>
            <a:r>
              <a:rPr lang="ru-RU" sz="2000" b="1" dirty="0" err="1">
                <a:solidFill>
                  <a:srgbClr val="002060"/>
                </a:solidFill>
              </a:rPr>
              <a:t>Розпач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змінюється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впевненістю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вдавана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байдужість</a:t>
            </a:r>
            <a:r>
              <a:rPr lang="ru-RU" sz="2000" b="1" dirty="0">
                <a:solidFill>
                  <a:srgbClr val="002060"/>
                </a:solidFill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</a:rPr>
              <a:t>наполегливим</a:t>
            </a:r>
            <a:r>
              <a:rPr lang="ru-RU" sz="2000" b="1" dirty="0">
                <a:solidFill>
                  <a:srgbClr val="002060"/>
                </a:solidFill>
              </a:rPr>
              <a:t> окликом».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Вісімнадцять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рядків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вірша</a:t>
            </a:r>
            <a:r>
              <a:rPr lang="ru-RU" sz="2000" b="1" dirty="0">
                <a:solidFill>
                  <a:srgbClr val="002060"/>
                </a:solidFill>
              </a:rPr>
              <a:t> напружено </a:t>
            </a:r>
            <a:r>
              <a:rPr lang="ru-RU" sz="2000" b="1" dirty="0" err="1">
                <a:solidFill>
                  <a:srgbClr val="002060"/>
                </a:solidFill>
              </a:rPr>
              <a:t>готують</a:t>
            </a:r>
            <a:r>
              <a:rPr lang="ru-RU" sz="2000" b="1" dirty="0">
                <a:solidFill>
                  <a:srgbClr val="002060"/>
                </a:solidFill>
              </a:rPr>
              <a:t> нас до </a:t>
            </a:r>
            <a:r>
              <a:rPr lang="ru-RU" sz="2000" b="1" dirty="0" err="1">
                <a:solidFill>
                  <a:srgbClr val="002060"/>
                </a:solidFill>
              </a:rPr>
              <a:t>важливості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останніх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п'яти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рядків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який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саме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звучить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другій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частині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поезії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«Та </a:t>
            </a:r>
            <a:r>
              <a:rPr lang="ru-RU" sz="2000" b="1" dirty="0">
                <a:solidFill>
                  <a:srgbClr val="002060"/>
                </a:solidFill>
              </a:rPr>
              <a:t>не </a:t>
            </a:r>
            <a:r>
              <a:rPr lang="ru-RU" sz="2000" b="1" dirty="0" err="1">
                <a:solidFill>
                  <a:srgbClr val="002060"/>
                </a:solidFill>
              </a:rPr>
              <a:t>однаково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мені</a:t>
            </a:r>
            <a:r>
              <a:rPr lang="ru-RU" sz="2000" b="1" dirty="0">
                <a:solidFill>
                  <a:srgbClr val="002060"/>
                </a:solidFill>
              </a:rPr>
              <a:t>, Як </a:t>
            </a:r>
            <a:r>
              <a:rPr lang="ru-RU" sz="2000" b="1" dirty="0" err="1">
                <a:solidFill>
                  <a:srgbClr val="002060"/>
                </a:solidFill>
              </a:rPr>
              <a:t>Україну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злії</a:t>
            </a:r>
            <a:r>
              <a:rPr lang="ru-RU" sz="2000" b="1" dirty="0">
                <a:solidFill>
                  <a:srgbClr val="002060"/>
                </a:solidFill>
              </a:rPr>
              <a:t> люде </a:t>
            </a:r>
            <a:r>
              <a:rPr lang="ru-RU" sz="2000" b="1" dirty="0" err="1">
                <a:solidFill>
                  <a:srgbClr val="002060"/>
                </a:solidFill>
              </a:rPr>
              <a:t>Присплять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лукаві</a:t>
            </a:r>
            <a:r>
              <a:rPr lang="ru-RU" sz="2000" b="1" dirty="0">
                <a:solidFill>
                  <a:srgbClr val="002060"/>
                </a:solidFill>
              </a:rPr>
              <a:t>, і в </a:t>
            </a:r>
            <a:r>
              <a:rPr lang="ru-RU" sz="2000" b="1" dirty="0" err="1">
                <a:solidFill>
                  <a:srgbClr val="002060"/>
                </a:solidFill>
              </a:rPr>
              <a:t>огні</a:t>
            </a:r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err="1">
                <a:solidFill>
                  <a:srgbClr val="002060"/>
                </a:solidFill>
              </a:rPr>
              <a:t>Її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окраденую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збудять</a:t>
            </a:r>
            <a:r>
              <a:rPr lang="ru-RU" sz="2000" b="1" dirty="0">
                <a:solidFill>
                  <a:srgbClr val="002060"/>
                </a:solidFill>
              </a:rPr>
              <a:t>... Ох, не </a:t>
            </a:r>
            <a:r>
              <a:rPr lang="ru-RU" sz="2000" b="1" dirty="0" err="1">
                <a:solidFill>
                  <a:srgbClr val="002060"/>
                </a:solidFill>
              </a:rPr>
              <a:t>однаково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мені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-17583"/>
            <a:ext cx="78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9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err="1">
                <a:solidFill>
                  <a:srgbClr val="FF0000"/>
                </a:solidFill>
              </a:rPr>
              <a:t>Образи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сина</a:t>
            </a:r>
            <a:r>
              <a:rPr lang="ru-RU" sz="4000" b="1" i="1" u="sng" dirty="0">
                <a:solidFill>
                  <a:srgbClr val="FF0000"/>
                </a:solidFill>
              </a:rPr>
              <a:t> та батька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56795"/>
            <a:ext cx="81270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smtClean="0">
              <a:solidFill>
                <a:srgbClr val="002060"/>
              </a:solidFill>
            </a:endParaRPr>
          </a:p>
          <a:p>
            <a:r>
              <a:rPr lang="ru-RU" sz="2400" b="1" i="1" smtClean="0">
                <a:solidFill>
                  <a:srgbClr val="002060"/>
                </a:solidFill>
              </a:rPr>
              <a:t>Вони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надають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поезії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виразності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й </a:t>
            </a:r>
            <a:r>
              <a:rPr lang="ru-RU" sz="2400" b="1" i="1" dirty="0" err="1">
                <a:solidFill>
                  <a:srgbClr val="002060"/>
                </a:solidFill>
              </a:rPr>
              <a:t>зримості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зокрема</a:t>
            </a:r>
            <a:r>
              <a:rPr lang="ru-RU" sz="2400" b="1" i="1" dirty="0">
                <a:solidFill>
                  <a:srgbClr val="002060"/>
                </a:solidFill>
              </a:rPr>
              <a:t> картина </a:t>
            </a:r>
            <a:r>
              <a:rPr lang="ru-RU" sz="2400" b="1" i="1" dirty="0" err="1">
                <a:solidFill>
                  <a:srgbClr val="002060"/>
                </a:solidFill>
              </a:rPr>
              <a:t>молитви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</a:rPr>
              <a:t>Читач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уявляє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вечір</a:t>
            </a:r>
            <a:r>
              <a:rPr lang="ru-RU" sz="2400" b="1" i="1" dirty="0">
                <a:solidFill>
                  <a:srgbClr val="002060"/>
                </a:solidFill>
              </a:rPr>
              <a:t>, коли в </a:t>
            </a:r>
            <a:r>
              <a:rPr lang="ru-RU" sz="2400" b="1" i="1" dirty="0" err="1">
                <a:solidFill>
                  <a:srgbClr val="002060"/>
                </a:solidFill>
              </a:rPr>
              <a:t>сімейному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колі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батько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розповідає</a:t>
            </a:r>
            <a:r>
              <a:rPr lang="ru-RU" sz="2400" b="1" i="1" dirty="0">
                <a:solidFill>
                  <a:srgbClr val="002060"/>
                </a:solidFill>
              </a:rPr>
              <a:t> малому про </a:t>
            </a:r>
            <a:r>
              <a:rPr lang="ru-RU" sz="2400" b="1" i="1" dirty="0" err="1">
                <a:solidFill>
                  <a:srgbClr val="002060"/>
                </a:solidFill>
              </a:rPr>
              <a:t>життя</a:t>
            </a:r>
            <a:r>
              <a:rPr lang="ru-RU" sz="2400" b="1" i="1" dirty="0">
                <a:solidFill>
                  <a:srgbClr val="002060"/>
                </a:solidFill>
              </a:rPr>
              <a:t> мученика, </a:t>
            </a:r>
            <a:r>
              <a:rPr lang="ru-RU" sz="2400" b="1" i="1" dirty="0" err="1">
                <a:solidFill>
                  <a:srgbClr val="002060"/>
                </a:solidFill>
              </a:rPr>
              <a:t>рівного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біблейським</a:t>
            </a:r>
            <a:r>
              <a:rPr lang="ru-RU" sz="2400" b="1" i="1" dirty="0">
                <a:solidFill>
                  <a:srgbClr val="002060"/>
                </a:solidFill>
              </a:rPr>
              <a:t>, і </a:t>
            </a:r>
            <a:r>
              <a:rPr lang="ru-RU" sz="2400" b="1" i="1" dirty="0" err="1">
                <a:solidFill>
                  <a:srgbClr val="002060"/>
                </a:solidFill>
              </a:rPr>
              <a:t>наказує</a:t>
            </a:r>
            <a:r>
              <a:rPr lang="ru-RU" sz="2400" b="1" i="1" dirty="0">
                <a:solidFill>
                  <a:srgbClr val="002060"/>
                </a:solidFill>
              </a:rPr>
              <a:t> “</a:t>
            </a:r>
            <a:r>
              <a:rPr lang="ru-RU" sz="2400" b="1" i="1" dirty="0" err="1">
                <a:solidFill>
                  <a:srgbClr val="002060"/>
                </a:solidFill>
              </a:rPr>
              <a:t>молися</a:t>
            </a:r>
            <a:r>
              <a:rPr lang="ru-RU" sz="2400" b="1" i="1" dirty="0">
                <a:solidFill>
                  <a:srgbClr val="002060"/>
                </a:solidFill>
              </a:rPr>
              <a:t>” </a:t>
            </a:r>
            <a:r>
              <a:rPr lang="ru-RU" sz="2400" b="1" i="1" dirty="0" err="1">
                <a:solidFill>
                  <a:srgbClr val="002060"/>
                </a:solidFill>
              </a:rPr>
              <a:t>сину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щоб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згадувати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замученого</a:t>
            </a:r>
            <a:r>
              <a:rPr lang="ru-RU" sz="2400" b="1" i="1" dirty="0">
                <a:solidFill>
                  <a:srgbClr val="002060"/>
                </a:solidFill>
              </a:rPr>
              <a:t> за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Україну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Молитва -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також</a:t>
            </a:r>
            <a:r>
              <a:rPr lang="ru-RU" sz="2400" b="1" i="1" dirty="0">
                <a:solidFill>
                  <a:srgbClr val="002060"/>
                </a:solidFill>
              </a:rPr>
              <a:t> мотив </a:t>
            </a:r>
            <a:r>
              <a:rPr lang="ru-RU" sz="2400" b="1" i="1" dirty="0" err="1">
                <a:solidFill>
                  <a:srgbClr val="002060"/>
                </a:solidFill>
              </a:rPr>
              <a:t>народної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моралі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українців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зрештою</a:t>
            </a:r>
            <a:r>
              <a:rPr lang="ru-RU" sz="2400" b="1" i="1" dirty="0">
                <a:solidFill>
                  <a:srgbClr val="002060"/>
                </a:solidFill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</a:rPr>
              <a:t>традиції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молитися</a:t>
            </a:r>
            <a:r>
              <a:rPr lang="ru-RU" sz="2400" b="1" i="1" dirty="0">
                <a:solidFill>
                  <a:srgbClr val="002060"/>
                </a:solidFill>
              </a:rPr>
              <a:t>  за </a:t>
            </a:r>
            <a:r>
              <a:rPr lang="ru-RU" sz="2400" b="1" i="1" dirty="0" err="1">
                <a:solidFill>
                  <a:srgbClr val="002060"/>
                </a:solidFill>
              </a:rPr>
              <a:t>безневинних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святих</a:t>
            </a:r>
            <a:r>
              <a:rPr lang="ru-RU" sz="2400" b="1" i="1" dirty="0">
                <a:solidFill>
                  <a:srgbClr val="002060"/>
                </a:solidFill>
              </a:rPr>
              <a:t>, 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як </a:t>
            </a:r>
            <a:r>
              <a:rPr lang="ru-RU" sz="2400" b="1" i="1" dirty="0" err="1">
                <a:solidFill>
                  <a:srgbClr val="002060"/>
                </a:solidFill>
              </a:rPr>
              <a:t>вінець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віри</a:t>
            </a:r>
            <a:r>
              <a:rPr lang="ru-RU" sz="2400" b="1" i="1" dirty="0">
                <a:solidFill>
                  <a:srgbClr val="002060"/>
                </a:solidFill>
              </a:rPr>
              <a:t>,- </a:t>
            </a:r>
            <a:r>
              <a:rPr lang="ru-RU" sz="2400" b="1" i="1" dirty="0" err="1">
                <a:solidFill>
                  <a:srgbClr val="002060"/>
                </a:solidFill>
              </a:rPr>
              <a:t>просити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захисту</a:t>
            </a:r>
            <a:r>
              <a:rPr lang="ru-RU" sz="2400" b="1" i="1" dirty="0">
                <a:solidFill>
                  <a:srgbClr val="002060"/>
                </a:solidFill>
              </a:rPr>
              <a:t> у </a:t>
            </a:r>
            <a:r>
              <a:rPr lang="ru-RU" sz="2400" b="1" i="1" dirty="0" err="1">
                <a:solidFill>
                  <a:srgbClr val="002060"/>
                </a:solidFill>
              </a:rPr>
              <a:t>надприродних</a:t>
            </a:r>
            <a:r>
              <a:rPr lang="ru-RU" sz="2400" b="1" i="1" dirty="0">
                <a:solidFill>
                  <a:srgbClr val="002060"/>
                </a:solidFill>
              </a:rPr>
              <a:t> сил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7269"/>
            <a:ext cx="2232248" cy="15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im1-tub-ua.yandex.net/i?id=a255ca3de2a00f4eaeaf21ff4b035bae-3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04" y="940689"/>
            <a:ext cx="1944216" cy="16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56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6434" y="908720"/>
            <a:ext cx="8064896" cy="585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Філософська лірика </a:t>
            </a:r>
            <a:r>
              <a:rPr lang="uk-UA" sz="3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— поетичні твори, в яких виражаються думки і почуття ліричного героя, викликані складними роздумами над проблемами буття та осмисленням світу, сенсу людського життя, добра і зла.</a:t>
            </a:r>
            <a:endParaRPr lang="ru-RU" sz="32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Громадянська лірика </a:t>
            </a:r>
            <a:r>
              <a:rPr lang="uk-UA" sz="3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— поезія, в якій виражені думки і почуття, викликані суспільно-політичними тогочасними </a:t>
            </a:r>
            <a:r>
              <a:rPr lang="uk-UA" sz="3200" b="1" i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явищами.</a:t>
            </a:r>
            <a:endParaRPr lang="ru-RU" sz="32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err="1">
                <a:solidFill>
                  <a:srgbClr val="FF0000"/>
                </a:solidFill>
              </a:rPr>
              <a:t>Теорія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літератури</a:t>
            </a:r>
            <a:r>
              <a:rPr lang="ru-RU" sz="4000" b="1" i="1" u="sng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1348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050" y="116632"/>
            <a:ext cx="8111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u="sng" dirty="0" err="1">
                <a:solidFill>
                  <a:srgbClr val="FF0000"/>
                </a:solidFill>
              </a:rPr>
              <a:t>Теорія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літератури</a:t>
            </a:r>
            <a:r>
              <a:rPr lang="ru-RU" sz="40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050" y="868187"/>
            <a:ext cx="8255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Оксиморон (оксюморон) </a:t>
            </a:r>
            <a:r>
              <a:rPr lang="ru-RU" sz="2800" b="1" i="1" dirty="0">
                <a:solidFill>
                  <a:srgbClr val="002060"/>
                </a:solidFill>
              </a:rPr>
              <a:t>(</a:t>
            </a:r>
            <a:r>
              <a:rPr lang="ru-RU" sz="2800" b="1" i="1" dirty="0" err="1">
                <a:solidFill>
                  <a:srgbClr val="002060"/>
                </a:solidFill>
              </a:rPr>
              <a:t>грецьк</a:t>
            </a:r>
            <a:r>
              <a:rPr lang="ru-RU" sz="2800" b="1" i="1" dirty="0">
                <a:solidFill>
                  <a:srgbClr val="002060"/>
                </a:solidFill>
              </a:rPr>
              <a:t>. </a:t>
            </a:r>
            <a:r>
              <a:rPr lang="en-US" sz="2800" b="1" i="1" dirty="0">
                <a:solidFill>
                  <a:srgbClr val="002060"/>
                </a:solidFill>
              </a:rPr>
              <a:t>oxymoron — </a:t>
            </a:r>
            <a:r>
              <a:rPr lang="ru-RU" sz="2800" b="1" i="1" dirty="0" err="1">
                <a:solidFill>
                  <a:srgbClr val="002060"/>
                </a:solidFill>
              </a:rPr>
              <a:t>дотепна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нісенітниця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від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oxys</a:t>
            </a:r>
            <a:r>
              <a:rPr lang="en-US" sz="2800" b="1" i="1" dirty="0">
                <a:solidFill>
                  <a:srgbClr val="002060"/>
                </a:solidFill>
              </a:rPr>
              <a:t> — </a:t>
            </a:r>
            <a:r>
              <a:rPr lang="ru-RU" sz="2800" b="1" i="1" dirty="0" err="1">
                <a:solidFill>
                  <a:srgbClr val="002060"/>
                </a:solidFill>
              </a:rPr>
              <a:t>гострий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</a:rPr>
              <a:t>moras</a:t>
            </a:r>
            <a:r>
              <a:rPr lang="en-US" sz="2800" b="1" i="1" dirty="0">
                <a:solidFill>
                  <a:srgbClr val="002060"/>
                </a:solidFill>
              </a:rPr>
              <a:t> — </a:t>
            </a:r>
            <a:r>
              <a:rPr lang="ru-RU" sz="2800" b="1" i="1" dirty="0" err="1">
                <a:solidFill>
                  <a:srgbClr val="002060"/>
                </a:solidFill>
              </a:rPr>
              <a:t>безглуздий</a:t>
            </a:r>
            <a:r>
              <a:rPr lang="ru-RU" sz="2800" b="1" i="1" dirty="0">
                <a:solidFill>
                  <a:srgbClr val="002060"/>
                </a:solidFill>
              </a:rPr>
              <a:t>) — </a:t>
            </a:r>
            <a:r>
              <a:rPr lang="ru-RU" sz="2800" b="1" i="1" dirty="0" err="1">
                <a:solidFill>
                  <a:srgbClr val="002060"/>
                </a:solidFill>
              </a:rPr>
              <a:t>різновид</a:t>
            </a:r>
            <a:r>
              <a:rPr lang="ru-RU" sz="2800" b="1" i="1" dirty="0">
                <a:solidFill>
                  <a:srgbClr val="002060"/>
                </a:solidFill>
              </a:rPr>
              <a:t> тропа, </a:t>
            </a:r>
            <a:r>
              <a:rPr lang="ru-RU" sz="2800" b="1" i="1" dirty="0" err="1">
                <a:solidFill>
                  <a:srgbClr val="002060"/>
                </a:solidFill>
              </a:rPr>
              <a:t>що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полягає</a:t>
            </a:r>
            <a:r>
              <a:rPr lang="ru-RU" sz="2800" b="1" i="1" dirty="0">
                <a:solidFill>
                  <a:srgbClr val="002060"/>
                </a:solidFill>
              </a:rPr>
              <a:t> у </a:t>
            </a:r>
            <a:r>
              <a:rPr lang="ru-RU" sz="2800" b="1" i="1" dirty="0" err="1">
                <a:solidFill>
                  <a:srgbClr val="002060"/>
                </a:solidFill>
              </a:rPr>
              <a:t>сполученні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різко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контрастних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протилежних</a:t>
            </a:r>
            <a:r>
              <a:rPr lang="ru-RU" sz="2800" b="1" i="1" dirty="0">
                <a:solidFill>
                  <a:srgbClr val="002060"/>
                </a:solidFill>
              </a:rPr>
              <a:t> за </a:t>
            </a:r>
            <a:r>
              <a:rPr lang="ru-RU" sz="2800" b="1" i="1" dirty="0" err="1">
                <a:solidFill>
                  <a:srgbClr val="002060"/>
                </a:solidFill>
              </a:rPr>
              <a:t>значенням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слів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внаслідок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чого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утворюється</a:t>
            </a:r>
            <a:r>
              <a:rPr lang="ru-RU" sz="2800" b="1" i="1" dirty="0">
                <a:solidFill>
                  <a:srgbClr val="002060"/>
                </a:solidFill>
              </a:rPr>
              <a:t> нова </a:t>
            </a:r>
            <a:r>
              <a:rPr lang="ru-RU" sz="2800" b="1" i="1" dirty="0" err="1">
                <a:solidFill>
                  <a:srgbClr val="002060"/>
                </a:solidFill>
              </a:rPr>
              <a:t>смислова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якість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несподіваний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експресивний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ефект</a:t>
            </a:r>
            <a:r>
              <a:rPr lang="ru-RU" sz="2800" b="1" i="1" dirty="0">
                <a:solidFill>
                  <a:srgbClr val="002060"/>
                </a:solidFill>
              </a:rPr>
              <a:t> (</a:t>
            </a:r>
            <a:r>
              <a:rPr lang="ru-RU" sz="2800" b="1" i="1" dirty="0" err="1">
                <a:solidFill>
                  <a:srgbClr val="FF0000"/>
                </a:solidFill>
              </a:rPr>
              <a:t>світла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пітьма</a:t>
            </a:r>
            <a:r>
              <a:rPr lang="ru-RU" sz="2800" b="1" i="1" dirty="0">
                <a:solidFill>
                  <a:srgbClr val="FF0000"/>
                </a:solidFill>
              </a:rPr>
              <a:t>, суха вода, </a:t>
            </a:r>
            <a:r>
              <a:rPr lang="ru-RU" sz="2800" b="1" i="1" dirty="0" err="1">
                <a:solidFill>
                  <a:srgbClr val="FF0000"/>
                </a:solidFill>
              </a:rPr>
              <a:t>крижаний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вогонь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тощо</a:t>
            </a:r>
            <a:r>
              <a:rPr lang="ru-RU" sz="2800" b="1" i="1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82378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Т. </a:t>
            </a:r>
            <a:r>
              <a:rPr lang="ru-RU" sz="3200" b="1" i="1" dirty="0" smtClean="0">
                <a:solidFill>
                  <a:srgbClr val="002060"/>
                </a:solidFill>
              </a:rPr>
              <a:t>Шевченко у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вірші</a:t>
            </a:r>
            <a:r>
              <a:rPr lang="ru-RU" sz="3200" b="1" i="1" dirty="0" smtClean="0">
                <a:solidFill>
                  <a:srgbClr val="002060"/>
                </a:solidFill>
              </a:rPr>
              <a:t>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Мені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однаково</a:t>
            </a:r>
            <a:r>
              <a:rPr lang="ru-RU" sz="3200" b="1" i="1" dirty="0" smtClean="0">
                <a:solidFill>
                  <a:srgbClr val="002060"/>
                </a:solidFill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3200" b="1" i="1" dirty="0" smtClean="0">
                <a:solidFill>
                  <a:srgbClr val="002060"/>
                </a:solidFill>
              </a:rPr>
              <a:t> буду…»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використовує</a:t>
            </a:r>
            <a:r>
              <a:rPr lang="ru-RU" sz="3200" b="1" i="1" dirty="0" smtClean="0">
                <a:solidFill>
                  <a:srgbClr val="002060"/>
                </a:solidFill>
              </a:rPr>
              <a:t> оксиморон: </a:t>
            </a:r>
            <a:r>
              <a:rPr lang="ru-RU" sz="3200" b="1" i="1" dirty="0">
                <a:solidFill>
                  <a:srgbClr val="002060"/>
                </a:solidFill>
              </a:rPr>
              <a:t>"</a:t>
            </a:r>
            <a:r>
              <a:rPr lang="ru-RU" sz="3200" b="1" i="1" dirty="0">
                <a:solidFill>
                  <a:srgbClr val="FF0000"/>
                </a:solidFill>
              </a:rPr>
              <a:t>На </a:t>
            </a:r>
            <a:r>
              <a:rPr lang="ru-RU" sz="3200" b="1" i="1" dirty="0" err="1">
                <a:solidFill>
                  <a:srgbClr val="FF0000"/>
                </a:solidFill>
              </a:rPr>
              <a:t>нашій</a:t>
            </a:r>
            <a:r>
              <a:rPr lang="ru-RU" sz="3200" b="1" i="1" dirty="0">
                <a:solidFill>
                  <a:srgbClr val="FF0000"/>
                </a:solidFill>
              </a:rPr>
              <a:t>, не </a:t>
            </a:r>
            <a:r>
              <a:rPr lang="ru-RU" sz="3200" b="1" i="1" dirty="0" err="1">
                <a:solidFill>
                  <a:srgbClr val="FF0000"/>
                </a:solidFill>
              </a:rPr>
              <a:t>своїй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землі</a:t>
            </a:r>
            <a:r>
              <a:rPr lang="ru-RU" sz="3200" b="1" i="1" dirty="0">
                <a:solidFill>
                  <a:srgbClr val="FF00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85727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61572" y="646331"/>
            <a:ext cx="4802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У </a:t>
            </a:r>
            <a:r>
              <a:rPr lang="uk-UA" sz="24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останніх рядках поезії  </a:t>
            </a:r>
            <a:r>
              <a:rPr lang="uk-UA" sz="24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Кобзар надзвичайно точно передбачив головну проблему української нації, що, мов меч, висить над нею вже кілька століть і яка стала чи не </a:t>
            </a:r>
            <a:r>
              <a:rPr lang="uk-UA" sz="24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найзлободеннішою проблемою сьогоднішнього дня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050" y="0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u="sng" dirty="0">
                <a:solidFill>
                  <a:srgbClr val="FF0000"/>
                </a:solidFill>
              </a:rPr>
              <a:t>«</a:t>
            </a:r>
            <a:r>
              <a:rPr lang="ru-RU" sz="3600" b="1" i="1" u="sng" dirty="0" err="1">
                <a:solidFill>
                  <a:srgbClr val="FF0000"/>
                </a:solidFill>
              </a:rPr>
              <a:t>Мені</a:t>
            </a:r>
            <a:r>
              <a:rPr lang="ru-RU" sz="3600" b="1" i="1" u="sng" dirty="0">
                <a:solidFill>
                  <a:srgbClr val="FF0000"/>
                </a:solidFill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</a:rPr>
              <a:t>однаково</a:t>
            </a:r>
            <a:r>
              <a:rPr lang="ru-RU" sz="3600" b="1" i="1" u="sng" dirty="0">
                <a:solidFill>
                  <a:srgbClr val="FF0000"/>
                </a:solidFill>
              </a:rPr>
              <a:t>, </a:t>
            </a:r>
            <a:r>
              <a:rPr lang="ru-RU" sz="3600" b="1" i="1" u="sng" dirty="0" err="1">
                <a:solidFill>
                  <a:srgbClr val="FF0000"/>
                </a:solidFill>
              </a:rPr>
              <a:t>чи</a:t>
            </a:r>
            <a:r>
              <a:rPr lang="ru-RU" sz="3600" b="1" i="1" u="sng" dirty="0">
                <a:solidFill>
                  <a:srgbClr val="FF0000"/>
                </a:solidFill>
              </a:rPr>
              <a:t> буду...»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9" y="836712"/>
            <a:ext cx="33603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3326489"/>
            <a:ext cx="8244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окраденість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розбудженої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огні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революційних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перетворень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окраденість</a:t>
            </a:r>
            <a:r>
              <a:rPr lang="ru-RU" sz="2800" b="1" dirty="0">
                <a:solidFill>
                  <a:srgbClr val="002060"/>
                </a:solidFill>
              </a:rPr>
              <a:t> у час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оновлення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відродження</a:t>
            </a:r>
            <a:r>
              <a:rPr lang="ru-RU" sz="2800" b="1" dirty="0">
                <a:solidFill>
                  <a:srgbClr val="002060"/>
                </a:solidFill>
              </a:rPr>
              <a:t>. Тому </a:t>
            </a:r>
            <a:r>
              <a:rPr lang="ru-RU" sz="2800" b="1" dirty="0" err="1">
                <a:solidFill>
                  <a:srgbClr val="002060"/>
                </a:solidFill>
              </a:rPr>
              <a:t>можна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повним</a:t>
            </a:r>
            <a:r>
              <a:rPr lang="ru-RU" sz="2800" b="1" dirty="0">
                <a:solidFill>
                  <a:srgbClr val="002060"/>
                </a:solidFill>
              </a:rPr>
              <a:t> правом </a:t>
            </a:r>
            <a:r>
              <a:rPr lang="ru-RU" sz="2800" b="1" dirty="0" err="1">
                <a:solidFill>
                  <a:srgbClr val="002060"/>
                </a:solidFill>
              </a:rPr>
              <a:t>вважати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поезію</a:t>
            </a:r>
            <a:r>
              <a:rPr lang="ru-RU" sz="2800" b="1" dirty="0">
                <a:solidFill>
                  <a:srgbClr val="002060"/>
                </a:solidFill>
              </a:rPr>
              <a:t> "</a:t>
            </a:r>
            <a:r>
              <a:rPr lang="ru-RU" sz="2800" b="1" dirty="0" err="1">
                <a:solidFill>
                  <a:srgbClr val="002060"/>
                </a:solidFill>
              </a:rPr>
              <a:t>Мені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однаково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чи</a:t>
            </a:r>
            <a:r>
              <a:rPr lang="ru-RU" sz="2800" b="1" dirty="0">
                <a:solidFill>
                  <a:srgbClr val="002060"/>
                </a:solidFill>
              </a:rPr>
              <a:t> буду..." </a:t>
            </a:r>
            <a:r>
              <a:rPr lang="ru-RU" sz="2800" b="1" dirty="0" err="1">
                <a:solidFill>
                  <a:srgbClr val="002060"/>
                </a:solidFill>
              </a:rPr>
              <a:t>зверненням-попередженням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сучасному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поколінню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українців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65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vitppt.com.ua/images/34/33145/770/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52" y="692696"/>
            <a:ext cx="9036496" cy="521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19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071802" y="428604"/>
            <a:ext cx="3357586" cy="1357322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Жанр  поезії</a:t>
            </a:r>
            <a:endParaRPr lang="ru-RU" sz="3600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42910" y="4143380"/>
            <a:ext cx="7858180" cy="2286016"/>
          </a:xfrm>
          <a:prstGeom prst="snip2DiagRect">
            <a:avLst>
              <a:gd name="adj1" fmla="val 0"/>
              <a:gd name="adj2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Філософська лірика </a:t>
            </a:r>
            <a:r>
              <a:rPr lang="uk-UA" sz="3200" dirty="0" smtClean="0">
                <a:solidFill>
                  <a:srgbClr val="002060"/>
                </a:solidFill>
              </a:rPr>
              <a:t>-  </a:t>
            </a:r>
            <a:r>
              <a:rPr lang="ru-RU" sz="3200" b="1" dirty="0" err="1" smtClean="0">
                <a:solidFill>
                  <a:srgbClr val="002060"/>
                </a:solidFill>
              </a:rPr>
              <a:t>осмислення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змісту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людського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sz="3200" b="1" dirty="0" smtClean="0">
                <a:solidFill>
                  <a:srgbClr val="002060"/>
                </a:solidFill>
              </a:rPr>
              <a:t> добра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зла</a:t>
            </a:r>
          </a:p>
          <a:p>
            <a:pPr algn="ctr"/>
            <a:r>
              <a:rPr lang="uk-UA" sz="2400" dirty="0" smtClean="0"/>
              <a:t>   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71934" y="2000240"/>
            <a:ext cx="642942" cy="1857388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9696000">
            <a:off x="305911" y="989716"/>
            <a:ext cx="2265409" cy="4635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Громадянська</a:t>
            </a:r>
          </a:p>
          <a:p>
            <a:pPr algn="ctr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 rot="20165630">
            <a:off x="6298768" y="1263216"/>
            <a:ext cx="2434429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Пейзажна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372022">
            <a:off x="1705090" y="1815474"/>
            <a:ext cx="2065143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Інтимна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987284">
            <a:off x="4932392" y="2903801"/>
            <a:ext cx="2397964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Сатирична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7358082" y="1785926"/>
            <a:ext cx="1428760" cy="2000264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/>
              <a:t>?</a:t>
            </a:r>
            <a:endParaRPr lang="ru-RU" sz="8800" dirty="0"/>
          </a:p>
        </p:txBody>
      </p:sp>
      <p:sp>
        <p:nvSpPr>
          <p:cNvPr id="15" name="Прямоугольник 14"/>
          <p:cNvSpPr/>
          <p:nvPr/>
        </p:nvSpPr>
        <p:spPr>
          <a:xfrm rot="20726288">
            <a:off x="1223787" y="3223626"/>
            <a:ext cx="2307206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Релігійна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995643" y="2023515"/>
            <a:ext cx="642942" cy="1857388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571612"/>
            <a:ext cx="2500330" cy="5000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Малого </a:t>
            </a:r>
            <a:r>
              <a:rPr lang="ru-RU" sz="1600" dirty="0" err="1" smtClean="0">
                <a:solidFill>
                  <a:srgbClr val="FFFF00"/>
                </a:solidFill>
              </a:rPr>
              <a:t>сліду</a:t>
            </a:r>
            <a:r>
              <a:rPr lang="ru-RU" sz="1600" dirty="0" smtClean="0">
                <a:solidFill>
                  <a:srgbClr val="FFFF00"/>
                </a:solidFill>
              </a:rPr>
              <a:t> не покину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На </a:t>
            </a:r>
            <a:r>
              <a:rPr lang="ru-RU" sz="1600" dirty="0" err="1" smtClean="0">
                <a:solidFill>
                  <a:srgbClr val="FFFF00"/>
                </a:solidFill>
              </a:rPr>
              <a:t>нашій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славній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Україні</a:t>
            </a:r>
            <a:r>
              <a:rPr lang="ru-RU" sz="1600" dirty="0" smtClean="0">
                <a:solidFill>
                  <a:srgbClr val="FFFF00"/>
                </a:solidFill>
              </a:rPr>
              <a:t>,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На </a:t>
            </a:r>
            <a:r>
              <a:rPr lang="ru-RU" sz="1600" dirty="0" err="1" smtClean="0">
                <a:solidFill>
                  <a:srgbClr val="FFFF00"/>
                </a:solidFill>
              </a:rPr>
              <a:t>нашій</a:t>
            </a:r>
            <a:r>
              <a:rPr lang="ru-RU" sz="1600" dirty="0" smtClean="0">
                <a:solidFill>
                  <a:srgbClr val="FFFF00"/>
                </a:solidFill>
              </a:rPr>
              <a:t> — не </a:t>
            </a:r>
            <a:r>
              <a:rPr lang="ru-RU" sz="1600" dirty="0" err="1" smtClean="0">
                <a:solidFill>
                  <a:srgbClr val="FFFF00"/>
                </a:solidFill>
              </a:rPr>
              <a:t>своїй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землі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І не </a:t>
            </a:r>
            <a:r>
              <a:rPr lang="ru-RU" sz="1600" dirty="0" err="1" smtClean="0">
                <a:solidFill>
                  <a:srgbClr val="FFFF00"/>
                </a:solidFill>
              </a:rPr>
              <a:t>пом’яне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батько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сином</a:t>
            </a:r>
            <a:r>
              <a:rPr lang="ru-RU" sz="1600" dirty="0" smtClean="0">
                <a:solidFill>
                  <a:srgbClr val="FFFF00"/>
                </a:solidFill>
              </a:rPr>
              <a:t>,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Не </a:t>
            </a:r>
            <a:r>
              <a:rPr lang="ru-RU" sz="1600" dirty="0" err="1" smtClean="0">
                <a:solidFill>
                  <a:srgbClr val="FFFF00"/>
                </a:solidFill>
              </a:rPr>
              <a:t>скаже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синові</a:t>
            </a:r>
            <a:r>
              <a:rPr lang="ru-RU" sz="1600" dirty="0" smtClean="0">
                <a:solidFill>
                  <a:srgbClr val="FFFF00"/>
                </a:solidFill>
              </a:rPr>
              <a:t>: — Молись,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err="1" smtClean="0">
                <a:solidFill>
                  <a:srgbClr val="FFFF00"/>
                </a:solidFill>
              </a:rPr>
              <a:t>Молися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сину</a:t>
            </a:r>
            <a:r>
              <a:rPr lang="ru-RU" sz="1600" dirty="0" smtClean="0">
                <a:solidFill>
                  <a:srgbClr val="FFFF00"/>
                </a:solidFill>
              </a:rPr>
              <a:t>, за </a:t>
            </a:r>
            <a:r>
              <a:rPr lang="ru-RU" sz="1600" dirty="0" err="1" smtClean="0">
                <a:solidFill>
                  <a:srgbClr val="FFFF00"/>
                </a:solidFill>
              </a:rPr>
              <a:t>Вкраїну</a:t>
            </a:r>
            <a:endParaRPr lang="ru-RU" sz="1600" dirty="0" smtClean="0">
              <a:solidFill>
                <a:srgbClr val="FFFF00"/>
              </a:solidFill>
            </a:endParaRP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err="1" smtClean="0">
                <a:solidFill>
                  <a:srgbClr val="FFFF00"/>
                </a:solidFill>
              </a:rPr>
              <a:t>Його</a:t>
            </a:r>
            <a:r>
              <a:rPr lang="ru-RU" sz="1600" dirty="0" smtClean="0">
                <a:solidFill>
                  <a:srgbClr val="FFFF00"/>
                </a:solidFill>
              </a:rPr>
              <a:t> замучили колись. — 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err="1" smtClean="0">
                <a:solidFill>
                  <a:srgbClr val="FFFF00"/>
                </a:solidFill>
              </a:rPr>
              <a:t>Мені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однаково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чи</a:t>
            </a:r>
            <a:r>
              <a:rPr lang="ru-RU" sz="1600" dirty="0" smtClean="0">
                <a:solidFill>
                  <a:srgbClr val="FFFF00"/>
                </a:solidFill>
              </a:rPr>
              <a:t> буде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Той </a:t>
            </a:r>
            <a:r>
              <a:rPr lang="ru-RU" sz="1600" dirty="0" err="1" smtClean="0">
                <a:solidFill>
                  <a:srgbClr val="FFFF00"/>
                </a:solidFill>
              </a:rPr>
              <a:t>син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молитися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чи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ні</a:t>
            </a:r>
            <a:r>
              <a:rPr lang="ru-RU" sz="1600" dirty="0" smtClean="0">
                <a:solidFill>
                  <a:srgbClr val="FFFF00"/>
                </a:solidFill>
              </a:rPr>
              <a:t>...</a:t>
            </a:r>
          </a:p>
          <a:p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85728"/>
            <a:ext cx="642942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Композиція ( складається з 2 частин : 18 рядочків + 5 </a:t>
            </a:r>
            <a:r>
              <a:rPr lang="uk-UA" sz="2800" dirty="0" err="1" smtClean="0"/>
              <a:t>рядочків</a:t>
            </a:r>
            <a:r>
              <a:rPr lang="uk-UA" sz="2800" dirty="0" smtClean="0"/>
              <a:t> 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3071810"/>
            <a:ext cx="2357454" cy="34290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Та </a:t>
            </a:r>
            <a:r>
              <a:rPr lang="ru-RU" dirty="0" err="1" smtClean="0">
                <a:solidFill>
                  <a:srgbClr val="FFFF00"/>
                </a:solidFill>
              </a:rPr>
              <a:t>неоднаково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мені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Як </a:t>
            </a:r>
            <a:r>
              <a:rPr lang="ru-RU" dirty="0" err="1" smtClean="0">
                <a:solidFill>
                  <a:srgbClr val="FFFF00"/>
                </a:solidFill>
              </a:rPr>
              <a:t>Україну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злії</a:t>
            </a:r>
            <a:r>
              <a:rPr lang="ru-RU" dirty="0" smtClean="0">
                <a:solidFill>
                  <a:srgbClr val="FFFF00"/>
                </a:solidFill>
              </a:rPr>
              <a:t> люде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Присплять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лукаві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огні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окраденую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збудять</a:t>
            </a:r>
            <a:r>
              <a:rPr lang="ru-RU" dirty="0" smtClean="0">
                <a:solidFill>
                  <a:srgbClr val="FFFF00"/>
                </a:solidFill>
              </a:rPr>
              <a:t>...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Ох, не </a:t>
            </a:r>
            <a:r>
              <a:rPr lang="ru-RU" dirty="0" err="1" smtClean="0">
                <a:solidFill>
                  <a:srgbClr val="FFFF00"/>
                </a:solidFill>
              </a:rPr>
              <a:t>однаково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мені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643314"/>
            <a:ext cx="668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+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2428892" cy="5000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</a:rPr>
              <a:t>Мені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однаково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чи</a:t>
            </a:r>
            <a:r>
              <a:rPr lang="ru-RU" sz="1600" b="1" dirty="0" smtClean="0">
                <a:solidFill>
                  <a:srgbClr val="FFFF00"/>
                </a:solidFill>
              </a:rPr>
              <a:t> буду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Я жить в </a:t>
            </a:r>
            <a:r>
              <a:rPr lang="ru-RU" sz="1600" b="1" dirty="0" err="1" smtClean="0">
                <a:solidFill>
                  <a:srgbClr val="FFFF00"/>
                </a:solidFill>
              </a:rPr>
              <a:t>Україні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чи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ні</a:t>
            </a:r>
            <a:r>
              <a:rPr lang="ru-RU" sz="1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</a:rPr>
              <a:t>Чи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хто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згадає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чи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забуде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Мене в </a:t>
            </a:r>
            <a:r>
              <a:rPr lang="ru-RU" sz="1600" b="1" dirty="0" err="1" smtClean="0">
                <a:solidFill>
                  <a:srgbClr val="FFFF00"/>
                </a:solidFill>
              </a:rPr>
              <a:t>снігу</a:t>
            </a:r>
            <a:r>
              <a:rPr lang="ru-RU" sz="1600" b="1" dirty="0" smtClean="0">
                <a:solidFill>
                  <a:srgbClr val="FFFF00"/>
                </a:solidFill>
              </a:rPr>
              <a:t> на </a:t>
            </a:r>
            <a:r>
              <a:rPr lang="ru-RU" sz="1600" b="1" dirty="0" err="1" smtClean="0">
                <a:solidFill>
                  <a:srgbClr val="FFFF00"/>
                </a:solidFill>
              </a:rPr>
              <a:t>чужині</a:t>
            </a:r>
            <a:r>
              <a:rPr lang="ru-RU" sz="1600" b="1" dirty="0" smtClean="0">
                <a:solidFill>
                  <a:srgbClr val="FFFF00"/>
                </a:solidFill>
              </a:rPr>
              <a:t> — 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</a:rPr>
              <a:t>Однаковісінько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мені</a:t>
            </a:r>
            <a:r>
              <a:rPr lang="ru-RU" sz="1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В </a:t>
            </a:r>
            <a:r>
              <a:rPr lang="ru-RU" sz="1600" b="1" dirty="0" err="1" smtClean="0">
                <a:solidFill>
                  <a:srgbClr val="FFFF00"/>
                </a:solidFill>
              </a:rPr>
              <a:t>неволі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виріс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між</a:t>
            </a:r>
            <a:r>
              <a:rPr lang="ru-RU" sz="1600" b="1" dirty="0" smtClean="0">
                <a:solidFill>
                  <a:srgbClr val="FFFF00"/>
                </a:solidFill>
              </a:rPr>
              <a:t> чужими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І, </a:t>
            </a:r>
            <a:r>
              <a:rPr lang="ru-RU" sz="1600" b="1" dirty="0" err="1" smtClean="0">
                <a:solidFill>
                  <a:srgbClr val="FFFF00"/>
                </a:solidFill>
              </a:rPr>
              <a:t>неоплаканий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своїми</a:t>
            </a:r>
            <a:r>
              <a:rPr lang="ru-RU" sz="1600" b="1" dirty="0" smtClean="0">
                <a:solidFill>
                  <a:srgbClr val="FFFF00"/>
                </a:solidFill>
              </a:rPr>
              <a:t>,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В </a:t>
            </a:r>
            <a:r>
              <a:rPr lang="ru-RU" sz="1600" b="1" dirty="0" err="1" smtClean="0">
                <a:solidFill>
                  <a:srgbClr val="FFFF00"/>
                </a:solidFill>
              </a:rPr>
              <a:t>неволі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плачучи</a:t>
            </a:r>
            <a:r>
              <a:rPr lang="ru-RU" sz="1600" b="1" dirty="0" smtClean="0">
                <a:solidFill>
                  <a:srgbClr val="FFFF00"/>
                </a:solidFill>
              </a:rPr>
              <a:t>, умру.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І все </a:t>
            </a:r>
            <a:r>
              <a:rPr lang="ru-RU" sz="1600" b="1" dirty="0" err="1" smtClean="0">
                <a:solidFill>
                  <a:srgbClr val="FFFF00"/>
                </a:solidFill>
              </a:rPr>
              <a:t>з</a:t>
            </a:r>
            <a:r>
              <a:rPr lang="ru-RU" sz="1600" b="1" dirty="0" smtClean="0">
                <a:solidFill>
                  <a:srgbClr val="FFFF00"/>
                </a:solidFill>
              </a:rPr>
              <a:t> собою заберу,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 smtClean="0"/>
          </a:p>
        </p:txBody>
      </p:sp>
      <p:sp>
        <p:nvSpPr>
          <p:cNvPr id="11" name="Двойная стрелка влево/вверх 10"/>
          <p:cNvSpPr/>
          <p:nvPr/>
        </p:nvSpPr>
        <p:spPr>
          <a:xfrm rot="16200000">
            <a:off x="5611283" y="1889651"/>
            <a:ext cx="1064706" cy="1143008"/>
          </a:xfrm>
          <a:prstGeom prst="leftUp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6715140" y="1428736"/>
            <a:ext cx="2428860" cy="1357322"/>
          </a:xfrm>
          <a:prstGeom prst="cloud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АНТИТЕЗА  як  худ. засіб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942" y="343590"/>
            <a:ext cx="6816250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u="sng" dirty="0" err="1">
                <a:solidFill>
                  <a:srgbClr val="FF0000"/>
                </a:solidFill>
                <a:latin typeface="+mj-lt"/>
              </a:rPr>
              <a:t>Прийом</a:t>
            </a:r>
            <a:r>
              <a:rPr lang="ru-RU" sz="4400" u="sng" dirty="0">
                <a:solidFill>
                  <a:srgbClr val="FF0000"/>
                </a:solidFill>
                <a:latin typeface="+mj-lt"/>
              </a:rPr>
              <a:t> « </a:t>
            </a:r>
            <a:r>
              <a:rPr lang="ru-RU" sz="4400" u="sng" dirty="0" err="1">
                <a:solidFill>
                  <a:srgbClr val="FF0000"/>
                </a:solidFill>
                <a:latin typeface="+mj-lt"/>
              </a:rPr>
              <a:t>Гронування</a:t>
            </a:r>
            <a:r>
              <a:rPr lang="ru-RU" sz="4400" u="sng" dirty="0">
                <a:solidFill>
                  <a:srgbClr val="FF0000"/>
                </a:solidFill>
                <a:latin typeface="+mj-lt"/>
              </a:rPr>
              <a:t> »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076195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48578"/>
              </p:ext>
            </p:extLst>
          </p:nvPr>
        </p:nvGraphicFramePr>
        <p:xfrm>
          <a:off x="611560" y="1402455"/>
          <a:ext cx="8208912" cy="5127163"/>
        </p:xfrm>
        <a:graphic>
          <a:graphicData uri="http://schemas.openxmlformats.org/drawingml/2006/table">
            <a:tbl>
              <a:tblPr/>
              <a:tblGrid>
                <a:gridCol w="410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3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Т. </a:t>
                      </a:r>
                      <a:r>
                        <a:rPr lang="ru-RU" sz="2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Шевченкові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айдуже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 </a:t>
                      </a:r>
                      <a:r>
                        <a:rPr lang="uk-UA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байдуже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724942"/>
          </a:xfrm>
        </p:spPr>
        <p:txBody>
          <a:bodyPr/>
          <a:lstStyle/>
          <a:p>
            <a:r>
              <a:rPr lang="uk-UA" sz="2400" b="1" u="sng" dirty="0" smtClean="0">
                <a:solidFill>
                  <a:srgbClr val="FF0000"/>
                </a:solidFill>
              </a:rPr>
              <a:t/>
            </a:r>
            <a:br>
              <a:rPr lang="uk-UA" sz="2400" b="1" u="sng" dirty="0" smtClean="0">
                <a:solidFill>
                  <a:srgbClr val="FF0000"/>
                </a:solidFill>
              </a:rPr>
            </a:br>
            <a:r>
              <a:rPr lang="uk-UA" sz="2400" b="1" u="sng" dirty="0" smtClean="0">
                <a:solidFill>
                  <a:srgbClr val="FF0000"/>
                </a:solidFill>
              </a:rPr>
              <a:t/>
            </a:r>
            <a:br>
              <a:rPr lang="uk-UA" sz="2400" b="1" u="sng" dirty="0" smtClean="0">
                <a:solidFill>
                  <a:srgbClr val="FF0000"/>
                </a:solidFill>
              </a:rPr>
            </a:br>
            <a:r>
              <a:rPr lang="uk-UA" sz="2400" b="1" u="sng" dirty="0">
                <a:solidFill>
                  <a:srgbClr val="FF0000"/>
                </a:solidFill>
              </a:rPr>
              <a:t/>
            </a:r>
            <a:br>
              <a:rPr lang="uk-UA" sz="2400" b="1" u="sng" dirty="0">
                <a:solidFill>
                  <a:srgbClr val="FF0000"/>
                </a:solidFill>
              </a:rPr>
            </a:br>
            <a:r>
              <a:rPr lang="uk-UA" sz="3200" b="1" u="sng" dirty="0" smtClean="0">
                <a:solidFill>
                  <a:srgbClr val="FF0000"/>
                </a:solidFill>
              </a:rPr>
              <a:t>Підсумок уроку</a:t>
            </a:r>
            <a:br>
              <a:rPr lang="uk-UA" sz="3200" b="1" u="sng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Незакінчене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речення</a:t>
            </a:r>
            <a:r>
              <a:rPr lang="ru-RU" sz="3200" b="1" i="1" dirty="0">
                <a:solidFill>
                  <a:srgbClr val="FF0000"/>
                </a:solidFill>
              </a:rPr>
              <a:t>»</a:t>
            </a:r>
            <a:r>
              <a:rPr lang="ru-RU" sz="4000" i="1" dirty="0">
                <a:solidFill>
                  <a:srgbClr val="FF0000"/>
                </a:solidFill>
              </a:rPr>
              <a:t/>
            </a:r>
            <a:br>
              <a:rPr lang="ru-RU" sz="4000" i="1" dirty="0">
                <a:solidFill>
                  <a:srgbClr val="FF0000"/>
                </a:solidFill>
              </a:rPr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425355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/>
              <a:t>﻿﻿﻿</a:t>
            </a:r>
            <a:r>
              <a:rPr lang="ru-RU" sz="2000" b="1" dirty="0">
                <a:solidFill>
                  <a:srgbClr val="0070C0"/>
                </a:solidFill>
              </a:rPr>
              <a:t>« </a:t>
            </a:r>
            <a:r>
              <a:rPr lang="ru-RU" sz="2000" b="1" dirty="0" err="1">
                <a:solidFill>
                  <a:srgbClr val="0070C0"/>
                </a:solidFill>
              </a:rPr>
              <a:t>Мені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однаково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буду Я жить ...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ні</a:t>
            </a:r>
            <a:r>
              <a:rPr lang="ru-RU" sz="2000" b="1" dirty="0">
                <a:solidFill>
                  <a:srgbClr val="0070C0"/>
                </a:solidFill>
              </a:rPr>
              <a:t>». (В </a:t>
            </a:r>
            <a:r>
              <a:rPr lang="ru-RU" sz="2000" b="1" dirty="0" err="1">
                <a:solidFill>
                  <a:srgbClr val="0070C0"/>
                </a:solidFill>
              </a:rPr>
              <a:t>Україні</a:t>
            </a:r>
            <a:r>
              <a:rPr lang="ru-RU" sz="2000" b="1" dirty="0">
                <a:solidFill>
                  <a:srgbClr val="0070C0"/>
                </a:solidFill>
              </a:rPr>
              <a:t>). ДЕ?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﻿﻿﻿«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хто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згадає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забуде</a:t>
            </a:r>
            <a:r>
              <a:rPr lang="ru-RU" sz="2000" b="1" dirty="0">
                <a:solidFill>
                  <a:srgbClr val="0070C0"/>
                </a:solidFill>
              </a:rPr>
              <a:t> Мене ... на </a:t>
            </a:r>
            <a:r>
              <a:rPr lang="ru-RU" sz="2000" b="1" dirty="0" err="1">
                <a:solidFill>
                  <a:srgbClr val="0070C0"/>
                </a:solidFill>
              </a:rPr>
              <a:t>чужині</a:t>
            </a:r>
            <a:r>
              <a:rPr lang="ru-RU" sz="2000" b="1" dirty="0">
                <a:solidFill>
                  <a:srgbClr val="0070C0"/>
                </a:solidFill>
              </a:rPr>
              <a:t>». (В </a:t>
            </a:r>
            <a:r>
              <a:rPr lang="ru-RU" sz="2000" b="1" dirty="0" err="1">
                <a:solidFill>
                  <a:srgbClr val="0070C0"/>
                </a:solidFill>
              </a:rPr>
              <a:t>снігу</a:t>
            </a:r>
            <a:r>
              <a:rPr lang="ru-RU" sz="2000" b="1" dirty="0">
                <a:solidFill>
                  <a:srgbClr val="0070C0"/>
                </a:solidFill>
              </a:rPr>
              <a:t>) ДЕ?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﻿﻿﻿« В </a:t>
            </a:r>
            <a:r>
              <a:rPr lang="ru-RU" sz="2000" b="1" dirty="0" err="1">
                <a:solidFill>
                  <a:srgbClr val="0070C0"/>
                </a:solidFill>
              </a:rPr>
              <a:t>неволі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виріс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між</a:t>
            </a:r>
            <a:r>
              <a:rPr lang="ru-RU" sz="2000" b="1" dirty="0" smtClean="0">
                <a:solidFill>
                  <a:srgbClr val="0070C0"/>
                </a:solidFill>
              </a:rPr>
              <a:t>...</a:t>
            </a:r>
          </a:p>
          <a:p>
            <a:pPr marL="0" lvl="0" indent="0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 </a:t>
            </a:r>
            <a:r>
              <a:rPr lang="ru-RU" sz="2000" b="1" dirty="0">
                <a:solidFill>
                  <a:srgbClr val="0070C0"/>
                </a:solidFill>
              </a:rPr>
              <a:t>і </a:t>
            </a:r>
            <a:r>
              <a:rPr lang="ru-RU" sz="2000" b="1" dirty="0" err="1">
                <a:solidFill>
                  <a:srgbClr val="0070C0"/>
                </a:solidFill>
              </a:rPr>
              <a:t>неоплаканий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своїми</a:t>
            </a:r>
            <a:r>
              <a:rPr lang="ru-RU" sz="2000" b="1" dirty="0">
                <a:solidFill>
                  <a:srgbClr val="0070C0"/>
                </a:solidFill>
              </a:rPr>
              <a:t>». (Чужими). КИМ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«На </a:t>
            </a:r>
            <a:r>
              <a:rPr lang="ru-RU" sz="2000" b="1" dirty="0" err="1">
                <a:solidFill>
                  <a:srgbClr val="0070C0"/>
                </a:solidFill>
              </a:rPr>
              <a:t>нашій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славній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Україні</a:t>
            </a:r>
            <a:r>
              <a:rPr lang="ru-RU" sz="2000" b="1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</a:rPr>
              <a:t>нашій</a:t>
            </a:r>
            <a:r>
              <a:rPr lang="ru-RU" sz="2000" b="1" dirty="0">
                <a:solidFill>
                  <a:srgbClr val="0070C0"/>
                </a:solidFill>
              </a:rPr>
              <a:t> - .. </a:t>
            </a:r>
            <a:r>
              <a:rPr lang="ru-RU" sz="2000" b="1" dirty="0" err="1">
                <a:solidFill>
                  <a:srgbClr val="0070C0"/>
                </a:solidFill>
              </a:rPr>
              <a:t>землі</a:t>
            </a:r>
            <a:r>
              <a:rPr lang="ru-RU" sz="2000" b="1" dirty="0">
                <a:solidFill>
                  <a:srgbClr val="0070C0"/>
                </a:solidFill>
              </a:rPr>
              <a:t>». (Не </a:t>
            </a:r>
            <a:r>
              <a:rPr lang="ru-RU" sz="2000" b="1" dirty="0" err="1">
                <a:solidFill>
                  <a:srgbClr val="0070C0"/>
                </a:solidFill>
              </a:rPr>
              <a:t>своїй</a:t>
            </a:r>
            <a:r>
              <a:rPr lang="ru-RU" sz="2000" b="1" dirty="0">
                <a:solidFill>
                  <a:srgbClr val="0070C0"/>
                </a:solidFill>
              </a:rPr>
              <a:t>). Я</a:t>
            </a:r>
            <a:r>
              <a:rPr lang="ru-RU" sz="2000" b="1" dirty="0" smtClean="0">
                <a:solidFill>
                  <a:srgbClr val="0070C0"/>
                </a:solidFill>
              </a:rPr>
              <a:t>КІЙ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Мені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однаково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буде Той </a:t>
            </a:r>
            <a:r>
              <a:rPr lang="ru-RU" sz="2000" b="1" dirty="0" err="1">
                <a:solidFill>
                  <a:srgbClr val="0070C0"/>
                </a:solidFill>
              </a:rPr>
              <a:t>син</a:t>
            </a:r>
            <a:r>
              <a:rPr lang="ru-RU" sz="2000" b="1" dirty="0">
                <a:solidFill>
                  <a:srgbClr val="0070C0"/>
                </a:solidFill>
              </a:rPr>
              <a:t>. , </a:t>
            </a:r>
            <a:r>
              <a:rPr lang="ru-RU" sz="2000" b="1" dirty="0" err="1">
                <a:solidFill>
                  <a:srgbClr val="0070C0"/>
                </a:solidFill>
              </a:rPr>
              <a:t>чи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ні</a:t>
            </a:r>
            <a:r>
              <a:rPr lang="ru-RU" sz="2000" b="1" dirty="0">
                <a:solidFill>
                  <a:srgbClr val="0070C0"/>
                </a:solidFill>
              </a:rPr>
              <a:t>». (</a:t>
            </a:r>
            <a:r>
              <a:rPr lang="ru-RU" sz="2000" b="1" dirty="0" err="1">
                <a:solidFill>
                  <a:srgbClr val="0070C0"/>
                </a:solidFill>
              </a:rPr>
              <a:t>Молитися</a:t>
            </a:r>
            <a:r>
              <a:rPr lang="ru-RU" sz="2000" b="1" dirty="0">
                <a:solidFill>
                  <a:srgbClr val="0070C0"/>
                </a:solidFill>
              </a:rPr>
              <a:t>) ЩО?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    </a:t>
            </a:r>
            <a:r>
              <a:rPr lang="ru-RU" sz="2000" b="1" dirty="0">
                <a:solidFill>
                  <a:srgbClr val="0070C0"/>
                </a:solidFill>
              </a:rPr>
              <a:t>«Та не </a:t>
            </a:r>
            <a:r>
              <a:rPr lang="ru-RU" sz="2000" b="1" dirty="0" err="1">
                <a:solidFill>
                  <a:srgbClr val="0070C0"/>
                </a:solidFill>
              </a:rPr>
              <a:t>однаково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мені</a:t>
            </a:r>
            <a:r>
              <a:rPr lang="ru-RU" sz="2000" b="1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Україну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</a:t>
            </a:r>
            <a:r>
              <a:rPr lang="ru-RU" sz="2000" b="1" dirty="0" err="1">
                <a:solidFill>
                  <a:srgbClr val="0070C0"/>
                </a:solidFill>
              </a:rPr>
              <a:t>Присплять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лукаві</a:t>
            </a:r>
            <a:r>
              <a:rPr lang="ru-RU" sz="2000" b="1" dirty="0">
                <a:solidFill>
                  <a:srgbClr val="0070C0"/>
                </a:solidFill>
              </a:rPr>
              <a:t>, і в </a:t>
            </a:r>
            <a:r>
              <a:rPr lang="ru-RU" sz="2000" b="1" dirty="0" err="1">
                <a:solidFill>
                  <a:srgbClr val="0070C0"/>
                </a:solidFill>
              </a:rPr>
              <a:t>огні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</a:t>
            </a:r>
            <a:r>
              <a:rPr lang="ru-RU" sz="2000" b="1" dirty="0" err="1">
                <a:solidFill>
                  <a:srgbClr val="0070C0"/>
                </a:solidFill>
              </a:rPr>
              <a:t>Ії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окрденую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збудять</a:t>
            </a:r>
            <a:r>
              <a:rPr lang="ru-RU" sz="2000" b="1" dirty="0">
                <a:solidFill>
                  <a:srgbClr val="0070C0"/>
                </a:solidFill>
              </a:rPr>
              <a:t>». (</a:t>
            </a:r>
            <a:r>
              <a:rPr lang="ru-RU" sz="2000" b="1" dirty="0" err="1">
                <a:solidFill>
                  <a:srgbClr val="0070C0"/>
                </a:solidFill>
              </a:rPr>
              <a:t>Злії</a:t>
            </a:r>
            <a:r>
              <a:rPr lang="ru-RU" sz="2000" b="1" dirty="0">
                <a:solidFill>
                  <a:srgbClr val="0070C0"/>
                </a:solidFill>
              </a:rPr>
              <a:t> люде) ХТО?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4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&quot;Світ української поезії. Тарас Шевченко&quot; для 8 класу |  Презентація. Українська літерату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86766" cy="1152128"/>
          </a:xfrm>
        </p:spPr>
        <p:txBody>
          <a:bodyPr/>
          <a:lstStyle/>
          <a:p>
            <a:r>
              <a:rPr lang="uk-UA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5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460851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 справдилися ваші очікування?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PubOvalCallout"/>
          <p:cNvSpPr txBox="1">
            <a:spLocks noEditPoints="1" noChangeArrowheads="1"/>
          </p:cNvSpPr>
          <p:nvPr/>
        </p:nvSpPr>
        <p:spPr bwMode="auto">
          <a:xfrm>
            <a:off x="5076056" y="2708920"/>
            <a:ext cx="3190875" cy="1081088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105 h 21600"/>
              <a:gd name="T4" fmla="*/ 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50000">
                <a:srgbClr val="C0C0C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Поміркуйте…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2" descr="131471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2857500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/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Підсумок уроку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i="1" dirty="0" smtClean="0"/>
              <a:t>«</a:t>
            </a:r>
            <a:r>
              <a:rPr lang="ru-RU" sz="4000" b="1" i="1" dirty="0" err="1" smtClean="0"/>
              <a:t>Незакінчене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речення</a:t>
            </a:r>
            <a:r>
              <a:rPr lang="ru-RU" sz="4000" b="1" i="1" dirty="0" smtClean="0"/>
              <a:t>»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 err="1" smtClean="0"/>
              <a:t>Продовжити</a:t>
            </a:r>
            <a:r>
              <a:rPr lang="ru-RU" sz="4000" dirty="0" smtClean="0"/>
              <a:t> думку :</a:t>
            </a:r>
          </a:p>
          <a:p>
            <a:r>
              <a:rPr lang="ru-RU" sz="4000" dirty="0" smtClean="0"/>
              <a:t> «</a:t>
            </a:r>
            <a:r>
              <a:rPr lang="ru-RU" sz="4000" dirty="0" err="1" smtClean="0"/>
              <a:t>Сьогодні</a:t>
            </a:r>
            <a:r>
              <a:rPr lang="ru-RU" sz="4000" dirty="0" smtClean="0"/>
              <a:t> на </a:t>
            </a:r>
            <a:r>
              <a:rPr lang="ru-RU" sz="4000" dirty="0" err="1" smtClean="0"/>
              <a:t>уроці</a:t>
            </a:r>
            <a:r>
              <a:rPr lang="ru-RU" sz="4000" dirty="0" smtClean="0"/>
              <a:t> я </a:t>
            </a:r>
          </a:p>
          <a:p>
            <a:r>
              <a:rPr lang="uk-UA" sz="4000" dirty="0" smtClean="0"/>
              <a:t>дізнався…</a:t>
            </a:r>
            <a:endParaRPr lang="ru-RU" sz="4000" dirty="0" smtClean="0"/>
          </a:p>
          <a:p>
            <a:r>
              <a:rPr lang="ru-RU" sz="4000" dirty="0" err="1" smtClean="0"/>
              <a:t>зрозумів</a:t>
            </a:r>
            <a:r>
              <a:rPr lang="ru-RU" sz="4000" dirty="0" smtClean="0"/>
              <a:t>…</a:t>
            </a:r>
          </a:p>
          <a:p>
            <a:r>
              <a:rPr lang="ru-RU" sz="4000" dirty="0" err="1" smtClean="0"/>
              <a:t>навчився</a:t>
            </a:r>
            <a:r>
              <a:rPr lang="ru-RU" sz="4000" dirty="0" smtClean="0"/>
              <a:t>...»</a:t>
            </a:r>
          </a:p>
          <a:p>
            <a:endParaRPr lang="ru-RU" dirty="0"/>
          </a:p>
        </p:txBody>
      </p:sp>
      <p:pic>
        <p:nvPicPr>
          <p:cNvPr id="4" name="Рисунок 3" descr="1315756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650" y="3286124"/>
            <a:ext cx="4324350" cy="288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00108"/>
            <a:ext cx="8229600" cy="571504"/>
          </a:xfrm>
        </p:spPr>
        <p:txBody>
          <a:bodyPr/>
          <a:lstStyle/>
          <a:p>
            <a:r>
              <a:rPr lang="uk-UA" sz="5400" b="1" u="sng" dirty="0" smtClean="0">
                <a:solidFill>
                  <a:srgbClr val="FF0000"/>
                </a:solidFill>
              </a:rPr>
              <a:t>Домашнє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168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Обовʼязкове</a:t>
            </a:r>
            <a:r>
              <a:rPr lang="ru-RU" dirty="0" smtClean="0"/>
              <a:t>: </a:t>
            </a:r>
            <a:r>
              <a:rPr lang="ru-RU" dirty="0" err="1" smtClean="0"/>
              <a:t>Виразне</a:t>
            </a:r>
            <a:r>
              <a:rPr lang="ru-RU" dirty="0" smtClean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Т. </a:t>
            </a:r>
            <a:r>
              <a:rPr lang="ru-RU" dirty="0" err="1"/>
              <a:t>Шевченка</a:t>
            </a:r>
            <a:r>
              <a:rPr lang="ru-RU" dirty="0"/>
              <a:t> «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буду ...» за </a:t>
            </a:r>
            <a:r>
              <a:rPr lang="ru-RU" dirty="0" err="1"/>
              <a:t>підручником</a:t>
            </a:r>
            <a:r>
              <a:rPr lang="ru-RU" dirty="0"/>
              <a:t> (</a:t>
            </a:r>
            <a:r>
              <a:rPr lang="ru-RU" dirty="0" err="1" smtClean="0"/>
              <a:t>стор</a:t>
            </a:r>
            <a:r>
              <a:rPr lang="ru-RU" dirty="0" smtClean="0"/>
              <a:t>.</a:t>
            </a:r>
            <a:r>
              <a:rPr lang="en-US" dirty="0" smtClean="0"/>
              <a:t>56</a:t>
            </a:r>
            <a:r>
              <a:rPr lang="ru-RU" dirty="0" smtClean="0"/>
              <a:t>);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 smtClean="0"/>
              <a:t>За </a:t>
            </a:r>
            <a:r>
              <a:rPr lang="ru-RU" dirty="0" err="1"/>
              <a:t>бажанням</a:t>
            </a:r>
            <a:r>
              <a:rPr lang="ru-RU" dirty="0"/>
              <a:t>: </a:t>
            </a:r>
            <a:r>
              <a:rPr lang="ru-RU" dirty="0" err="1" smtClean="0"/>
              <a:t>Проілюструвати</a:t>
            </a:r>
            <a:r>
              <a:rPr lang="ru-RU" dirty="0" smtClean="0"/>
              <a:t> </a:t>
            </a:r>
            <a:r>
              <a:rPr lang="ru-RU" dirty="0"/>
              <a:t>(мал.) один з </a:t>
            </a:r>
            <a:r>
              <a:rPr lang="ru-RU" dirty="0" err="1"/>
              <a:t>фрагментів</a:t>
            </a:r>
            <a:r>
              <a:rPr lang="ru-RU" dirty="0"/>
              <a:t> </a:t>
            </a:r>
            <a:r>
              <a:rPr lang="ru-RU" dirty="0" err="1"/>
              <a:t>вірша</a:t>
            </a:r>
            <a:r>
              <a:rPr lang="ru-RU" dirty="0"/>
              <a:t> "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smtClean="0"/>
              <a:t>буду</a:t>
            </a:r>
            <a:r>
              <a:rPr lang="ru-RU" dirty="0" smtClean="0"/>
              <a:t>…</a:t>
            </a:r>
            <a:r>
              <a:rPr lang="ru-RU" sz="4800" dirty="0"/>
              <a:t> "</a:t>
            </a:r>
            <a:endParaRPr lang="ru-RU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67" t="1659" b="2114"/>
          <a:stretch>
            <a:fillRect/>
          </a:stretch>
        </p:blipFill>
        <p:spPr bwMode="auto">
          <a:xfrm>
            <a:off x="1352250" y="1988840"/>
            <a:ext cx="6367492" cy="37048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840760" cy="652934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u="sng" dirty="0" smtClean="0">
                <a:solidFill>
                  <a:srgbClr val="FF0000"/>
                </a:solidFill>
              </a:rPr>
              <a:t>Дякую за урок </a:t>
            </a:r>
            <a:r>
              <a:rPr lang="uk-UA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964488" cy="553834"/>
          </a:xfrm>
        </p:spPr>
        <p:txBody>
          <a:bodyPr/>
          <a:lstStyle/>
          <a:p>
            <a:r>
              <a:rPr lang="uk-UA" sz="6600" b="1" u="sng" dirty="0" smtClean="0">
                <a:solidFill>
                  <a:srgbClr val="FF0000"/>
                </a:solidFill>
              </a:rPr>
              <a:t>Тема уроку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736"/>
            <a:ext cx="5929322" cy="461136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 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/>
              <a:t>Роздуми</a:t>
            </a:r>
            <a:r>
              <a:rPr lang="ru-RU" b="1" dirty="0"/>
              <a:t> про </a:t>
            </a:r>
            <a:r>
              <a:rPr lang="ru-RU" b="1" dirty="0" err="1"/>
              <a:t>власне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і долю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uk-UA" b="1" dirty="0"/>
              <a:t>в ліричній поезії </a:t>
            </a:r>
            <a:r>
              <a:rPr lang="ru-RU" b="1" dirty="0"/>
              <a:t>Тараса </a:t>
            </a:r>
            <a:r>
              <a:rPr lang="ru-RU" b="1" dirty="0" err="1"/>
              <a:t>Шевченк</a:t>
            </a:r>
            <a:r>
              <a:rPr lang="uk-UA" b="1" dirty="0"/>
              <a:t>а </a:t>
            </a:r>
            <a:r>
              <a:rPr lang="ru-RU" b="1" dirty="0"/>
              <a:t>«</a:t>
            </a:r>
            <a:r>
              <a:rPr lang="ru-RU" b="1" dirty="0" err="1"/>
              <a:t>Мені</a:t>
            </a:r>
            <a:r>
              <a:rPr lang="ru-RU" b="1" dirty="0"/>
              <a:t> </a:t>
            </a:r>
            <a:r>
              <a:rPr lang="ru-RU" b="1" dirty="0" err="1"/>
              <a:t>однаково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буду...». </a:t>
            </a:r>
            <a:r>
              <a:rPr lang="ru-RU" b="1" dirty="0" err="1"/>
              <a:t>Мотиви</a:t>
            </a:r>
            <a:r>
              <a:rPr lang="ru-RU" b="1" dirty="0"/>
              <a:t> </a:t>
            </a:r>
            <a:r>
              <a:rPr lang="ru-RU" b="1" dirty="0" err="1"/>
              <a:t>невольницької</a:t>
            </a:r>
            <a:r>
              <a:rPr lang="ru-RU" b="1" dirty="0"/>
              <a:t> </a:t>
            </a:r>
            <a:r>
              <a:rPr lang="ru-RU" b="1" dirty="0" err="1"/>
              <a:t>лірики</a:t>
            </a:r>
            <a:r>
              <a:rPr lang="uk-UA" b="1" dirty="0"/>
              <a:t>. </a:t>
            </a:r>
            <a:r>
              <a:rPr lang="ru-RU" b="1" dirty="0" err="1" smtClean="0"/>
              <a:t>Поняття</a:t>
            </a:r>
            <a:r>
              <a:rPr lang="ru-RU" b="1" dirty="0" smtClean="0"/>
              <a:t> </a:t>
            </a:r>
            <a:r>
              <a:rPr lang="ru-RU" b="1" dirty="0"/>
              <a:t>про </a:t>
            </a:r>
            <a:r>
              <a:rPr lang="ru-RU" b="1" dirty="0" err="1"/>
              <a:t>філософську</a:t>
            </a:r>
            <a:r>
              <a:rPr lang="ru-RU" b="1" dirty="0"/>
              <a:t> </a:t>
            </a:r>
            <a:r>
              <a:rPr lang="ru-RU" b="1" dirty="0" err="1"/>
              <a:t>лірику</a:t>
            </a:r>
            <a:r>
              <a:rPr lang="ru-RU" b="1" dirty="0"/>
              <a:t>. </a:t>
            </a:r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8102" t="10950" r="10883" b="10219"/>
          <a:stretch>
            <a:fillRect/>
          </a:stretch>
        </p:blipFill>
        <p:spPr bwMode="auto">
          <a:xfrm>
            <a:off x="171894" y="1654165"/>
            <a:ext cx="3035166" cy="4160504"/>
          </a:xfrm>
          <a:prstGeom prst="rect">
            <a:avLst/>
          </a:prstGeom>
          <a:ln w="762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uk-UA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Мої </a:t>
            </a:r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уроку</a:t>
            </a:r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 цьому уроці ми </a:t>
            </a:r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дізнаємося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повторимо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…  </a:t>
            </a:r>
          </a:p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 цьому уроці ми </a:t>
            </a:r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 цьому уроці ми</a:t>
            </a:r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 будемо виховувати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 dirty="0"/>
          </a:p>
        </p:txBody>
      </p:sp>
      <p:pic>
        <p:nvPicPr>
          <p:cNvPr id="4" name="Содержимое 19" descr="22ecdb766c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9120"/>
            <a:ext cx="17859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Мета уроку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60000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/>
              <a:t>опрацювання ідейно-художнього змісту програмової поезії, яка належить до циклу «В казематі», ознайомити школярів з поняттями про філософську лірику та силабо-тонічне віршування; розвивати культуру зв'язного мовлення пам'ять, логічне мислення, увагу, спостережливість, уміння коментувати основні мотиви, ідеї поезії Т. Шевченка, висловлювати власні міркування; виховувати любов до рідного краю, народу; співчуття до простих, знедолених селян-кріпаків; прищеплювати інтерес до наслідків власної праці. </a:t>
            </a:r>
            <a:endParaRPr lang="ru-RU" sz="2400" b="1" dirty="0" smtClean="0"/>
          </a:p>
          <a:p>
            <a:pPr>
              <a:buNone/>
            </a:pPr>
            <a:r>
              <a:rPr lang="uk-UA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Епіграф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Презентація-огляд «Живе, Кобзаре, поміж нас твоє слово» | P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638"/>
            <a:ext cx="8784976" cy="4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5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https://vseosvita.ua/library/meni-odnakovo-ci-budu-208649.html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tserrat"/>
              </a:rPr>
              <a:t>https://vseosvita.ua/library/meni-odnakovo-ci-budu-208649.html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https://svitppt.com.ua/images/43/42971/77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887"/>
            <a:ext cx="8640960" cy="50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CDEF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.babyblog.ru/0/d/b/0dbb45cec0476cc0d36223edbe14203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5" y="2434431"/>
            <a:ext cx="42862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490537" cy="679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tvoyrebenok.ru/images/presentation/literature/m/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-6425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38070" y="3038881"/>
            <a:ext cx="6857191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051" y="51142"/>
            <a:ext cx="8362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«</a:t>
            </a:r>
            <a:r>
              <a:rPr lang="ru-RU" sz="3600" b="1" i="1" dirty="0" err="1">
                <a:solidFill>
                  <a:srgbClr val="FF0000"/>
                </a:solidFill>
              </a:rPr>
              <a:t>Мені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однаково</a:t>
            </a:r>
            <a:r>
              <a:rPr lang="ru-RU" sz="3600" b="1" i="1" dirty="0">
                <a:solidFill>
                  <a:srgbClr val="FF0000"/>
                </a:solidFill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</a:rPr>
              <a:t>чи</a:t>
            </a:r>
            <a:r>
              <a:rPr lang="ru-RU" sz="3600" b="1" i="1" dirty="0">
                <a:solidFill>
                  <a:srgbClr val="FF0000"/>
                </a:solidFill>
              </a:rPr>
              <a:t> буду</a:t>
            </a:r>
            <a:r>
              <a:rPr lang="ru-RU" sz="3600" b="1" i="1" dirty="0" smtClean="0">
                <a:solidFill>
                  <a:srgbClr val="FF0000"/>
                </a:solidFill>
              </a:rPr>
              <a:t>...»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( </a:t>
            </a:r>
            <a:r>
              <a:rPr lang="ru-RU" sz="3600" b="1" i="1" dirty="0">
                <a:solidFill>
                  <a:srgbClr val="FF0000"/>
                </a:solidFill>
              </a:rPr>
              <a:t>з циклу «В </a:t>
            </a:r>
            <a:r>
              <a:rPr lang="ru-RU" sz="3600" b="1" i="1" dirty="0" err="1">
                <a:solidFill>
                  <a:srgbClr val="FF0000"/>
                </a:solidFill>
              </a:rPr>
              <a:t>казематі</a:t>
            </a:r>
            <a:r>
              <a:rPr lang="ru-RU" sz="3600" b="1" i="1" dirty="0">
                <a:solidFill>
                  <a:srgbClr val="FF0000"/>
                </a:solidFill>
              </a:rPr>
              <a:t>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051" y="1124744"/>
            <a:ext cx="796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solidFill>
                  <a:srgbClr val="000099">
                    <a:lumMod val="60000"/>
                    <a:lumOff val="40000"/>
                  </a:srgbClr>
                </a:solidFill>
              </a:rPr>
              <a:t>Історія</a:t>
            </a:r>
            <a:r>
              <a:rPr lang="ru-RU" sz="36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 </a:t>
            </a:r>
            <a:r>
              <a:rPr lang="ru-RU" sz="3600" b="1" dirty="0" err="1">
                <a:solidFill>
                  <a:srgbClr val="000099">
                    <a:lumMod val="60000"/>
                    <a:lumOff val="40000"/>
                  </a:srgbClr>
                </a:solidFill>
              </a:rPr>
              <a:t>написання</a:t>
            </a:r>
            <a:r>
              <a:rPr lang="ru-RU" sz="36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472" y="1628800"/>
            <a:ext cx="504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</a:rPr>
              <a:t>Участь у </a:t>
            </a:r>
            <a:r>
              <a:rPr lang="ru-RU" sz="2200" b="1" i="1" dirty="0" err="1">
                <a:solidFill>
                  <a:srgbClr val="002060"/>
                </a:solidFill>
              </a:rPr>
              <a:t>Кирило-Мефодіївському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 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братстві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>
                <a:solidFill>
                  <a:srgbClr val="002060"/>
                </a:solidFill>
              </a:rPr>
              <a:t>дозволила Т. </a:t>
            </a:r>
            <a:r>
              <a:rPr lang="ru-RU" sz="2200" b="1" i="1" dirty="0" err="1">
                <a:solidFill>
                  <a:srgbClr val="002060"/>
                </a:solidFill>
              </a:rPr>
              <a:t>Шевченку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простежити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пожвавлення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національного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руху</a:t>
            </a:r>
            <a:r>
              <a:rPr lang="ru-RU" sz="2200" b="1" i="1" dirty="0">
                <a:solidFill>
                  <a:srgbClr val="002060"/>
                </a:solidFill>
              </a:rPr>
              <a:t> в </a:t>
            </a:r>
            <a:r>
              <a:rPr lang="ru-RU" sz="2200" b="1" i="1" dirty="0" err="1">
                <a:solidFill>
                  <a:srgbClr val="002060"/>
                </a:solidFill>
              </a:rPr>
              <a:t>Україні</a:t>
            </a:r>
            <a:r>
              <a:rPr lang="ru-RU" sz="2200" b="1" i="1" dirty="0" smtClean="0">
                <a:solidFill>
                  <a:srgbClr val="002060"/>
                </a:solidFill>
              </a:rPr>
              <a:t>. Поет </a:t>
            </a:r>
            <a:r>
              <a:rPr lang="ru-RU" sz="2200" b="1" i="1" dirty="0" err="1">
                <a:solidFill>
                  <a:srgbClr val="002060"/>
                </a:solidFill>
              </a:rPr>
              <a:t>розумів</a:t>
            </a:r>
            <a:r>
              <a:rPr lang="ru-RU" sz="2200" b="1" i="1" dirty="0">
                <a:solidFill>
                  <a:srgbClr val="002060"/>
                </a:solidFill>
              </a:rPr>
              <a:t>, </a:t>
            </a:r>
            <a:r>
              <a:rPr lang="ru-RU" sz="2200" b="1" i="1" dirty="0" err="1">
                <a:solidFill>
                  <a:srgbClr val="002060"/>
                </a:solidFill>
              </a:rPr>
              <a:t>що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це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тільки</a:t>
            </a:r>
            <a:r>
              <a:rPr lang="ru-RU" sz="2200" b="1" i="1" dirty="0">
                <a:solidFill>
                  <a:srgbClr val="002060"/>
                </a:solidFill>
              </a:rPr>
              <a:t> початок </a:t>
            </a:r>
            <a:r>
              <a:rPr lang="ru-RU" sz="2200" b="1" i="1" dirty="0" err="1">
                <a:solidFill>
                  <a:srgbClr val="002060"/>
                </a:solidFill>
              </a:rPr>
              <a:t>поступового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накопичення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визвольної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енергії</a:t>
            </a:r>
            <a:r>
              <a:rPr lang="ru-RU" sz="2200" b="1" i="1" dirty="0">
                <a:solidFill>
                  <a:srgbClr val="002060"/>
                </a:solidFill>
              </a:rPr>
              <a:t> народу. </a:t>
            </a:r>
            <a:endParaRPr lang="ru-RU" sz="22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769317"/>
            <a:ext cx="33224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1051" y="4715725"/>
            <a:ext cx="81834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</a:rPr>
              <a:t>Тому не дивно, </a:t>
            </a:r>
            <a:r>
              <a:rPr lang="ru-RU" sz="2200" b="1" i="1" dirty="0" err="1">
                <a:solidFill>
                  <a:srgbClr val="002060"/>
                </a:solidFill>
              </a:rPr>
              <a:t>що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грубе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придушення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національного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руху</a:t>
            </a:r>
            <a:r>
              <a:rPr lang="ru-RU" sz="2200" b="1" i="1" dirty="0">
                <a:solidFill>
                  <a:srgbClr val="002060"/>
                </a:solidFill>
              </a:rPr>
              <a:t>. </a:t>
            </a:r>
            <a:r>
              <a:rPr lang="ru-RU" sz="2200" b="1" i="1" dirty="0" err="1">
                <a:solidFill>
                  <a:srgbClr val="002060"/>
                </a:solidFill>
              </a:rPr>
              <a:t>Розгром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таємного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товариства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спричинили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появу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вірша</a:t>
            </a:r>
            <a:r>
              <a:rPr lang="ru-RU" sz="2200" b="1" i="1" dirty="0">
                <a:solidFill>
                  <a:srgbClr val="002060"/>
                </a:solidFill>
              </a:rPr>
              <a:t> «</a:t>
            </a:r>
            <a:r>
              <a:rPr lang="ru-RU" sz="2200" b="1" i="1" dirty="0" err="1">
                <a:solidFill>
                  <a:srgbClr val="002060"/>
                </a:solidFill>
              </a:rPr>
              <a:t>Мені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однаково</a:t>
            </a:r>
            <a:r>
              <a:rPr lang="ru-RU" sz="2200" b="1" i="1" dirty="0">
                <a:solidFill>
                  <a:srgbClr val="002060"/>
                </a:solidFill>
              </a:rPr>
              <a:t>, </a:t>
            </a:r>
            <a:r>
              <a:rPr lang="ru-RU" sz="2200" b="1" i="1" dirty="0" err="1">
                <a:solidFill>
                  <a:srgbClr val="002060"/>
                </a:solidFill>
              </a:rPr>
              <a:t>чи</a:t>
            </a:r>
            <a:r>
              <a:rPr lang="ru-RU" sz="2200" b="1" i="1" dirty="0">
                <a:solidFill>
                  <a:srgbClr val="002060"/>
                </a:solidFill>
              </a:rPr>
              <a:t> буду...». Дана </a:t>
            </a:r>
            <a:r>
              <a:rPr lang="ru-RU" sz="2200" b="1" i="1" dirty="0" err="1">
                <a:solidFill>
                  <a:srgbClr val="002060"/>
                </a:solidFill>
              </a:rPr>
              <a:t>поезія</a:t>
            </a:r>
            <a:r>
              <a:rPr lang="ru-RU" sz="2200" b="1" i="1" dirty="0">
                <a:solidFill>
                  <a:srgbClr val="002060"/>
                </a:solidFill>
              </a:rPr>
              <a:t> написана </a:t>
            </a:r>
            <a:r>
              <a:rPr lang="ru-RU" sz="2200" b="1" i="1" dirty="0" err="1">
                <a:solidFill>
                  <a:srgbClr val="002060"/>
                </a:solidFill>
              </a:rPr>
              <a:t>під</a:t>
            </a:r>
            <a:r>
              <a:rPr lang="ru-RU" sz="2200" b="1" i="1" dirty="0">
                <a:solidFill>
                  <a:srgbClr val="002060"/>
                </a:solidFill>
              </a:rPr>
              <a:t> час </a:t>
            </a:r>
            <a:r>
              <a:rPr lang="ru-RU" sz="2200" b="1" i="1" dirty="0" err="1">
                <a:solidFill>
                  <a:srgbClr val="002060"/>
                </a:solidFill>
              </a:rPr>
              <a:t>перебування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</a:rPr>
              <a:t>письменника</a:t>
            </a:r>
            <a:r>
              <a:rPr lang="ru-RU" sz="2200" b="1" i="1" dirty="0">
                <a:solidFill>
                  <a:srgbClr val="002060"/>
                </a:solidFill>
              </a:rPr>
              <a:t> в </a:t>
            </a:r>
            <a:r>
              <a:rPr lang="ru-RU" sz="2200" b="1" i="1" dirty="0" err="1">
                <a:solidFill>
                  <a:srgbClr val="002060"/>
                </a:solidFill>
              </a:rPr>
              <a:t>казематі</a:t>
            </a:r>
            <a:r>
              <a:rPr lang="ru-RU" sz="2200" b="1" i="1" dirty="0">
                <a:solidFill>
                  <a:srgbClr val="00206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1847 року</a:t>
            </a:r>
            <a:r>
              <a:rPr lang="ru-RU" sz="2200" b="1" i="1" dirty="0">
                <a:solidFill>
                  <a:srgbClr val="002060"/>
                </a:solidFill>
              </a:rPr>
              <a:t>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31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785794"/>
            <a:ext cx="5429256" cy="534036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 err="1" smtClean="0">
                <a:solidFill>
                  <a:srgbClr val="002060"/>
                </a:solidFill>
              </a:rPr>
              <a:t>циклі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відображено</a:t>
            </a:r>
            <a:r>
              <a:rPr lang="ru-RU" sz="2800" b="1" dirty="0" smtClean="0">
                <a:solidFill>
                  <a:srgbClr val="002060"/>
                </a:solidFill>
              </a:rPr>
              <a:t> думки, </a:t>
            </a:r>
            <a:r>
              <a:rPr lang="ru-RU" sz="2800" b="1" dirty="0" err="1" smtClean="0">
                <a:solidFill>
                  <a:srgbClr val="002060"/>
                </a:solidFill>
              </a:rPr>
              <a:t>настрої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життєві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спостереження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Шевченка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характерні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наступних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поезій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періоду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заслання</a:t>
            </a:r>
            <a:r>
              <a:rPr lang="ru-RU" sz="2800" b="1" dirty="0" smtClean="0">
                <a:solidFill>
                  <a:srgbClr val="002060"/>
                </a:solidFill>
              </a:rPr>
              <a:t>. Тут </a:t>
            </a:r>
            <a:r>
              <a:rPr lang="ru-RU" sz="2800" b="1" dirty="0" err="1" smtClean="0">
                <a:solidFill>
                  <a:srgbClr val="002060"/>
                </a:solidFill>
              </a:rPr>
              <a:t>уперше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з’являються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мотиви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неволі</a:t>
            </a:r>
            <a:r>
              <a:rPr lang="ru-RU" sz="2800" b="1" dirty="0" smtClean="0">
                <a:solidFill>
                  <a:srgbClr val="002060"/>
                </a:solidFill>
              </a:rPr>
              <a:t>, у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настрої</a:t>
            </a:r>
            <a:r>
              <a:rPr lang="ru-RU" sz="2800" b="1" dirty="0" smtClean="0">
                <a:solidFill>
                  <a:srgbClr val="002060"/>
                </a:solidFill>
              </a:rPr>
              <a:t> туги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батьківщиною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поєднуються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утвердженням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незламності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переконань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поглядів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поета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881459" cy="570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УКРАЇНА - МОЯ ДЕРЖ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УКРАЇНА - МОЯ ДЕРЖАВА</Template>
  <TotalTime>680</TotalTime>
  <Words>984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Montserrat</vt:lpstr>
      <vt:lpstr>Times New Roman</vt:lpstr>
      <vt:lpstr>ШАБЛОН УКРАЇНА - МОЯ ДЕРЖАВА</vt:lpstr>
      <vt:lpstr>Презентація до відкритого уроку з української літератури</vt:lpstr>
      <vt:lpstr>Презентация PowerPoint</vt:lpstr>
      <vt:lpstr>Тема уроку</vt:lpstr>
      <vt:lpstr>Мої очікування від уроку   </vt:lpstr>
      <vt:lpstr>Мета уроку:</vt:lpstr>
      <vt:lpstr> Епіграф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Підсумок уроку «Незакінчене речення»   </vt:lpstr>
      <vt:lpstr>Рефлексія</vt:lpstr>
      <vt:lpstr>Підсумок уроку</vt:lpstr>
      <vt:lpstr>Домашнє завдання </vt:lpstr>
      <vt:lpstr>Дякую за урок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Головач</dc:creator>
  <cp:lastModifiedBy>USer</cp:lastModifiedBy>
  <cp:revision>69</cp:revision>
  <dcterms:created xsi:type="dcterms:W3CDTF">2012-07-05T18:28:26Z</dcterms:created>
  <dcterms:modified xsi:type="dcterms:W3CDTF">2023-10-25T12:29:22Z</dcterms:modified>
</cp:coreProperties>
</file>