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adlet.com/ladi6klass34/padlet-hq1ubnxuae8pmxi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heelofnames.com/uk/et2-am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fydz7dgn2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ordwall.net/resource/59780491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ingapps.org/display?v=p7h2xa5tc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8ED87-69F7-466B-82FB-CDECFA3FB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769" y="411680"/>
            <a:ext cx="8637073" cy="2920713"/>
          </a:xfrm>
        </p:spPr>
        <p:txBody>
          <a:bodyPr/>
          <a:lstStyle/>
          <a:p>
            <a:r>
              <a:rPr lang="uk-UA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Перший раз</a:t>
            </a:r>
            <a:br>
              <a:rPr lang="uk-UA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5 клас </a:t>
            </a:r>
          </a:p>
        </p:txBody>
      </p:sp>
      <p:pic>
        <p:nvPicPr>
          <p:cNvPr id="1026" name="Picture 2" descr="Вафельна картинка З Днем знань | 1 вересня | Beze.com.ua">
            <a:extLst>
              <a:ext uri="{FF2B5EF4-FFF2-40B4-BE49-F238E27FC236}">
                <a16:creationId xmlns:a16="http://schemas.microsoft.com/office/drawing/2014/main" id="{54860025-D41A-4847-AC7F-825FBC068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r="16757" b="36811"/>
          <a:stretch/>
        </p:blipFill>
        <p:spPr bwMode="auto">
          <a:xfrm>
            <a:off x="221943" y="2627976"/>
            <a:ext cx="4305670" cy="4146397"/>
          </a:xfrm>
          <a:prstGeom prst="ellipse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 вересня - ДЕНЬ ЗНАНЬ - Грузька гімназія">
            <a:extLst>
              <a:ext uri="{FF2B5EF4-FFF2-40B4-BE49-F238E27FC236}">
                <a16:creationId xmlns:a16="http://schemas.microsoft.com/office/drawing/2014/main" id="{45C9CE7F-783C-464D-AB55-52AF3527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546">
            <a:off x="4358937" y="2357980"/>
            <a:ext cx="7664387" cy="36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C040751-8AD9-4CDD-84D9-C4669DE2EF6A}"/>
              </a:ext>
            </a:extLst>
          </p:cNvPr>
          <p:cNvSpPr/>
          <p:nvPr/>
        </p:nvSpPr>
        <p:spPr>
          <a:xfrm>
            <a:off x="366943" y="839872"/>
            <a:ext cx="5439053" cy="451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ЗАПАМ’ЯТАЙТЕ!!!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Наш  </a:t>
            </a:r>
            <a:r>
              <a:rPr lang="ru-RU" sz="2800" b="1" i="1" u="sng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п’ятий</a:t>
            </a:r>
            <a:r>
              <a:rPr lang="ru-RU" sz="28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клас</a:t>
            </a:r>
            <a:r>
              <a:rPr lang="ru-RU" sz="28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слухняний</a:t>
            </a:r>
            <a:r>
              <a:rPr lang="ru-RU" sz="28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культурний</a:t>
            </a:r>
            <a:r>
              <a:rPr lang="ru-RU" sz="28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вічливий</a:t>
            </a:r>
            <a:r>
              <a:rPr lang="ru-RU" sz="28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тому </a:t>
            </a:r>
            <a:r>
              <a:rPr lang="ru-RU" sz="2800" b="1" i="1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він</a:t>
            </a:r>
            <a:r>
              <a:rPr lang="ru-RU" sz="28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буде вести себе </a:t>
            </a:r>
            <a:r>
              <a:rPr lang="ru-RU" sz="2800" b="1" i="1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дуже</a:t>
            </a:r>
            <a:r>
              <a:rPr lang="ru-RU" sz="28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добре,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ВІДВІДУВАТИ ВСІ ОНЛАЙН УРОКИ</a:t>
            </a:r>
            <a:r>
              <a:rPr lang="ru-RU" sz="28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вчитися</a:t>
            </a:r>
            <a:r>
              <a:rPr lang="ru-RU" sz="28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відмінно</a:t>
            </a:r>
            <a:r>
              <a:rPr lang="ru-RU" sz="28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!</a:t>
            </a:r>
            <a:endParaRPr lang="uk-UA" sz="2400" b="1" i="1" dirty="0">
              <a:solidFill>
                <a:srgbClr val="FFFF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Блог вчителя трудового навчання (дівчата) та технології">
            <a:extLst>
              <a:ext uri="{FF2B5EF4-FFF2-40B4-BE49-F238E27FC236}">
                <a16:creationId xmlns:a16="http://schemas.microsoft.com/office/drawing/2014/main" id="{E8B62324-6E1F-4117-AB51-8617A86E3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31" y="1010380"/>
            <a:ext cx="6096000" cy="417195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E90B8A-9172-4C6C-BDD1-16F387671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7" y="62144"/>
            <a:ext cx="10501450" cy="6143348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D05D93B-2C1F-4CD6-9725-ECFEDE670154}"/>
              </a:ext>
            </a:extLst>
          </p:cNvPr>
          <p:cNvSpPr/>
          <p:nvPr/>
        </p:nvSpPr>
        <p:spPr>
          <a:xfrm rot="297016">
            <a:off x="4412205" y="2779875"/>
            <a:ext cx="2661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здоровим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E61B01E-371E-4A81-9E85-BB39A1ECF55C}"/>
              </a:ext>
            </a:extLst>
          </p:cNvPr>
          <p:cNvSpPr/>
          <p:nvPr/>
        </p:nvSpPr>
        <p:spPr>
          <a:xfrm rot="297016">
            <a:off x="4322849" y="3732004"/>
            <a:ext cx="2573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дружнім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5E5DC4B-F4ED-4A8C-AD1F-E2B341884299}"/>
              </a:ext>
            </a:extLst>
          </p:cNvPr>
          <p:cNvSpPr/>
          <p:nvPr/>
        </p:nvSpPr>
        <p:spPr>
          <a:xfrm rot="297016">
            <a:off x="3790377" y="4698367"/>
            <a:ext cx="3478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згуртованим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B0706-04FB-4D7E-B903-BF73279B16BE}"/>
              </a:ext>
            </a:extLst>
          </p:cNvPr>
          <p:cNvSpPr txBox="1"/>
          <p:nvPr/>
        </p:nvSpPr>
        <p:spPr>
          <a:xfrm rot="724014">
            <a:off x="8573914" y="4323595"/>
            <a:ext cx="1253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5-А</a:t>
            </a:r>
          </a:p>
        </p:txBody>
      </p:sp>
    </p:spTree>
    <p:extLst>
      <p:ext uri="{BB962C8B-B14F-4D97-AF65-F5344CB8AC3E}">
        <p14:creationId xmlns:p14="http://schemas.microsoft.com/office/powerpoint/2010/main" val="4681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C9CD725-D821-4CE9-AD13-7F9B7C9F50C2}"/>
              </a:ext>
            </a:extLst>
          </p:cNvPr>
          <p:cNvSpPr/>
          <p:nvPr/>
        </p:nvSpPr>
        <p:spPr>
          <a:xfrm>
            <a:off x="331433" y="264980"/>
            <a:ext cx="112539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Шкільне життя - ніби сходи знань. </a:t>
            </a:r>
          </a:p>
          <a:p>
            <a:pPr algn="ctr"/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 піднімаєтеся вище </a:t>
            </a:r>
          </a:p>
          <a:p>
            <a:pPr algn="ctr"/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 вище - від однієї сходинки </a:t>
            </a:r>
          </a:p>
          <a:p>
            <a:pPr algn="ctr"/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 іншої, </a:t>
            </a:r>
          </a:p>
          <a:p>
            <a:pPr algn="ctr"/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більш </a:t>
            </a:r>
          </a:p>
          <a:p>
            <a:pPr algn="ctr"/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складної.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26A168-6867-45B9-9CB9-43F297DA3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3" b="90000" l="10000" r="90000">
                        <a14:foregroundMark x1="22000" y1="40000" x2="22167" y2="39833"/>
                        <a14:foregroundMark x1="76500" y1="14000" x2="76500" y2="9167"/>
                        <a14:foregroundMark x1="75500" y1="6667" x2="78667" y2="5333"/>
                        <a14:foregroundMark x1="79167" y1="5333" x2="77833" y2="5333"/>
                        <a14:foregroundMark x1="75167" y1="6500" x2="73833" y2="6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6192" y="1734475"/>
            <a:ext cx="5715000" cy="5715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7D49A-5783-4F0D-8A2E-BF37D3370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536282" y="1751262"/>
            <a:ext cx="5718544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7347B96-F7F5-4541-A0F5-9B66F55DA33F}"/>
              </a:ext>
            </a:extLst>
          </p:cNvPr>
          <p:cNvSpPr/>
          <p:nvPr/>
        </p:nvSpPr>
        <p:spPr>
          <a:xfrm>
            <a:off x="2698056" y="341335"/>
            <a:ext cx="6482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Що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означають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цифри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? 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B5D1D-91FD-47E9-B138-35BA57ABFC66}"/>
              </a:ext>
            </a:extLst>
          </p:cNvPr>
          <p:cNvSpPr txBox="1"/>
          <p:nvPr/>
        </p:nvSpPr>
        <p:spPr>
          <a:xfrm>
            <a:off x="656947" y="1606858"/>
            <a:ext cx="2694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01.09.2023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0DD7E-27AE-4FBC-9EAD-A3DFF6E40767}"/>
              </a:ext>
            </a:extLst>
          </p:cNvPr>
          <p:cNvSpPr txBox="1"/>
          <p:nvPr/>
        </p:nvSpPr>
        <p:spPr>
          <a:xfrm>
            <a:off x="1409858" y="2651865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01.09.2019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D6884-FB47-41AE-B861-707FD2F4DD8E}"/>
              </a:ext>
            </a:extLst>
          </p:cNvPr>
          <p:cNvSpPr txBox="1"/>
          <p:nvPr/>
        </p:nvSpPr>
        <p:spPr>
          <a:xfrm>
            <a:off x="2183906" y="3763499"/>
            <a:ext cx="2694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31.05.2028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EF1BBCD-F4BD-40CB-8BA2-C2F04DCD61E9}"/>
              </a:ext>
            </a:extLst>
          </p:cNvPr>
          <p:cNvSpPr/>
          <p:nvPr/>
        </p:nvSpPr>
        <p:spPr>
          <a:xfrm>
            <a:off x="3697527" y="1480425"/>
            <a:ext cx="44839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день нашого першого </a:t>
            </a:r>
          </a:p>
          <a:p>
            <a:pPr algn="ctr"/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знайомства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F1BD939-3DA4-40C5-A553-FB5C74CED256}"/>
              </a:ext>
            </a:extLst>
          </p:cNvPr>
          <p:cNvSpPr/>
          <p:nvPr/>
        </p:nvSpPr>
        <p:spPr>
          <a:xfrm>
            <a:off x="4244288" y="2467198"/>
            <a:ext cx="60612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день,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який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познайомив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вас і, </a:t>
            </a:r>
          </a:p>
          <a:p>
            <a:pPr algn="ctr"/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сподіваюся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подружив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70E0B1E-3AEC-4E8C-B510-0A9FB0AF6479}"/>
              </a:ext>
            </a:extLst>
          </p:cNvPr>
          <p:cNvSpPr/>
          <p:nvPr/>
        </p:nvSpPr>
        <p:spPr>
          <a:xfrm>
            <a:off x="5464704" y="3578832"/>
            <a:ext cx="36968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день, в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якому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закінчите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школу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427F80-92E9-4D55-A938-B90558C6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74" y="4055886"/>
            <a:ext cx="3057525" cy="30575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15AA55-2C42-4FB2-9C8B-2208B20C7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889" l="7875" r="90000">
                        <a14:foregroundMark x1="17500" y1="90222" x2="44000" y2="97333"/>
                        <a14:foregroundMark x1="44000" y1="97333" x2="50625" y2="97111"/>
                        <a14:foregroundMark x1="50625" y1="97111" x2="57000" y2="91556"/>
                        <a14:foregroundMark x1="7875" y1="79778" x2="8375" y2="73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4114" y="-393140"/>
            <a:ext cx="4151973" cy="23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ульбашка думок: хмарка 2">
            <a:extLst>
              <a:ext uri="{FF2B5EF4-FFF2-40B4-BE49-F238E27FC236}">
                <a16:creationId xmlns:a16="http://schemas.microsoft.com/office/drawing/2014/main" id="{1BB987E5-8CA3-4F66-8D7B-0A05B1EF5A62}"/>
              </a:ext>
            </a:extLst>
          </p:cNvPr>
          <p:cNvSpPr/>
          <p:nvPr/>
        </p:nvSpPr>
        <p:spPr>
          <a:xfrm>
            <a:off x="7559474" y="168676"/>
            <a:ext cx="4323425" cy="2341156"/>
          </a:xfrm>
          <a:prstGeom prst="cloudCallout">
            <a:avLst>
              <a:gd name="adj1" fmla="val -70935"/>
              <a:gd name="adj2" fmla="val 6288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0A62F3A-5857-4F75-A18D-3B2BA10DFBE6}"/>
              </a:ext>
            </a:extLst>
          </p:cNvPr>
          <p:cNvSpPr/>
          <p:nvPr/>
        </p:nvSpPr>
        <p:spPr>
          <a:xfrm>
            <a:off x="8123096" y="522420"/>
            <a:ext cx="358143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"Ну а дружба </a:t>
            </a:r>
          </a:p>
          <a:p>
            <a:pPr algn="ctr"/>
            <a:r>
              <a:rPr lang="ru-RU" sz="2800" b="1" i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розпочинається</a:t>
            </a:r>
            <a:r>
              <a:rPr lang="ru-RU" sz="2800" b="1" i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2800" b="1" i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з </a:t>
            </a:r>
            <a:r>
              <a:rPr lang="ru-RU" sz="2800" b="1" i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посмішки</a:t>
            </a:r>
            <a:r>
              <a:rPr lang="ru-RU" sz="2800" b="1" i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"</a:t>
            </a:r>
            <a:endParaRPr lang="uk-UA" sz="2800" b="1" i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Бульбашка думок: хмарка 6">
            <a:extLst>
              <a:ext uri="{FF2B5EF4-FFF2-40B4-BE49-F238E27FC236}">
                <a16:creationId xmlns:a16="http://schemas.microsoft.com/office/drawing/2014/main" id="{17671EAD-2B76-4E51-A715-6F074F0C9D0D}"/>
              </a:ext>
            </a:extLst>
          </p:cNvPr>
          <p:cNvSpPr/>
          <p:nvPr/>
        </p:nvSpPr>
        <p:spPr>
          <a:xfrm>
            <a:off x="84477" y="149558"/>
            <a:ext cx="4323425" cy="2341156"/>
          </a:xfrm>
          <a:prstGeom prst="cloudCallout">
            <a:avLst>
              <a:gd name="adj1" fmla="val 65205"/>
              <a:gd name="adj2" fmla="val 64017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F4AAD63-4581-4499-A30B-A1D92AD42101}"/>
              </a:ext>
            </a:extLst>
          </p:cNvPr>
          <p:cNvSpPr/>
          <p:nvPr/>
        </p:nvSpPr>
        <p:spPr>
          <a:xfrm>
            <a:off x="420153" y="535306"/>
            <a:ext cx="3652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Посмішка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нічого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некоштує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але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цінується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дуже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дорого»</a:t>
            </a:r>
            <a:endParaRPr lang="uk-UA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Бульбашка думок: хмарка 8">
            <a:extLst>
              <a:ext uri="{FF2B5EF4-FFF2-40B4-BE49-F238E27FC236}">
                <a16:creationId xmlns:a16="http://schemas.microsoft.com/office/drawing/2014/main" id="{3F386D9D-D32B-4DBE-9924-B3E487EA3E84}"/>
              </a:ext>
            </a:extLst>
          </p:cNvPr>
          <p:cNvSpPr/>
          <p:nvPr/>
        </p:nvSpPr>
        <p:spPr>
          <a:xfrm>
            <a:off x="7868575" y="2490714"/>
            <a:ext cx="4323425" cy="2341156"/>
          </a:xfrm>
          <a:prstGeom prst="cloudCallout">
            <a:avLst>
              <a:gd name="adj1" fmla="val -78328"/>
              <a:gd name="adj2" fmla="val -36091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C2FBFDA-D6E7-4CED-BC16-BBE3C592568E}"/>
              </a:ext>
            </a:extLst>
          </p:cNvPr>
          <p:cNvSpPr/>
          <p:nvPr/>
        </p:nvSpPr>
        <p:spPr>
          <a:xfrm>
            <a:off x="8136633" y="2709181"/>
            <a:ext cx="37873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Посмішкою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можна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добитися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більше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ніж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мечем</a:t>
            </a:r>
            <a:endParaRPr lang="uk-UA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Бульбашка думок: хмарка 10">
            <a:extLst>
              <a:ext uri="{FF2B5EF4-FFF2-40B4-BE49-F238E27FC236}">
                <a16:creationId xmlns:a16="http://schemas.microsoft.com/office/drawing/2014/main" id="{2FFB5257-6312-4C5C-A4EE-3B74AF0CEB46}"/>
              </a:ext>
            </a:extLst>
          </p:cNvPr>
          <p:cNvSpPr/>
          <p:nvPr/>
        </p:nvSpPr>
        <p:spPr>
          <a:xfrm>
            <a:off x="0" y="2709181"/>
            <a:ext cx="4323425" cy="2341156"/>
          </a:xfrm>
          <a:prstGeom prst="cloudCallout">
            <a:avLst>
              <a:gd name="adj1" fmla="val 67259"/>
              <a:gd name="adj2" fmla="val -45572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FC4ECDD-4A11-4AD5-AB39-DA27A84F2F44}"/>
              </a:ext>
            </a:extLst>
          </p:cNvPr>
          <p:cNvSpPr/>
          <p:nvPr/>
        </p:nvSpPr>
        <p:spPr>
          <a:xfrm>
            <a:off x="491950" y="2876462"/>
            <a:ext cx="33395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Хочете завоювати друзів посміхайтеся</a:t>
            </a:r>
          </a:p>
        </p:txBody>
      </p:sp>
      <p:pic>
        <p:nvPicPr>
          <p:cNvPr id="2050" name="Picture 2" descr="Cartoon Smiling Faces Clipart Jpg Animated Glitter - Smile Animated Gif, HD  Png Download , Transparent Png Image - PNGitem">
            <a:extLst>
              <a:ext uri="{FF2B5EF4-FFF2-40B4-BE49-F238E27FC236}">
                <a16:creationId xmlns:a16="http://schemas.microsoft.com/office/drawing/2014/main" id="{158045BA-DB26-4B9A-B84D-336BFE1C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2" b="89885" l="10000" r="90000">
                        <a14:foregroundMark x1="35814" y1="86260" x2="41628" y2="86832"/>
                        <a14:foregroundMark x1="41628" y1="86832" x2="47209" y2="84733"/>
                        <a14:foregroundMark x1="57442" y1="85115" x2="64070" y2="85115"/>
                        <a14:foregroundMark x1="64070" y1="85115" x2="66860" y2="82824"/>
                        <a14:foregroundMark x1="57907" y1="74237" x2="56512" y2="68511"/>
                        <a14:foregroundMark x1="45930" y1="73855" x2="45930" y2="67748"/>
                        <a14:foregroundMark x1="67907" y1="50573" x2="75000" y2="50573"/>
                        <a14:foregroundMark x1="75000" y1="50573" x2="78372" y2="48092"/>
                        <a14:foregroundMark x1="79535" y1="46947" x2="78023" y2="46374"/>
                        <a14:foregroundMark x1="78837" y1="41985" x2="78140" y2="41985"/>
                        <a14:foregroundMark x1="36395" y1="46183" x2="36279" y2="35496"/>
                        <a14:foregroundMark x1="44651" y1="25000" x2="47093" y2="30344"/>
                        <a14:foregroundMark x1="56628" y1="25191" x2="59302" y2="30916"/>
                        <a14:foregroundMark x1="50233" y1="47137" x2="52209" y2="46374"/>
                        <a14:foregroundMark x1="21047" y1="51145" x2="28721" y2="51145"/>
                        <a14:foregroundMark x1="28721" y1="51145" x2="33372" y2="50000"/>
                        <a14:foregroundMark x1="19535" y1="46183" x2="21047" y2="46183"/>
                        <a14:foregroundMark x1="21047" y1="42366" x2="22326" y2="41985"/>
                        <a14:foregroundMark x1="48837" y1="9542" x2="51395" y2="9924"/>
                        <a14:foregroundMark x1="56395" y1="76718" x2="59535" y2="75191"/>
                        <a14:foregroundMark x1="78605" y1="51527" x2="80233" y2="50191"/>
                        <a14:foregroundMark x1="72209" y1="46565" x2="76977" y2="40649"/>
                        <a14:foregroundMark x1="76977" y1="40649" x2="77442" y2="39122"/>
                        <a14:foregroundMark x1="22209" y1="37595" x2="25814" y2="45420"/>
                        <a14:foregroundMark x1="25814" y1="45420" x2="29419" y2="47328"/>
                        <a14:foregroundMark x1="36977" y1="32061" x2="38140" y2="25191"/>
                        <a14:foregroundMark x1="55000" y1="25573" x2="56047" y2="24046"/>
                        <a14:foregroundMark x1="59884" y1="78626" x2="61744" y2="77099"/>
                        <a14:foregroundMark x1="48023" y1="33206" x2="48023" y2="23092"/>
                        <a14:foregroundMark x1="54535" y1="34160" x2="54535" y2="34160"/>
                        <a14:foregroundMark x1="43953" y1="35687" x2="43953" y2="35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11" y="2336320"/>
            <a:ext cx="81915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873747D-DD0E-45F3-969B-EF70A96AC717}"/>
              </a:ext>
            </a:extLst>
          </p:cNvPr>
          <p:cNvSpPr/>
          <p:nvPr/>
        </p:nvSpPr>
        <p:spPr>
          <a:xfrm>
            <a:off x="3895817" y="122058"/>
            <a:ext cx="440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https://padlet.com/ladi6klass34/padlet-hq1ubnxuae8pmxi9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7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5" grpId="0"/>
      <p:bldP spid="9" grpId="0" animBg="1"/>
      <p:bldP spid="8" grpId="0"/>
      <p:bldP spid="11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39FE611-A660-43D9-9839-1527FC9F4495}"/>
              </a:ext>
            </a:extLst>
          </p:cNvPr>
          <p:cNvSpPr/>
          <p:nvPr/>
        </p:nvSpPr>
        <p:spPr>
          <a:xfrm>
            <a:off x="290356" y="5809980"/>
            <a:ext cx="4352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https://wheelofnames.com/uk/et2-amt</a:t>
            </a:r>
            <a:r>
              <a:rPr lang="uk-UA" dirty="0"/>
              <a:t>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3682482-6CEB-4050-9CB2-8191B8B72BC3}"/>
              </a:ext>
            </a:extLst>
          </p:cNvPr>
          <p:cNvSpPr/>
          <p:nvPr/>
        </p:nvSpPr>
        <p:spPr>
          <a:xfrm>
            <a:off x="290356" y="211086"/>
            <a:ext cx="10871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Bookman Old Style" panose="02050604050505020204" pitchFamily="18" charset="0"/>
              </a:rPr>
              <a:t>Гра</a:t>
            </a:r>
            <a:r>
              <a:rPr lang="ru-RU" sz="2800" dirty="0">
                <a:latin typeface="Bookman Old Style" panose="02050604050505020204" pitchFamily="18" charset="0"/>
              </a:rPr>
              <a:t> «</a:t>
            </a:r>
            <a:r>
              <a:rPr lang="ru-RU" sz="2800" dirty="0" err="1">
                <a:latin typeface="Bookman Old Style" panose="02050604050505020204" pitchFamily="18" charset="0"/>
              </a:rPr>
              <a:t>питання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відповідь</a:t>
            </a:r>
            <a:r>
              <a:rPr lang="ru-RU" sz="2800" dirty="0">
                <a:latin typeface="Bookman Old Style" panose="02050604050505020204" pitchFamily="18" charset="0"/>
              </a:rPr>
              <a:t>».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Ну </a:t>
            </a:r>
            <a:r>
              <a:rPr lang="ru-RU" sz="2800" dirty="0" err="1">
                <a:latin typeface="Bookman Old Style" panose="02050604050505020204" pitchFamily="18" charset="0"/>
              </a:rPr>
              <a:t>що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продовжуємо</a:t>
            </a:r>
            <a:r>
              <a:rPr lang="ru-RU" sz="2800" dirty="0">
                <a:latin typeface="Bookman Old Style" panose="02050604050505020204" pitchFamily="18" charset="0"/>
              </a:rPr>
              <a:t> наше </a:t>
            </a:r>
            <a:r>
              <a:rPr lang="ru-RU" sz="2800" dirty="0" err="1">
                <a:latin typeface="Bookman Old Style" panose="02050604050505020204" pitchFamily="18" charset="0"/>
              </a:rPr>
              <a:t>знайомство</a:t>
            </a:r>
            <a:r>
              <a:rPr lang="ru-RU" sz="2800" dirty="0">
                <a:latin typeface="Bookman Old Style" panose="02050604050505020204" pitchFamily="18" charset="0"/>
              </a:rPr>
              <a:t>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991340-61BC-4A75-BFA6-96B1A746F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3" t="5436" r="8803" b="1052"/>
          <a:stretch/>
        </p:blipFill>
        <p:spPr>
          <a:xfrm>
            <a:off x="4500979" y="1349859"/>
            <a:ext cx="4918230" cy="48294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183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1C07152-0AEB-4DEB-94E9-31F98757E63C}"/>
              </a:ext>
            </a:extLst>
          </p:cNvPr>
          <p:cNvSpPr/>
          <p:nvPr/>
        </p:nvSpPr>
        <p:spPr>
          <a:xfrm>
            <a:off x="233779" y="192850"/>
            <a:ext cx="11724442" cy="203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Молодці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!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Я гадаю,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що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під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 час 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довгої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відсутності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 в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школі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 по "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поважній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причині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»,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ви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 не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втратили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всі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свої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знання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Я хочу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запропонувати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 вам  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зіграти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 у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гру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</a:rPr>
              <a:t>: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DCE709-6DB6-41E1-BBBB-3305A4C3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287" y="2434237"/>
            <a:ext cx="5784594" cy="315869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A78EFE7-5EE6-4AF8-878C-EEBA2DD671FE}"/>
              </a:ext>
            </a:extLst>
          </p:cNvPr>
          <p:cNvSpPr/>
          <p:nvPr/>
        </p:nvSpPr>
        <p:spPr>
          <a:xfrm>
            <a:off x="3402672" y="5730081"/>
            <a:ext cx="553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https://learningapps.org/display?v=pfydz7dgn23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46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CF65A81-9B6D-4A9E-8B53-0182149CA532}"/>
              </a:ext>
            </a:extLst>
          </p:cNvPr>
          <p:cNvSpPr/>
          <p:nvPr/>
        </p:nvSpPr>
        <p:spPr>
          <a:xfrm>
            <a:off x="3470892" y="5454874"/>
            <a:ext cx="452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2"/>
              </a:rPr>
              <a:t>https://wordwall.net/resource/59780491</a:t>
            </a:r>
            <a:r>
              <a:rPr lang="uk-UA" dirty="0"/>
              <a:t>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5DA17A9-AC38-4BEE-B99A-158BBF924636}"/>
              </a:ext>
            </a:extLst>
          </p:cNvPr>
          <p:cNvSpPr/>
          <p:nvPr/>
        </p:nvSpPr>
        <p:spPr>
          <a:xfrm>
            <a:off x="420209" y="939645"/>
            <a:ext cx="7711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Bookman Old Style" panose="02050604050505020204" pitchFamily="18" charset="0"/>
              </a:rPr>
              <a:t> </a:t>
            </a:r>
            <a:r>
              <a:rPr lang="uk-UA" sz="2800" b="1" u="sng" dirty="0">
                <a:solidFill>
                  <a:srgbClr val="FFFF00"/>
                </a:solidFill>
                <a:latin typeface="Bookman Old Style" panose="02050604050505020204" pitchFamily="18" charset="0"/>
              </a:rPr>
              <a:t>Рецепт</a:t>
            </a:r>
            <a:r>
              <a:rPr lang="uk-UA" sz="2800" dirty="0">
                <a:latin typeface="Bookman Old Style" panose="02050604050505020204" pitchFamily="18" charset="0"/>
              </a:rPr>
              <a:t> - це склад продуктів, які потрібні для приготування смачного і незабутнього блюда. </a:t>
            </a:r>
          </a:p>
          <a:p>
            <a:r>
              <a:rPr lang="uk-UA" sz="2800" dirty="0">
                <a:latin typeface="Bookman Old Style" panose="02050604050505020204" pitchFamily="18" charset="0"/>
              </a:rPr>
              <a:t>Як ви думаєте, чи можна слово "рецепт" використати стосовно класу? </a:t>
            </a:r>
          </a:p>
          <a:p>
            <a:r>
              <a:rPr lang="uk-UA" sz="2800" dirty="0">
                <a:latin typeface="Bookman Old Style" panose="02050604050505020204" pitchFamily="18" charset="0"/>
              </a:rPr>
              <a:t> Яким має бути рецепт дружного класу?</a:t>
            </a:r>
          </a:p>
          <a:p>
            <a:r>
              <a:rPr lang="uk-UA" sz="2800" dirty="0">
                <a:latin typeface="Bookman Old Style" panose="02050604050505020204" pitchFamily="18" charset="0"/>
              </a:rPr>
              <a:t> Давайте спробуємо скласти рецепт нашого класу.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29113-417A-4D0E-998A-C8D6804C0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7" b="93910" l="10000" r="90000">
                        <a14:foregroundMark x1="18056" y1="92141" x2="82222" y2="93910"/>
                        <a14:foregroundMark x1="82222" y1="93910" x2="88056" y2="93713"/>
                        <a14:foregroundMark x1="47222" y1="49312" x2="51944" y2="17682"/>
                        <a14:foregroundMark x1="42778" y1="47544" x2="54444" y2="48919"/>
                        <a14:foregroundMark x1="37500" y1="50491" x2="49167" y2="51670"/>
                        <a14:foregroundMark x1="56111" y1="50688" x2="57500" y2="43615"/>
                        <a14:foregroundMark x1="36944" y1="46955" x2="37778" y2="40864"/>
                        <a14:foregroundMark x1="23333" y1="34381" x2="44722" y2="33399"/>
                        <a14:foregroundMark x1="61667" y1="41454" x2="61111" y2="34578"/>
                        <a14:foregroundMark x1="43333" y1="14735" x2="54167" y2="16110"/>
                        <a14:foregroundMark x1="40000" y1="10413" x2="54444" y2="9823"/>
                        <a14:foregroundMark x1="54444" y1="9823" x2="56944" y2="10609"/>
                        <a14:foregroundMark x1="30000" y1="37721" x2="25556" y2="37721"/>
                        <a14:foregroundMark x1="47500" y1="5697" x2="47500" y2="56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4408" y="0"/>
            <a:ext cx="34290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2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E737790-212F-432A-ACA4-AAF7C529BE99}"/>
              </a:ext>
            </a:extLst>
          </p:cNvPr>
          <p:cNvSpPr/>
          <p:nvPr/>
        </p:nvSpPr>
        <p:spPr>
          <a:xfrm>
            <a:off x="3305108" y="350213"/>
            <a:ext cx="5311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"Правила дружби"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1BC810-BEEE-4618-81DD-FD09CD16D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4" b="99524" l="10000" r="90000">
                        <a14:foregroundMark x1="33000" y1="98254" x2="30417" y2="92063"/>
                        <a14:foregroundMark x1="30417" y1="92063" x2="30083" y2="90317"/>
                        <a14:foregroundMark x1="37250" y1="99524" x2="34000" y2="99048"/>
                        <a14:foregroundMark x1="24833" y1="53492" x2="24833" y2="53016"/>
                        <a14:foregroundMark x1="23583" y1="54444" x2="22833" y2="54603"/>
                        <a14:foregroundMark x1="70583" y1="32857" x2="40917" y2="33016"/>
                        <a14:foregroundMark x1="56667" y1="4444" x2="41917" y2="6508"/>
                        <a14:foregroundMark x1="37417" y1="83016" x2="38500" y2="80159"/>
                        <a14:foregroundMark x1="39333" y1="73175" x2="38000" y2="71429"/>
                        <a14:foregroundMark x1="42333" y1="93333" x2="46000" y2="97937"/>
                        <a14:foregroundMark x1="46000" y1="97937" x2="50583" y2="98571"/>
                        <a14:foregroundMark x1="50583" y1="98571" x2="61000" y2="96825"/>
                        <a14:foregroundMark x1="57417" y1="88254" x2="60667" y2="86349"/>
                        <a14:foregroundMark x1="43417" y1="68730" x2="43500" y2="590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379" y="1136511"/>
            <a:ext cx="8889825" cy="4667158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1EF7CD9-4B40-49ED-88A0-9C3D314B11B5}"/>
              </a:ext>
            </a:extLst>
          </p:cNvPr>
          <p:cNvSpPr/>
          <p:nvPr/>
        </p:nvSpPr>
        <p:spPr>
          <a:xfrm>
            <a:off x="3216974" y="6138455"/>
            <a:ext cx="548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4"/>
              </a:rPr>
              <a:t>https://learningapps.org/display?v=p7h2xa5tc23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38201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136</TotalTime>
  <Words>264</Words>
  <Application>Microsoft Office PowerPoint</Application>
  <PresentationFormat>Широкий екран</PresentationFormat>
  <Paragraphs>50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Comic Sans MS</vt:lpstr>
      <vt:lpstr>Rockwell</vt:lpstr>
      <vt:lpstr>Times New Roman</vt:lpstr>
      <vt:lpstr>Галерея</vt:lpstr>
      <vt:lpstr>Перший раз в 5 клас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Перший раз в 5 клас</dc:title>
  <dc:creator>admin</dc:creator>
  <cp:lastModifiedBy>admin</cp:lastModifiedBy>
  <cp:revision>12</cp:revision>
  <dcterms:created xsi:type="dcterms:W3CDTF">2023-08-29T19:33:20Z</dcterms:created>
  <dcterms:modified xsi:type="dcterms:W3CDTF">2023-08-29T21:50:02Z</dcterms:modified>
</cp:coreProperties>
</file>