
<file path=[Content_Types].xml><?xml version="1.0" encoding="utf-8"?>
<Types xmlns="http://schemas.openxmlformats.org/package/2006/content-types">
  <Default ContentType="application/x-fontdata" Extension="fntdata"/>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arget="ppt/presentation.xml" Type="http://schemas.openxmlformats.org/officeDocument/2006/relationships/officeDocument"/></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aveSubsetFonts="1" strictFirstAndLastChars="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9144000" cy="5143500"/>
  <p:notesSz cx="6858000" cy="9144000"/>
  <p:embeddedFontLst>
    <p:embeddedFont>
      <p:font typeface="Playfair Display"/>
      <p:regular r:id="rId23"/>
      <p:bold r:id="rId24"/>
      <p:italic r:id="rId25"/>
      <p:boldItalic r:id="rId26"/>
    </p:embeddedFont>
    <p:embeddedFont>
      <p:font typeface="Montserrat"/>
      <p:regular r:id="rId27"/>
      <p:bold r:id="rId28"/>
      <p:italic r:id="rId29"/>
      <p:boldItalic r:id="rId30"/>
    </p:embeddedFont>
    <p:embeddedFont>
      <p:font typeface="Oswald"/>
      <p:regular r:id="rId31"/>
      <p:bold r:id="rId32"/>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d="100" n="100"/>
          <a:sy d="100" n="100"/>
        </p:scale>
        <p:origin x="0" y="0"/>
      </p:cViewPr>
      <p:guideLst>
        <p:guide orient="horz" pos="1620"/>
        <p:guide pos="2880"/>
      </p:guideLst>
    </p:cSldViewPr>
  </p:slideViewPr>
</p:viewPr>
</file>

<file path=ppt/_rels/presentation.xml.rels><?xml version="1.0" encoding="UTF-8" standalone="yes"?><Relationships xmlns="http://schemas.openxmlformats.org/package/2006/relationships"><Relationship Id="rId32" Target="fonts/Oswald-bold.fntdata" Type="http://schemas.openxmlformats.org/officeDocument/2006/relationships/font"/><Relationship Id="rId31" Target="fonts/Oswald-regular.fntdata" Type="http://schemas.openxmlformats.org/officeDocument/2006/relationships/font"/><Relationship Id="rId30" Target="fonts/Montserrat-boldItalic.fntdata" Type="http://schemas.openxmlformats.org/officeDocument/2006/relationships/font"/><Relationship Id="rId27" Target="fonts/Montserrat-regular.fntdata" Type="http://schemas.openxmlformats.org/officeDocument/2006/relationships/font"/><Relationship Id="rId26" Target="fonts/PlayfairDisplay-boldItalic.fntdata" Type="http://schemas.openxmlformats.org/officeDocument/2006/relationships/font"/><Relationship Id="rId25" Target="fonts/PlayfairDisplay-italic.fntdata" Type="http://schemas.openxmlformats.org/officeDocument/2006/relationships/font"/><Relationship Id="rId24" Target="fonts/PlayfairDisplay-bold.fntdata" Type="http://schemas.openxmlformats.org/officeDocument/2006/relationships/font"/><Relationship Id="rId21" Target="slides/slide16.xml" Type="http://schemas.openxmlformats.org/officeDocument/2006/relationships/slide"/><Relationship Id="rId19" Target="slides/slide14.xml" Type="http://schemas.openxmlformats.org/officeDocument/2006/relationships/slide"/><Relationship Id="rId20" Target="slides/slide15.xml" Type="http://schemas.openxmlformats.org/officeDocument/2006/relationships/slide"/><Relationship Id="rId18" Target="slides/slide13.xml" Type="http://schemas.openxmlformats.org/officeDocument/2006/relationships/slide"/><Relationship Id="rId17" Target="slides/slide12.xml" Type="http://schemas.openxmlformats.org/officeDocument/2006/relationships/slide"/><Relationship Id="rId16" Target="slides/slide11.xml" Type="http://schemas.openxmlformats.org/officeDocument/2006/relationships/slide"/><Relationship Id="rId15" Target="slides/slide10.xml" Type="http://schemas.openxmlformats.org/officeDocument/2006/relationships/slide"/><Relationship Id="rId14" Target="slides/slide9.xml" Type="http://schemas.openxmlformats.org/officeDocument/2006/relationships/slide"/><Relationship Id="rId13" Target="slides/slide8.xml" Type="http://schemas.openxmlformats.org/officeDocument/2006/relationships/slide"/><Relationship Id="rId12" Target="slides/slide7.xml" Type="http://schemas.openxmlformats.org/officeDocument/2006/relationships/slide"/><Relationship Id="rId11" Target="slides/slide6.xml" Type="http://schemas.openxmlformats.org/officeDocument/2006/relationships/slide"/><Relationship Id="rId10" Target="slides/slide5.xml" Type="http://schemas.openxmlformats.org/officeDocument/2006/relationships/slide"/><Relationship Id="rId9" Target="slides/slide4.xml" Type="http://schemas.openxmlformats.org/officeDocument/2006/relationships/slide"/><Relationship Id="rId8" Target="slides/slide3.xml" Type="http://schemas.openxmlformats.org/officeDocument/2006/relationships/slide"/><Relationship Id="rId7" Target="slides/slide2.xml" Type="http://schemas.openxmlformats.org/officeDocument/2006/relationships/slide"/><Relationship Id="rId6" Target="slides/slide1.xml" Type="http://schemas.openxmlformats.org/officeDocument/2006/relationships/slide"/><Relationship Id="rId5" Target="notesMasters/notesMaster1.xml" Type="http://schemas.openxmlformats.org/officeDocument/2006/relationships/notesMaster"/><Relationship Id="rId4" Target="slideMasters/slideMaster1.xml" Type="http://schemas.openxmlformats.org/officeDocument/2006/relationships/slideMaster"/><Relationship Id="rId3" Target="presProps.xml" Type="http://schemas.openxmlformats.org/officeDocument/2006/relationships/presProps"/><Relationship Id="rId23" Target="fonts/PlayfairDisplay-regular.fntdata" Type="http://schemas.openxmlformats.org/officeDocument/2006/relationships/font"/><Relationship Id="rId29" Target="fonts/Montserrat-italic.fntdata" Type="http://schemas.openxmlformats.org/officeDocument/2006/relationships/font"/><Relationship Id="rId2" Target="viewProps.xml" Type="http://schemas.openxmlformats.org/officeDocument/2006/relationships/viewProps"/><Relationship Id="rId22" Target="slides/slide17.xml" Type="http://schemas.openxmlformats.org/officeDocument/2006/relationships/slide"/><Relationship Id="rId28" Target="fonts/Montserrat-bold.fntdata" Type="http://schemas.openxmlformats.org/officeDocument/2006/relationships/font"/><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deac2f98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9deac2f980_0_10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deac2f98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deac2f980_0_12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deac2f98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9deac2f980_0_12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deac2f98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deac2f980_0_13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deac2f980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deac2f980_0_144: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9deac2f98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9deac2f980_0_15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deac2f980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deac2f980_0_15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9deac2f980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9deac2f980_0_18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9deac2f98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9deac2f980_0_17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9deac2f98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9deac2f980_0_5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9deac2f98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9deac2f980_0_5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uk" lang="uk" sz="1200">
                <a:solidFill>
                  <a:srgbClr val="25252C"/>
                </a:solidFill>
                <a:highlight>
                  <a:srgbClr val="FFFFFF"/>
                </a:highlight>
              </a:rPr>
              <a:t>21 листопада 2013 року на Майдан Незалежності вийшло півтори тисячі людей - в знак протесту проти того, що тодішній президент Віктор Янукович відмовився підписувати угоду про асоційоване членство України в Європейському Союзі. Протест носив мирний характер до 30 листопада, коли кілька сотень активістів, переважно студентів, які залишалися на Майдані, вночі жорстоко не побила та не розігнала міліція. Тож 1 грудня в центр Києва з усієї України з’їхалися сотні тисяч людей, обурених міліцейським свавіллям, корупцією та узурпацією влади… Розпочався безперервний мітинг, який отримав назву Євромайдан та перетворився на Революцію Гідності.</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deac2f98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deac2f980_0_6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9deac2f98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9deac2f980_0_7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9deac2f98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9deac2f980_0_7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9deac2f98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9deac2f980_0_9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deac2f98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9deac2f980_0_8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 anchorCtr="0" bIns="91425" lIns="91425" numCol="1" rIns="91425" spcFirstLastPara="1" tIns="91425" wrap="square">
            <a:normAutofit/>
          </a:bodyPr>
          <a:lstStyle>
            <a:lvl1pPr algn="ctr" lvl="0">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algn="ctr" lvl="1">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algn="ctr" lvl="2">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algn="ctr" lvl="3">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algn="ctr" lvl="4">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algn="ctr" lvl="5">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algn="ctr" lvl="6">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algn="ctr" lvl="7">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algn="ctr" lvl="8">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 anchorCtr="0" bIns="91425" lIns="91425" numCol="1" rIns="91425" spcFirstLastPara="1" tIns="91425" wrap="square">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14000"/>
              <a:buFont typeface="Montserrat"/>
              <a:buNone/>
              <a:defRPr sz="14000">
                <a:latin typeface="Montserrat"/>
                <a:ea typeface="Montserrat"/>
                <a:cs typeface="Montserrat"/>
                <a:sym typeface="Montserrat"/>
              </a:defRPr>
            </a:lvl1pPr>
            <a:lvl2pPr algn="ctr" lvl="1">
              <a:spcBef>
                <a:spcPts val="0"/>
              </a:spcBef>
              <a:spcAft>
                <a:spcPts val="0"/>
              </a:spcAft>
              <a:buSzPts val="14000"/>
              <a:buFont typeface="Montserrat"/>
              <a:buNone/>
              <a:defRPr sz="14000">
                <a:latin typeface="Montserrat"/>
                <a:ea typeface="Montserrat"/>
                <a:cs typeface="Montserrat"/>
                <a:sym typeface="Montserrat"/>
              </a:defRPr>
            </a:lvl2pPr>
            <a:lvl3pPr algn="ctr" lvl="2">
              <a:spcBef>
                <a:spcPts val="0"/>
              </a:spcBef>
              <a:spcAft>
                <a:spcPts val="0"/>
              </a:spcAft>
              <a:buSzPts val="14000"/>
              <a:buFont typeface="Montserrat"/>
              <a:buNone/>
              <a:defRPr sz="14000">
                <a:latin typeface="Montserrat"/>
                <a:ea typeface="Montserrat"/>
                <a:cs typeface="Montserrat"/>
                <a:sym typeface="Montserrat"/>
              </a:defRPr>
            </a:lvl3pPr>
            <a:lvl4pPr algn="ctr" lvl="3">
              <a:spcBef>
                <a:spcPts val="0"/>
              </a:spcBef>
              <a:spcAft>
                <a:spcPts val="0"/>
              </a:spcAft>
              <a:buSzPts val="14000"/>
              <a:buFont typeface="Montserrat"/>
              <a:buNone/>
              <a:defRPr sz="14000">
                <a:latin typeface="Montserrat"/>
                <a:ea typeface="Montserrat"/>
                <a:cs typeface="Montserrat"/>
                <a:sym typeface="Montserrat"/>
              </a:defRPr>
            </a:lvl4pPr>
            <a:lvl5pPr algn="ctr" lvl="4">
              <a:spcBef>
                <a:spcPts val="0"/>
              </a:spcBef>
              <a:spcAft>
                <a:spcPts val="0"/>
              </a:spcAft>
              <a:buSzPts val="14000"/>
              <a:buFont typeface="Montserrat"/>
              <a:buNone/>
              <a:defRPr sz="14000">
                <a:latin typeface="Montserrat"/>
                <a:ea typeface="Montserrat"/>
                <a:cs typeface="Montserrat"/>
                <a:sym typeface="Montserrat"/>
              </a:defRPr>
            </a:lvl5pPr>
            <a:lvl6pPr algn="ctr" lvl="5">
              <a:spcBef>
                <a:spcPts val="0"/>
              </a:spcBef>
              <a:spcAft>
                <a:spcPts val="0"/>
              </a:spcAft>
              <a:buSzPts val="14000"/>
              <a:buFont typeface="Montserrat"/>
              <a:buNone/>
              <a:defRPr sz="14000">
                <a:latin typeface="Montserrat"/>
                <a:ea typeface="Montserrat"/>
                <a:cs typeface="Montserrat"/>
                <a:sym typeface="Montserrat"/>
              </a:defRPr>
            </a:lvl6pPr>
            <a:lvl7pPr algn="ctr" lvl="6">
              <a:spcBef>
                <a:spcPts val="0"/>
              </a:spcBef>
              <a:spcAft>
                <a:spcPts val="0"/>
              </a:spcAft>
              <a:buSzPts val="14000"/>
              <a:buFont typeface="Montserrat"/>
              <a:buNone/>
              <a:defRPr sz="14000">
                <a:latin typeface="Montserrat"/>
                <a:ea typeface="Montserrat"/>
                <a:cs typeface="Montserrat"/>
                <a:sym typeface="Montserrat"/>
              </a:defRPr>
            </a:lvl7pPr>
            <a:lvl8pPr algn="ctr" lvl="7">
              <a:spcBef>
                <a:spcPts val="0"/>
              </a:spcBef>
              <a:spcAft>
                <a:spcPts val="0"/>
              </a:spcAft>
              <a:buSzPts val="14000"/>
              <a:buFont typeface="Montserrat"/>
              <a:buNone/>
              <a:defRPr sz="14000">
                <a:latin typeface="Montserrat"/>
                <a:ea typeface="Montserrat"/>
                <a:cs typeface="Montserrat"/>
                <a:sym typeface="Montserrat"/>
              </a:defRPr>
            </a:lvl8pPr>
            <a:lvl9pPr algn="ctr" lvl="8">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SzPts val="1800"/>
              <a:buChar char="●"/>
              <a:defRPr>
                <a:highlight>
                  <a:schemeClr val="dk1"/>
                </a:highlight>
              </a:defRPr>
            </a:lvl1pPr>
            <a:lvl2pPr algn="ctr" indent="-317500" lvl="1" marL="914400">
              <a:spcBef>
                <a:spcPts val="0"/>
              </a:spcBef>
              <a:spcAft>
                <a:spcPts val="0"/>
              </a:spcAft>
              <a:buSzPts val="1400"/>
              <a:buChar char="○"/>
              <a:defRPr>
                <a:highlight>
                  <a:schemeClr val="dk1"/>
                </a:highlight>
              </a:defRPr>
            </a:lvl2pPr>
            <a:lvl3pPr algn="ctr" indent="-317500" lvl="2" marL="1371600">
              <a:spcBef>
                <a:spcPts val="0"/>
              </a:spcBef>
              <a:spcAft>
                <a:spcPts val="0"/>
              </a:spcAft>
              <a:buSzPts val="1400"/>
              <a:buChar char="■"/>
              <a:defRPr>
                <a:highlight>
                  <a:schemeClr val="dk1"/>
                </a:highlight>
              </a:defRPr>
            </a:lvl3pPr>
            <a:lvl4pPr algn="ctr" indent="-317500" lvl="3" marL="1828800">
              <a:spcBef>
                <a:spcPts val="0"/>
              </a:spcBef>
              <a:spcAft>
                <a:spcPts val="0"/>
              </a:spcAft>
              <a:buSzPts val="1400"/>
              <a:buChar char="●"/>
              <a:defRPr>
                <a:highlight>
                  <a:schemeClr val="dk1"/>
                </a:highlight>
              </a:defRPr>
            </a:lvl4pPr>
            <a:lvl5pPr algn="ctr" indent="-317500" lvl="4" marL="2286000">
              <a:spcBef>
                <a:spcPts val="0"/>
              </a:spcBef>
              <a:spcAft>
                <a:spcPts val="0"/>
              </a:spcAft>
              <a:buSzPts val="1400"/>
              <a:buChar char="○"/>
              <a:defRPr>
                <a:highlight>
                  <a:schemeClr val="dk1"/>
                </a:highlight>
              </a:defRPr>
            </a:lvl5pPr>
            <a:lvl6pPr algn="ctr" indent="-317500" lvl="5" marL="2743200">
              <a:spcBef>
                <a:spcPts val="0"/>
              </a:spcBef>
              <a:spcAft>
                <a:spcPts val="0"/>
              </a:spcAft>
              <a:buSzPts val="1400"/>
              <a:buChar char="■"/>
              <a:defRPr>
                <a:highlight>
                  <a:schemeClr val="dk1"/>
                </a:highlight>
              </a:defRPr>
            </a:lvl6pPr>
            <a:lvl7pPr algn="ctr" indent="-317500" lvl="6" marL="3200400">
              <a:spcBef>
                <a:spcPts val="0"/>
              </a:spcBef>
              <a:spcAft>
                <a:spcPts val="0"/>
              </a:spcAft>
              <a:buSzPts val="1400"/>
              <a:buChar char="●"/>
              <a:defRPr>
                <a:highlight>
                  <a:schemeClr val="dk1"/>
                </a:highlight>
              </a:defRPr>
            </a:lvl7pPr>
            <a:lvl8pPr algn="ctr" indent="-317500" lvl="7" marL="3657600">
              <a:spcBef>
                <a:spcPts val="0"/>
              </a:spcBef>
              <a:spcAft>
                <a:spcPts val="0"/>
              </a:spcAft>
              <a:buSzPts val="1400"/>
              <a:buChar char="○"/>
              <a:defRPr>
                <a:highlight>
                  <a:schemeClr val="dk1"/>
                </a:highlight>
              </a:defRPr>
            </a:lvl8pPr>
            <a:lvl9pPr algn="ctr" indent="-317500" lvl="8" marL="4114800">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 anchorCtr="0" bIns="91425" lIns="91425" numCol="1" rIns="91425" spcFirstLastPara="1" tIns="91425" wrap="square">
            <a:normAutofit/>
          </a:bodyPr>
          <a:lstStyle>
            <a:lvl1pPr algn="ctr" lvl="0">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algn="ctr" lvl="1">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algn="ctr" lvl="2">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algn="ctr" lvl="3">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algn="ctr" lvl="4">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algn="ctr" lvl="5">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algn="ctr" lvl="6">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algn="ctr" lvl="7">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algn="ctr" lvl="8">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type="none" w="sm"/>
            <a:tailEnd len="sm" type="none" w="sm"/>
          </a:ln>
        </p:spPr>
      </p:cxnSp>
      <p:sp>
        <p:nvSpPr>
          <p:cNvPr id="41" name="Google Shape;41;p9"/>
          <p:cNvSpPr txBox="1"/>
          <p:nvPr>
            <p:ph type="title"/>
          </p:nvPr>
        </p:nvSpPr>
        <p:spPr>
          <a:xfrm>
            <a:off x="265500" y="1081675"/>
            <a:ext cx="4045200" cy="17862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uk"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dk2"/>
                </a:solidFill>
                <a:latin typeface="Playfair Display"/>
                <a:ea typeface="Playfair Display"/>
                <a:cs typeface="Playfair Display"/>
                <a:sym typeface="Playfair Display"/>
              </a:defRPr>
            </a:lvl1pPr>
            <a:lvl2pPr algn="r" lvl="1">
              <a:buNone/>
              <a:defRPr sz="1000">
                <a:solidFill>
                  <a:schemeClr val="dk2"/>
                </a:solidFill>
                <a:latin typeface="Playfair Display"/>
                <a:ea typeface="Playfair Display"/>
                <a:cs typeface="Playfair Display"/>
                <a:sym typeface="Playfair Display"/>
              </a:defRPr>
            </a:lvl2pPr>
            <a:lvl3pPr algn="r" lvl="2">
              <a:buNone/>
              <a:defRPr sz="1000">
                <a:solidFill>
                  <a:schemeClr val="dk2"/>
                </a:solidFill>
                <a:latin typeface="Playfair Display"/>
                <a:ea typeface="Playfair Display"/>
                <a:cs typeface="Playfair Display"/>
                <a:sym typeface="Playfair Display"/>
              </a:defRPr>
            </a:lvl3pPr>
            <a:lvl4pPr algn="r" lvl="3">
              <a:buNone/>
              <a:defRPr sz="1000">
                <a:solidFill>
                  <a:schemeClr val="dk2"/>
                </a:solidFill>
                <a:latin typeface="Playfair Display"/>
                <a:ea typeface="Playfair Display"/>
                <a:cs typeface="Playfair Display"/>
                <a:sym typeface="Playfair Display"/>
              </a:defRPr>
            </a:lvl4pPr>
            <a:lvl5pPr algn="r" lvl="4">
              <a:buNone/>
              <a:defRPr sz="1000">
                <a:solidFill>
                  <a:schemeClr val="dk2"/>
                </a:solidFill>
                <a:latin typeface="Playfair Display"/>
                <a:ea typeface="Playfair Display"/>
                <a:cs typeface="Playfair Display"/>
                <a:sym typeface="Playfair Display"/>
              </a:defRPr>
            </a:lvl5pPr>
            <a:lvl6pPr algn="r" lvl="5">
              <a:buNone/>
              <a:defRPr sz="1000">
                <a:solidFill>
                  <a:schemeClr val="dk2"/>
                </a:solidFill>
                <a:latin typeface="Playfair Display"/>
                <a:ea typeface="Playfair Display"/>
                <a:cs typeface="Playfair Display"/>
                <a:sym typeface="Playfair Display"/>
              </a:defRPr>
            </a:lvl6pPr>
            <a:lvl7pPr algn="r" lvl="6">
              <a:buNone/>
              <a:defRPr sz="1000">
                <a:solidFill>
                  <a:schemeClr val="dk2"/>
                </a:solidFill>
                <a:latin typeface="Playfair Display"/>
                <a:ea typeface="Playfair Display"/>
                <a:cs typeface="Playfair Display"/>
                <a:sym typeface="Playfair Display"/>
              </a:defRPr>
            </a:lvl7pPr>
            <a:lvl8pPr algn="r" lvl="7">
              <a:buNone/>
              <a:defRPr sz="1000">
                <a:solidFill>
                  <a:schemeClr val="dk2"/>
                </a:solidFill>
                <a:latin typeface="Playfair Display"/>
                <a:ea typeface="Playfair Display"/>
                <a:cs typeface="Playfair Display"/>
                <a:sym typeface="Playfair Display"/>
              </a:defRPr>
            </a:lvl8pPr>
            <a:lvl9pPr algn="r" lvl="8">
              <a:buNone/>
              <a:defRPr sz="1000">
                <a:solidFill>
                  <a:schemeClr val="dk2"/>
                </a:solidFill>
                <a:latin typeface="Playfair Display"/>
                <a:ea typeface="Playfair Display"/>
                <a:cs typeface="Playfair Display"/>
                <a:sym typeface="Playfair Display"/>
              </a:defRPr>
            </a:lvl9pPr>
          </a:lstStyle>
          <a:p>
            <a:pPr algn="r" indent="0" lvl="0" marL="0" rtl="0">
              <a:spcBef>
                <a:spcPts val="0"/>
              </a:spcBef>
              <a:spcAft>
                <a:spcPts val="0"/>
              </a:spcAft>
              <a:buNone/>
            </a:pPr>
            <a:fld id="{00000000-1234-1234-1234-123412341234}" type="slidenum">
              <a:rPr altLang="uk" lang="uk"/>
              <a:t>‹#›</a:t>
            </a:fld>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arget="../media/image16.pn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4" Target="../media/image2.png" Type="http://schemas.openxmlformats.org/officeDocument/2006/relationships/image"/><Relationship Id="rId3" Target="https://www.youtube.com/embed/kFOl_bLzJDQ" TargetMode="External" Type="http://schemas.openxmlformats.org/officeDocument/2006/relationships/hyperlink"/><Relationship Id="rId2" Target="../notesSlides/notesSlide10.xml" Type="http://schemas.openxmlformats.org/officeDocument/2006/relationships/notesSlide"/><Relationship Id="rId1" Target="../slideLayouts/slideLayout11.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18.png" Type="http://schemas.openxmlformats.org/officeDocument/2006/relationships/image"/><Relationship Id="rId2" Target="../notesSlides/notesSlide11.xml" Type="http://schemas.openxmlformats.org/officeDocument/2006/relationships/notesSlide"/><Relationship Id="rId1" Target="../slideLayouts/slideLayout11.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4.png" Type="http://schemas.openxmlformats.org/officeDocument/2006/relationships/image"/><Relationship Id="rId2" Target="../notesSlides/notesSlide12.xml" Type="http://schemas.openxmlformats.org/officeDocument/2006/relationships/notesSlide"/><Relationship Id="rId1" Target="../slideLayouts/slideLayout11.xml" Type="http://schemas.openxmlformats.org/officeDocument/2006/relationships/slideLayout"/></Relationships>
</file>

<file path=ppt/slides/_rels/slide13.xml.rels><?xml version="1.0" encoding="UTF-8" standalone="yes"?><Relationships xmlns="http://schemas.openxmlformats.org/package/2006/relationships"><Relationship Id="rId3" Target="../media/image15.png" Type="http://schemas.openxmlformats.org/officeDocument/2006/relationships/image"/><Relationship Id="rId2" Target="../notesSlides/notesSlide13.xml" Type="http://schemas.openxmlformats.org/officeDocument/2006/relationships/notesSlide"/><Relationship Id="rId1" Target="../slideLayouts/slideLayout11.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13.png" Type="http://schemas.openxmlformats.org/officeDocument/2006/relationships/image"/><Relationship Id="rId2" Target="../notesSlides/notesSlide14.xml" Type="http://schemas.openxmlformats.org/officeDocument/2006/relationships/notesSlide"/><Relationship Id="rId1" Target="../slideLayouts/slideLayout11.xml" Type="http://schemas.openxmlformats.org/officeDocument/2006/relationships/slideLayout"/></Relationships>
</file>

<file path=ppt/slides/_rels/slide15.xml.rels><?xml version="1.0" encoding="UTF-8" standalone="yes"?><Relationships xmlns="http://schemas.openxmlformats.org/package/2006/relationships"><Relationship Id="rId2" Target="../notesSlides/notesSlide15.xml" Type="http://schemas.openxmlformats.org/officeDocument/2006/relationships/notesSlide"/><Relationship Id="rId1" Target="../slideLayouts/slideLayout11.xml" Type="http://schemas.openxmlformats.org/officeDocument/2006/relationships/slideLayout"/></Relationships>
</file>

<file path=ppt/slides/_rels/slide16.xml.rels><?xml version="1.0" encoding="UTF-8" standalone="yes"?><Relationships xmlns="http://schemas.openxmlformats.org/package/2006/relationships"><Relationship Id="rId6" Target="../media/image7.png" Type="http://schemas.openxmlformats.org/officeDocument/2006/relationships/image"/><Relationship Id="rId5" Target="../media/image10.png" Type="http://schemas.openxmlformats.org/officeDocument/2006/relationships/image"/><Relationship Id="rId4" Target="../media/image1.png" Type="http://schemas.openxmlformats.org/officeDocument/2006/relationships/image"/><Relationship Id="rId3" Target="https://www.unian.ua/lite/holidays/den-gidnosti-ta-svobodi-2023-ukrajina-vidznachaye-10-tu-richnicyu-revolyuciji-gidnosti-12461799.html" TargetMode="External" Type="http://schemas.openxmlformats.org/officeDocument/2006/relationships/hyperlink"/><Relationship Id="rId2" Target="../notesSlides/notesSlide16.xml" Type="http://schemas.openxmlformats.org/officeDocument/2006/relationships/notesSlide"/><Relationship Id="rId1" Target="../slideLayouts/slideLayout11.xml" Type="http://schemas.openxmlformats.org/officeDocument/2006/relationships/slideLayout"/></Relationships>
</file>

<file path=ppt/slides/_rels/slide17.xml.rels><?xml version="1.0" encoding="UTF-8" standalone="yes"?><Relationships xmlns="http://schemas.openxmlformats.org/package/2006/relationships"><Relationship Id="rId3" Target="../media/image9.png" Type="http://schemas.openxmlformats.org/officeDocument/2006/relationships/image"/><Relationship Id="rId2" Target="../notesSlides/notesSlide17.xml" Type="http://schemas.openxmlformats.org/officeDocument/2006/relationships/notesSlide"/><Relationship Id="rId1" Target="../slideLayouts/slideLayout11.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17.png" Type="http://schemas.openxmlformats.org/officeDocument/2006/relationships/image"/><Relationship Id="rId2" Target="../notesSlides/notesSlide2.xml" Type="http://schemas.openxmlformats.org/officeDocument/2006/relationships/notesSlide"/><Relationship Id="rId1" Target="../slideLayouts/slideLayout11.xml" Type="http://schemas.openxmlformats.org/officeDocument/2006/relationships/slideLayout"/></Relationships>
</file>

<file path=ppt/slides/_rels/slide3.xml.rels><?xml version="1.0" encoding="UTF-8" standalone="yes"?><Relationships xmlns="http://schemas.openxmlformats.org/package/2006/relationships"><Relationship Id="rId4" Target="../media/image7.png" Type="http://schemas.openxmlformats.org/officeDocument/2006/relationships/image"/><Relationship Id="rId3" Target="../media/image12.png" Type="http://schemas.openxmlformats.org/officeDocument/2006/relationships/image"/><Relationship Id="rId2" Target="../notesSlides/notesSlide3.xml" Type="http://schemas.openxmlformats.org/officeDocument/2006/relationships/notesSlide"/><Relationship Id="rId1" Target="../slideLayouts/slideLayout11.xml" Type="http://schemas.openxmlformats.org/officeDocument/2006/relationships/slideLayout"/></Relationships>
</file>

<file path=ppt/slides/_rels/slide4.xml.rels><?xml version="1.0" encoding="UTF-8" standalone="yes"?><Relationships xmlns="http://schemas.openxmlformats.org/package/2006/relationships"><Relationship Id="rId2" Target="../notesSlides/notesSlide4.xml" Type="http://schemas.openxmlformats.org/officeDocument/2006/relationships/notesSlide"/><Relationship Id="rId1" Target="../slideLayouts/slideLayout11.xml" Type="http://schemas.openxmlformats.org/officeDocument/2006/relationships/slideLayout"/></Relationships>
</file>

<file path=ppt/slides/_rels/slide5.xml.rels><?xml version="1.0" encoding="UTF-8" standalone="yes"?><Relationships xmlns="http://schemas.openxmlformats.org/package/2006/relationships"><Relationship Id="rId4" Target="../media/image6.png" Type="http://schemas.openxmlformats.org/officeDocument/2006/relationships/image"/><Relationship Id="rId3" Target="../media/image3.png" Type="http://schemas.openxmlformats.org/officeDocument/2006/relationships/image"/><Relationship Id="rId2" Target="../notesSlides/notesSlide5.xml" Type="http://schemas.openxmlformats.org/officeDocument/2006/relationships/notesSlide"/><Relationship Id="rId1" Target="../slideLayouts/slideLayout11.xml" Type="http://schemas.openxmlformats.org/officeDocument/2006/relationships/slideLayout"/></Relationships>
</file>

<file path=ppt/slides/_rels/slide6.xml.rels><?xml version="1.0" encoding="UTF-8" standalone="yes"?><Relationships xmlns="http://schemas.openxmlformats.org/package/2006/relationships"><Relationship Id="rId2" Target="../notesSlides/notesSlide6.xml" Type="http://schemas.openxmlformats.org/officeDocument/2006/relationships/notesSlide"/><Relationship Id="rId1" Target="../slideLayouts/slideLayout11.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11.png" Type="http://schemas.openxmlformats.org/officeDocument/2006/relationships/image"/><Relationship Id="rId2" Target="../notesSlides/notesSlide7.xml" Type="http://schemas.openxmlformats.org/officeDocument/2006/relationships/notesSlide"/><Relationship Id="rId1" Target="../slideLayouts/slideLayout11.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4.png" Type="http://schemas.openxmlformats.org/officeDocument/2006/relationships/image"/><Relationship Id="rId2" Target="../notesSlides/notesSlide8.xml" Type="http://schemas.openxmlformats.org/officeDocument/2006/relationships/notesSlide"/><Relationship Id="rId1" Target="../slideLayouts/slideLayout11.xml" Type="http://schemas.openxmlformats.org/officeDocument/2006/relationships/slideLayout"/></Relationships>
</file>

<file path=ppt/slides/_rels/slide9.xml.rels><?xml version="1.0" encoding="UTF-8" standalone="yes"?><Relationships xmlns="http://schemas.openxmlformats.org/package/2006/relationships"><Relationship Id="rId6" Target="../media/image5.png" Type="http://schemas.openxmlformats.org/officeDocument/2006/relationships/image"/><Relationship Id="rId5" Target="https://www.youtube.com/embed/_52LBcfsxTw" TargetMode="External" Type="http://schemas.openxmlformats.org/officeDocument/2006/relationships/hyperlink"/><Relationship Id="rId4" Target="https://www.youtube.com/embed/_52LBcfsxTw" TargetMode="External" Type="http://schemas.openxmlformats.org/officeDocument/2006/relationships/hyperlink"/><Relationship Id="rId3" Target="https://www.youtube.com/embed/_52LBcfsxTw" TargetMode="External" Type="http://schemas.openxmlformats.org/officeDocument/2006/relationships/hyperlink"/><Relationship Id="rId2" Target="../notesSlides/notesSlide9.xml" Type="http://schemas.openxmlformats.org/officeDocument/2006/relationships/notesSlide"/><Relationship Id="rId1" Target="../slideLayouts/slideLayout1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260800" y="2376150"/>
            <a:ext cx="8538900" cy="1174500"/>
          </a:xfrm>
          <a:prstGeom prst="rect">
            <a:avLst/>
          </a:prstGeom>
        </p:spPr>
        <p:txBody>
          <a:bodyPr anchor="ctr" anchorCtr="0" bIns="91425" lIns="91425" numCol="1" rIns="91425" spcFirstLastPara="1" tIns="91425" wrap="square">
            <a:normAutofit/>
          </a:bodyPr>
          <a:lstStyle/>
          <a:p>
            <a:pPr algn="l" indent="0" lvl="0" marL="914400" rtl="0">
              <a:lnSpc>
                <a:spcPct val="125000"/>
              </a:lnSpc>
              <a:spcBef>
                <a:spcPts val="0"/>
              </a:spcBef>
              <a:spcAft>
                <a:spcPts val="1800"/>
              </a:spcAft>
              <a:buNone/>
            </a:pPr>
            <a:r>
              <a:rPr altLang="uk" b="1" lang="uk" sz="3600">
                <a:solidFill>
                  <a:srgbClr val="0000FF"/>
                </a:solidFill>
                <a:highlight>
                  <a:srgbClr val="FFFFFF"/>
                </a:highlight>
              </a:rPr>
              <a:t>День Гідності та Свободи 2023</a:t>
            </a:r>
            <a:endParaRPr sz="8000">
              <a:solidFill>
                <a:srgbClr val="0000FF"/>
              </a:solidFill>
            </a:endParaRPr>
          </a:p>
        </p:txBody>
      </p:sp>
      <p:sp>
        <p:nvSpPr>
          <p:cNvPr id="59" name="Google Shape;59;p13"/>
          <p:cNvSpPr txBox="1"/>
          <p:nvPr>
            <p:ph idx="1" type="subTitle"/>
          </p:nvPr>
        </p:nvSpPr>
        <p:spPr>
          <a:xfrm>
            <a:off x="344250" y="3780000"/>
            <a:ext cx="4910100" cy="668100"/>
          </a:xfrm>
          <a:prstGeom prst="rect">
            <a:avLst/>
          </a:prstGeom>
          <a:solidFill>
            <a:srgbClr val="00FFFF"/>
          </a:solidFill>
        </p:spPr>
        <p:txBody>
          <a:bodyPr anchor="ctr" anchorCtr="0" bIns="91425" lIns="91425" numCol="1" rIns="91425" spcFirstLastPara="1" tIns="91425" wrap="square">
            <a:normAutofit fontScale="25000" lnSpcReduction="20000"/>
          </a:bodyPr>
          <a:lstStyle/>
          <a:p>
            <a:pPr algn="l" indent="0" lvl="0" marL="0" rtl="0">
              <a:lnSpc>
                <a:spcPct val="125000"/>
              </a:lnSpc>
              <a:spcBef>
                <a:spcPts val="0"/>
              </a:spcBef>
              <a:spcAft>
                <a:spcPts val="0"/>
              </a:spcAft>
              <a:buClr>
                <a:schemeClr val="dk2"/>
              </a:buClr>
              <a:buSzPts val="275"/>
              <a:buFont typeface="Arial"/>
              <a:buNone/>
            </a:pPr>
            <a:r>
              <a:rPr altLang="uk" lang="uk" sz="6000">
                <a:solidFill>
                  <a:srgbClr val="25252C"/>
                </a:solidFill>
                <a:highlight>
                  <a:srgbClr val="FFFFFF"/>
                </a:highlight>
                <a:latin typeface="Playfair Display"/>
                <a:ea typeface="Playfair Display"/>
                <a:cs typeface="Playfair Display"/>
                <a:sym typeface="Playfair Display"/>
              </a:rPr>
              <a:t>   1 </a:t>
            </a:r>
            <a:r>
              <a:rPr altLang="uk" lang="uk" sz="6000">
                <a:solidFill>
                  <a:srgbClr val="25252C"/>
                </a:solidFill>
                <a:highlight>
                  <a:srgbClr val="FFFFFF"/>
                </a:highlight>
                <a:latin typeface="Playfair Display"/>
                <a:ea typeface="Playfair Display"/>
                <a:cs typeface="Playfair Display"/>
                <a:sym typeface="Playfair Display"/>
              </a:rPr>
              <a:t>0 цікавих фактів про Революцію Гідності</a:t>
            </a:r>
            <a:endParaRPr sz="6000">
              <a:solidFill>
                <a:srgbClr val="25252C"/>
              </a:solidFill>
              <a:highlight>
                <a:srgbClr val="FFFFFF"/>
              </a:highlight>
              <a:latin typeface="Playfair Display"/>
              <a:ea typeface="Playfair Display"/>
              <a:cs typeface="Playfair Display"/>
              <a:sym typeface="Playfair Display"/>
            </a:endParaRPr>
          </a:p>
          <a:p>
            <a:pPr algn="l" indent="0" lvl="0" marL="0" rtl="0">
              <a:spcBef>
                <a:spcPts val="1800"/>
              </a:spcBef>
              <a:spcAft>
                <a:spcPts val="0"/>
              </a:spcAft>
              <a:buNone/>
            </a:pPr>
            <a:r>
              <a:t/>
            </a:r>
            <a:endParaRPr/>
          </a:p>
        </p:txBody>
      </p:sp>
      <p:pic>
        <p:nvPicPr>
          <p:cNvPr id="60" name="Google Shape;60;p13"/>
          <p:cNvPicPr preferRelativeResize="0"/>
          <p:nvPr/>
        </p:nvPicPr>
        <p:blipFill>
          <a:blip r:embed="rId3">
            <a:alphaModFix/>
          </a:blip>
          <a:stretch>
            <a:fillRect/>
          </a:stretch>
        </p:blipFill>
        <p:spPr>
          <a:xfrm>
            <a:off x="1861225" y="0"/>
            <a:ext cx="5282525" cy="275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nvSpPr>
        <p:spPr>
          <a:xfrm>
            <a:off x="0" y="0"/>
            <a:ext cx="3249000" cy="4186800"/>
          </a:xfrm>
          <a:prstGeom prst="rect">
            <a:avLst/>
          </a:prstGeom>
          <a:noFill/>
          <a:ln>
            <a:noFill/>
          </a:ln>
        </p:spPr>
        <p:txBody>
          <a:bodyPr anchor="t" anchorCtr="0" bIns="91425" lIns="91425" numCol="1" rIns="91425" spcFirstLastPara="1" tIns="91425" wrap="square">
            <a:spAutoFit/>
          </a:bodyPr>
          <a:lstStyle/>
          <a:p>
            <a:pPr algn="l" indent="-304800" lvl="0" marL="457200" rtl="0">
              <a:lnSpc>
                <a:spcPct val="200000"/>
              </a:lnSpc>
              <a:spcBef>
                <a:spcPts val="1200"/>
              </a:spcBef>
              <a:spcAft>
                <a:spcPts val="0"/>
              </a:spcAft>
              <a:buClr>
                <a:srgbClr val="25252C"/>
              </a:buClr>
              <a:buSzPts val="1200"/>
              <a:buChar char="●"/>
            </a:pPr>
            <a:r>
              <a:rPr altLang="uk" b="1" lang="uk" sz="2100">
                <a:solidFill>
                  <a:srgbClr val="25252C"/>
                </a:solidFill>
                <a:highlight>
                  <a:srgbClr val="FFFFFF"/>
                </a:highlight>
              </a:rPr>
              <a:t>6</a:t>
            </a:r>
            <a:r>
              <a:rPr altLang="uk" b="1" lang="uk" sz="1200">
                <a:solidFill>
                  <a:srgbClr val="25252C"/>
                </a:solidFill>
                <a:highlight>
                  <a:srgbClr val="FFFFFF"/>
                </a:highlight>
              </a:rPr>
              <a:t>   </a:t>
            </a:r>
            <a:r>
              <a:rPr altLang="uk" b="1" lang="uk" sz="1600">
                <a:solidFill>
                  <a:srgbClr val="25252C"/>
                </a:solidFill>
                <a:highlight>
                  <a:srgbClr val="FFFFFF"/>
                </a:highlight>
              </a:rPr>
              <a:t>200-тисячний хор на Майдані Незалежності</a:t>
            </a:r>
            <a:r>
              <a:rPr altLang="uk" lang="uk" sz="1600">
                <a:solidFill>
                  <a:srgbClr val="25252C"/>
                </a:solidFill>
                <a:highlight>
                  <a:srgbClr val="FFFFFF"/>
                </a:highlight>
              </a:rPr>
              <a:t> </a:t>
            </a:r>
            <a:endParaRPr sz="1600">
              <a:solidFill>
                <a:srgbClr val="25252C"/>
              </a:solidFill>
              <a:highlight>
                <a:srgbClr val="FFFFFF"/>
              </a:highlight>
            </a:endParaRPr>
          </a:p>
          <a:p>
            <a:pPr algn="l" indent="0" lvl="0" marL="0" rtl="0">
              <a:lnSpc>
                <a:spcPct val="200000"/>
              </a:lnSpc>
              <a:spcBef>
                <a:spcPts val="1200"/>
              </a:spcBef>
              <a:spcAft>
                <a:spcPts val="1200"/>
              </a:spcAft>
              <a:buNone/>
            </a:pPr>
            <a:r>
              <a:rPr altLang="uk" lang="uk" sz="1600">
                <a:solidFill>
                  <a:srgbClr val="25252C"/>
                </a:solidFill>
                <a:highlight>
                  <a:srgbClr val="FFFFFF"/>
                </a:highlight>
              </a:rPr>
              <a:t>виконав 14 грудня державний гімн України. Співали близько 200 тисяч людей, які зібралися на площі, а супроводжували хор "вогнями" мобільних телефонів та ліхтариків.</a:t>
            </a:r>
            <a:endParaRPr sz="1600">
              <a:solidFill>
                <a:srgbClr val="25252C"/>
              </a:solidFill>
              <a:highlight>
                <a:srgbClr val="FFFFFF"/>
              </a:highlight>
            </a:endParaRPr>
          </a:p>
        </p:txBody>
      </p:sp>
      <p:sp>
        <p:nvSpPr>
          <p:cNvPr id="118" name="Google Shape;118;p22"/>
          <p:cNvSpPr txBox="1"/>
          <p:nvPr/>
        </p:nvSpPr>
        <p:spPr>
          <a:xfrm flipH="1">
            <a:off x="1386650" y="3619500"/>
            <a:ext cx="4868100" cy="7389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lang="uk" sz="900" u="sng">
                <a:solidFill>
                  <a:schemeClr val="hlink"/>
                </a:solidFill>
                <a:hlinkClick r:id="rId3"/>
              </a:rPr>
              <a:t>&lt;iframe width="1080" height="608" src="https://www.youtube.com/embed/kFOl_bLzJDQ" title="Гімн України на Євромайдані - акапелла" frameborder="0" allow="accelerometer; autoplay; clipboard-write; encrypted-media; gyroscope; picture-in-picture; web-share" allowfullscreen&gt;&lt;/iframe&gt;</a:t>
            </a:r>
            <a:endParaRPr sz="900"/>
          </a:p>
        </p:txBody>
      </p:sp>
      <p:pic>
        <p:nvPicPr>
          <p:cNvPr id="119" name="Google Shape;119;p22"/>
          <p:cNvPicPr preferRelativeResize="0"/>
          <p:nvPr/>
        </p:nvPicPr>
        <p:blipFill>
          <a:blip r:embed="rId4">
            <a:alphaModFix/>
          </a:blip>
          <a:stretch>
            <a:fillRect/>
          </a:stretch>
        </p:blipFill>
        <p:spPr>
          <a:xfrm>
            <a:off x="3401400" y="152400"/>
            <a:ext cx="5520350" cy="3329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nvSpPr>
        <p:spPr>
          <a:xfrm>
            <a:off x="0" y="0"/>
            <a:ext cx="3000000" cy="2862900"/>
          </a:xfrm>
          <a:prstGeom prst="rect">
            <a:avLst/>
          </a:prstGeom>
          <a:noFill/>
          <a:ln>
            <a:noFill/>
          </a:ln>
        </p:spPr>
        <p:txBody>
          <a:bodyPr anchor="t" anchorCtr="0" bIns="91425" lIns="91425" numCol="1" rIns="91425" spcFirstLastPara="1" tIns="91425" wrap="square">
            <a:spAutoFit/>
          </a:bodyPr>
          <a:lstStyle/>
          <a:p>
            <a:pPr algn="l" indent="-304800" lvl="0" marL="457200" rtl="0">
              <a:lnSpc>
                <a:spcPct val="200000"/>
              </a:lnSpc>
              <a:spcBef>
                <a:spcPts val="1200"/>
              </a:spcBef>
              <a:spcAft>
                <a:spcPts val="0"/>
              </a:spcAft>
              <a:buClr>
                <a:srgbClr val="25252C"/>
              </a:buClr>
              <a:buSzPts val="1200"/>
              <a:buChar char="●"/>
            </a:pPr>
            <a:r>
              <a:rPr altLang="uk" b="1" lang="uk" sz="2100">
                <a:solidFill>
                  <a:srgbClr val="25252C"/>
                </a:solidFill>
                <a:highlight>
                  <a:srgbClr val="FFFFFF"/>
                </a:highlight>
              </a:rPr>
              <a:t>7 </a:t>
            </a:r>
            <a:r>
              <a:rPr altLang="uk" b="1" lang="uk" sz="1200">
                <a:solidFill>
                  <a:srgbClr val="25252C"/>
                </a:solidFill>
                <a:highlight>
                  <a:srgbClr val="FFFFFF"/>
                </a:highlight>
              </a:rPr>
              <a:t> </a:t>
            </a:r>
            <a:r>
              <a:rPr altLang="uk" b="1" lang="uk" sz="1200">
                <a:solidFill>
                  <a:srgbClr val="25252C"/>
                </a:solidFill>
                <a:highlight>
                  <a:srgbClr val="FFFFFF"/>
                </a:highlight>
              </a:rPr>
              <a:t>"Стіна плачу та боротьби"</a:t>
            </a:r>
            <a:r>
              <a:rPr altLang="uk" lang="uk" sz="1200">
                <a:solidFill>
                  <a:srgbClr val="25252C"/>
                </a:solidFill>
                <a:highlight>
                  <a:srgbClr val="FFFFFF"/>
                </a:highlight>
              </a:rPr>
              <a:t> була споруджена тоді ж, у грудні, на Майдані. Із дерев'яних брусків створили огорожу, на кожному з них було написано назву населеного пункту, з якого приїхали люди до Києва. </a:t>
            </a:r>
            <a:endParaRPr sz="1200">
              <a:solidFill>
                <a:srgbClr val="25252C"/>
              </a:solidFill>
              <a:highlight>
                <a:srgbClr val="FFFFFF"/>
              </a:highlight>
            </a:endParaRPr>
          </a:p>
        </p:txBody>
      </p:sp>
      <p:pic>
        <p:nvPicPr>
          <p:cNvPr id="125" name="Google Shape;125;p23"/>
          <p:cNvPicPr preferRelativeResize="0"/>
          <p:nvPr/>
        </p:nvPicPr>
        <p:blipFill>
          <a:blip r:embed="rId3">
            <a:alphaModFix/>
          </a:blip>
          <a:stretch>
            <a:fillRect/>
          </a:stretch>
        </p:blipFill>
        <p:spPr>
          <a:xfrm>
            <a:off x="3152400" y="152400"/>
            <a:ext cx="5839201" cy="3001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nvSpPr>
        <p:spPr>
          <a:xfrm>
            <a:off x="0" y="0"/>
            <a:ext cx="4021800" cy="3555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b="1" lang="uk" sz="2400">
                <a:solidFill>
                  <a:srgbClr val="25252C"/>
                </a:solidFill>
                <a:highlight>
                  <a:srgbClr val="FFFFFF"/>
                </a:highlight>
              </a:rPr>
              <a:t>8</a:t>
            </a:r>
            <a:r>
              <a:rPr altLang="uk" b="1" lang="uk" sz="1500">
                <a:solidFill>
                  <a:srgbClr val="25252C"/>
                </a:solidFill>
                <a:highlight>
                  <a:srgbClr val="FFFFFF"/>
                </a:highlight>
              </a:rPr>
              <a:t> </a:t>
            </a:r>
            <a:r>
              <a:rPr altLang="uk" b="1" lang="uk" sz="1500">
                <a:solidFill>
                  <a:srgbClr val="25252C"/>
                </a:solidFill>
                <a:highlight>
                  <a:srgbClr val="FFFFFF"/>
                </a:highlight>
              </a:rPr>
              <a:t>"Вогнехреща" замість Водохрещі</a:t>
            </a:r>
            <a:r>
              <a:rPr altLang="uk" lang="uk" sz="1500">
                <a:solidFill>
                  <a:srgbClr val="25252C"/>
                </a:solidFill>
                <a:highlight>
                  <a:srgbClr val="FFFFFF"/>
                </a:highlight>
              </a:rPr>
              <a:t> сталася на Майдані 19 січня 2014 року - мирний протест перейшов у відкрите збройне протистояння. Мітингувальники, розчаровані безрезультативністю віче  та обурені "диктаторськими законами", прийнятими Верховою Радою 16 січня, вирушили до Верховної Ради. На початку вулиці Грушевського дорогу їм перекрили підрозділи внутрішніх військ і "Беркута". Майданівці пішли на штурм силовиків - розпочалося жорстоке протистояння, на щастя, без жертв - поки що. Пізніше цю подію назвуть так і назвуть - "Вогнехреща"</a:t>
            </a:r>
            <a:endParaRPr sz="1700"/>
          </a:p>
        </p:txBody>
      </p:sp>
      <p:pic>
        <p:nvPicPr>
          <p:cNvPr id="131" name="Google Shape;131;p24"/>
          <p:cNvPicPr preferRelativeResize="0"/>
          <p:nvPr/>
        </p:nvPicPr>
        <p:blipFill>
          <a:blip r:embed="rId3">
            <a:alphaModFix/>
          </a:blip>
          <a:stretch>
            <a:fillRect/>
          </a:stretch>
        </p:blipFill>
        <p:spPr>
          <a:xfrm>
            <a:off x="4174200" y="152400"/>
            <a:ext cx="4817401" cy="41126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nvSpPr>
        <p:spPr>
          <a:xfrm>
            <a:off x="0" y="52925"/>
            <a:ext cx="5461200" cy="5310300"/>
          </a:xfrm>
          <a:prstGeom prst="rect">
            <a:avLst/>
          </a:prstGeom>
          <a:solidFill>
            <a:srgbClr val="3B444D"/>
          </a:solidFill>
          <a:ln>
            <a:noFill/>
          </a:ln>
        </p:spPr>
        <p:txBody>
          <a:bodyPr anchor="t" anchorCtr="0" bIns="91425" lIns="91425" numCol="1" rIns="91425" spcFirstLastPara="1" tIns="91425" wrap="square">
            <a:spAutoFit/>
          </a:bodyPr>
          <a:lstStyle/>
          <a:p>
            <a:pPr algn="l" indent="-304800" lvl="0" marL="457200" rtl="0">
              <a:lnSpc>
                <a:spcPct val="200000"/>
              </a:lnSpc>
              <a:spcBef>
                <a:spcPts val="1200"/>
              </a:spcBef>
              <a:spcAft>
                <a:spcPts val="0"/>
              </a:spcAft>
              <a:buClr>
                <a:srgbClr val="25252C"/>
              </a:buClr>
              <a:buSzPts val="1200"/>
              <a:buChar char="●"/>
            </a:pPr>
            <a:r>
              <a:rPr altLang="uk" b="1" lang="uk" sz="2100">
                <a:solidFill>
                  <a:srgbClr val="25252C"/>
                </a:solidFill>
                <a:highlight>
                  <a:srgbClr val="FFFFFF"/>
                </a:highlight>
              </a:rPr>
              <a:t>9 </a:t>
            </a:r>
            <a:r>
              <a:rPr altLang="uk" b="1" lang="uk" sz="1500">
                <a:solidFill>
                  <a:srgbClr val="25252C"/>
                </a:solidFill>
                <a:highlight>
                  <a:srgbClr val="FFFFFF"/>
                </a:highlight>
              </a:rPr>
              <a:t> </a:t>
            </a:r>
            <a:r>
              <a:rPr altLang="uk" b="1" i="1" lang="uk" sz="1800">
                <a:solidFill>
                  <a:srgbClr val="323232"/>
                </a:solidFill>
                <a:highlight>
                  <a:srgbClr val="FFFFFF"/>
                </a:highlight>
              </a:rPr>
              <a:t>Пастка "Беркута"</a:t>
            </a:r>
            <a:endParaRPr b="1" i="1" sz="1800">
              <a:solidFill>
                <a:srgbClr val="323232"/>
              </a:solidFill>
              <a:highlight>
                <a:srgbClr val="FFFFFF"/>
              </a:highlight>
            </a:endParaRPr>
          </a:p>
          <a:p>
            <a:pPr algn="l" indent="0" lvl="0" marL="0" rtl="0">
              <a:lnSpc>
                <a:spcPct val="200000"/>
              </a:lnSpc>
              <a:spcBef>
                <a:spcPts val="1200"/>
              </a:spcBef>
              <a:spcAft>
                <a:spcPts val="0"/>
              </a:spcAft>
              <a:buNone/>
            </a:pPr>
            <a:r>
              <a:rPr altLang="uk" lang="uk" sz="1250">
                <a:solidFill>
                  <a:srgbClr val="323232"/>
                </a:solidFill>
                <a:highlight>
                  <a:srgbClr val="FFFFFF"/>
                </a:highlight>
              </a:rPr>
              <a:t>20 лютого 2014 року біля 09:00 "Беркут", який всю нім штурмував "Майдан", несподівано покинув зайняті позиції і рушив у напрямку Інститутської вулиці. Майданівці сприйняли це як відступ і, пішовши слідом, потрапили у пастку - під прицільний вогонь. Кількість загиблих миттєво зросла до десятків. Люди гинули від пострілів у шию, голову та груди. Снайпери стріляли навіть у медиків та священників</a:t>
            </a:r>
            <a:endParaRPr sz="1250">
              <a:solidFill>
                <a:srgbClr val="323232"/>
              </a:solidFill>
              <a:highlight>
                <a:srgbClr val="FFFFFF"/>
              </a:highlight>
            </a:endParaRPr>
          </a:p>
          <a:p>
            <a:pPr algn="l" indent="0" lvl="0" marL="0" rtl="0">
              <a:lnSpc>
                <a:spcPct val="200000"/>
              </a:lnSpc>
              <a:spcBef>
                <a:spcPts val="1200"/>
              </a:spcBef>
              <a:spcAft>
                <a:spcPts val="0"/>
              </a:spcAft>
              <a:buNone/>
            </a:pPr>
            <a:r>
              <a:rPr altLang="uk" b="1" i="1" lang="uk" sz="1600">
                <a:solidFill>
                  <a:srgbClr val="0000FF"/>
                </a:solidFill>
                <a:highlight>
                  <a:srgbClr val="FFFFFF"/>
                </a:highlight>
              </a:rPr>
              <a:t>Загалом на Майдані під час Революції Гідності загинули понад 100 осіб - їх згодом назвуть "Небесною Сотнею".</a:t>
            </a:r>
            <a:r>
              <a:rPr altLang="uk" b="1" i="1" lang="uk" sz="1200">
                <a:solidFill>
                  <a:srgbClr val="25252C"/>
                </a:solidFill>
                <a:highlight>
                  <a:srgbClr val="FFFFFF"/>
                </a:highlight>
              </a:rPr>
              <a:t> </a:t>
            </a:r>
            <a:endParaRPr sz="1450">
              <a:solidFill>
                <a:srgbClr val="323232"/>
              </a:solidFill>
              <a:highlight>
                <a:srgbClr val="FFFFFF"/>
              </a:highlight>
            </a:endParaRPr>
          </a:p>
          <a:p>
            <a:pPr algn="l" indent="0" lvl="0" marL="0" rtl="0">
              <a:lnSpc>
                <a:spcPct val="200000"/>
              </a:lnSpc>
              <a:spcBef>
                <a:spcPts val="1200"/>
              </a:spcBef>
              <a:spcAft>
                <a:spcPts val="1200"/>
              </a:spcAft>
              <a:buNone/>
            </a:pPr>
            <a:r>
              <a:t/>
            </a:r>
            <a:endParaRPr sz="1500">
              <a:solidFill>
                <a:srgbClr val="25252C"/>
              </a:solidFill>
              <a:highlight>
                <a:srgbClr val="FFFFFF"/>
              </a:highlight>
            </a:endParaRPr>
          </a:p>
        </p:txBody>
      </p:sp>
      <p:pic>
        <p:nvPicPr>
          <p:cNvPr id="137" name="Google Shape;137;p25"/>
          <p:cNvPicPr preferRelativeResize="0"/>
          <p:nvPr/>
        </p:nvPicPr>
        <p:blipFill>
          <a:blip r:embed="rId3">
            <a:alphaModFix/>
          </a:blip>
          <a:stretch>
            <a:fillRect/>
          </a:stretch>
        </p:blipFill>
        <p:spPr>
          <a:xfrm>
            <a:off x="5365750" y="52925"/>
            <a:ext cx="3625851" cy="3915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nvSpPr>
        <p:spPr>
          <a:xfrm>
            <a:off x="0" y="0"/>
            <a:ext cx="5640900" cy="3694200"/>
          </a:xfrm>
          <a:prstGeom prst="rect">
            <a:avLst/>
          </a:prstGeom>
          <a:noFill/>
          <a:ln>
            <a:noFill/>
          </a:ln>
        </p:spPr>
        <p:txBody>
          <a:bodyPr anchor="t" anchorCtr="0" bIns="91425" lIns="91425" numCol="1" rIns="91425" spcFirstLastPara="1" tIns="91425" wrap="square">
            <a:spAutoFit/>
          </a:bodyPr>
          <a:lstStyle/>
          <a:p>
            <a:pPr algn="l" indent="-342900" lvl="0" marL="457200" rtl="0">
              <a:lnSpc>
                <a:spcPct val="200000"/>
              </a:lnSpc>
              <a:spcBef>
                <a:spcPts val="1200"/>
              </a:spcBef>
              <a:spcAft>
                <a:spcPts val="0"/>
              </a:spcAft>
              <a:buClr>
                <a:srgbClr val="25252C"/>
              </a:buClr>
              <a:buSzPts val="1800"/>
              <a:buChar char="●"/>
            </a:pPr>
            <a:r>
              <a:rPr altLang="uk" b="1" lang="uk" sz="1800">
                <a:solidFill>
                  <a:srgbClr val="25252C"/>
                </a:solidFill>
                <a:highlight>
                  <a:srgbClr val="FFFFFF"/>
                </a:highlight>
              </a:rPr>
              <a:t>10  </a:t>
            </a:r>
            <a:endParaRPr b="1" sz="1800">
              <a:solidFill>
                <a:srgbClr val="25252C"/>
              </a:solidFill>
              <a:highlight>
                <a:srgbClr val="FFFFFF"/>
              </a:highlight>
            </a:endParaRPr>
          </a:p>
          <a:p>
            <a:pPr algn="l" indent="0" lvl="0" marL="0" rtl="0">
              <a:lnSpc>
                <a:spcPct val="200000"/>
              </a:lnSpc>
              <a:spcBef>
                <a:spcPts val="1200"/>
              </a:spcBef>
              <a:spcAft>
                <a:spcPts val="1200"/>
              </a:spcAft>
              <a:buNone/>
            </a:pPr>
            <a:r>
              <a:rPr altLang="uk" b="1" lang="uk">
                <a:solidFill>
                  <a:srgbClr val="25252C"/>
                </a:solidFill>
                <a:highlight>
                  <a:srgbClr val="FFFFFF"/>
                </a:highlight>
              </a:rPr>
              <a:t>У понад 20 країнах світу підтримали Революцію Гідності</a:t>
            </a:r>
            <a:r>
              <a:rPr altLang="uk" lang="uk">
                <a:solidFill>
                  <a:srgbClr val="25252C"/>
                </a:solidFill>
                <a:highlight>
                  <a:srgbClr val="FFFFFF"/>
                </a:highlight>
              </a:rPr>
              <a:t> - кампанії пройшли у Польщі, США, Канаді, Великобританії, Франції, Німеччині, Італії, Іспанії, Португалії, Австрії, Австралії, Бельгії, Грузії, Естонії, Литві, Норвегії, Швеції, Чехії та інших. Євромайдан став </a:t>
            </a:r>
            <a:r>
              <a:rPr altLang="uk" b="1" lang="uk">
                <a:solidFill>
                  <a:srgbClr val="25252C"/>
                </a:solidFill>
                <a:highlight>
                  <a:srgbClr val="FFFFFF"/>
                </a:highlight>
              </a:rPr>
              <a:t>найбільшою проєвропейською демонстрацією</a:t>
            </a:r>
            <a:r>
              <a:rPr altLang="uk" lang="uk">
                <a:solidFill>
                  <a:srgbClr val="25252C"/>
                </a:solidFill>
                <a:highlight>
                  <a:srgbClr val="FFFFFF"/>
                </a:highlight>
              </a:rPr>
              <a:t> в історії ЄС та </a:t>
            </a:r>
            <a:r>
              <a:rPr altLang="uk" b="1" lang="uk">
                <a:solidFill>
                  <a:srgbClr val="25252C"/>
                </a:solidFill>
                <a:highlight>
                  <a:srgbClr val="FFFFFF"/>
                </a:highlight>
              </a:rPr>
              <a:t>найтривалішим мітингом в історії</a:t>
            </a:r>
            <a:r>
              <a:rPr altLang="uk" lang="uk">
                <a:solidFill>
                  <a:srgbClr val="25252C"/>
                </a:solidFill>
                <a:highlight>
                  <a:srgbClr val="FFFFFF"/>
                </a:highlight>
              </a:rPr>
              <a:t> - він безперервно простояв 92 доби.</a:t>
            </a:r>
            <a:endParaRPr>
              <a:solidFill>
                <a:srgbClr val="25252C"/>
              </a:solidFill>
              <a:highlight>
                <a:srgbClr val="FFFFFF"/>
              </a:highlight>
            </a:endParaRPr>
          </a:p>
        </p:txBody>
      </p:sp>
      <p:pic>
        <p:nvPicPr>
          <p:cNvPr id="143" name="Google Shape;143;p26"/>
          <p:cNvPicPr preferRelativeResize="0"/>
          <p:nvPr/>
        </p:nvPicPr>
        <p:blipFill>
          <a:blip r:embed="rId3">
            <a:alphaModFix/>
          </a:blip>
          <a:stretch>
            <a:fillRect/>
          </a:stretch>
        </p:blipFill>
        <p:spPr>
          <a:xfrm>
            <a:off x="5450425" y="152400"/>
            <a:ext cx="3598325" cy="3477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nvSpPr>
        <p:spPr>
          <a:xfrm>
            <a:off x="52950" y="1058325"/>
            <a:ext cx="9038100" cy="3863400"/>
          </a:xfrm>
          <a:prstGeom prst="rect">
            <a:avLst/>
          </a:prstGeom>
          <a:solidFill>
            <a:srgbClr val="0000FF"/>
          </a:solid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lang="uk" sz="1750">
                <a:solidFill>
                  <a:srgbClr val="F4F4F6"/>
                </a:solidFill>
                <a:highlight>
                  <a:srgbClr val="383842"/>
                </a:highlight>
              </a:rPr>
              <a:t>Українці захищають спільні цінності. </a:t>
            </a:r>
            <a:endParaRPr sz="1750">
              <a:solidFill>
                <a:srgbClr val="F4F4F6"/>
              </a:solidFill>
              <a:highlight>
                <a:srgbClr val="383842"/>
              </a:highlight>
            </a:endParaRPr>
          </a:p>
          <a:p>
            <a:pPr algn="l" indent="0" lvl="0" marL="0" rtl="0">
              <a:spcBef>
                <a:spcPts val="0"/>
              </a:spcBef>
              <a:spcAft>
                <a:spcPts val="0"/>
              </a:spcAft>
              <a:buNone/>
            </a:pPr>
            <a:r>
              <a:rPr altLang="uk" lang="uk" sz="1750">
                <a:solidFill>
                  <a:srgbClr val="F4F4F6"/>
                </a:solidFill>
                <a:highlight>
                  <a:srgbClr val="383842"/>
                </a:highlight>
              </a:rPr>
              <a:t>У ЄС привітали Україну з Днем гідності. До річниці Революції Гідності представництво ЄС зазначило, що згадують українців, які вийшли на Майдан на захист свободи, гідності та європейських цінностей. Зараз, "на тлі війни Росії, українці зі зброєю в руках захищають наші спільні цінності гідності й свободи." І додали, що Брюссель стоятиме на боці України аж до самої перемоги. Про підтримку до Дня Революції Гідності говорила і пані посол США в Україні Бріджит Брінк. </a:t>
            </a:r>
            <a:endParaRPr sz="1750">
              <a:solidFill>
                <a:srgbClr val="F4F4F6"/>
              </a:solidFill>
              <a:highlight>
                <a:srgbClr val="383842"/>
              </a:highlight>
            </a:endParaRPr>
          </a:p>
          <a:p>
            <a:pPr algn="l" indent="0" lvl="0" marL="0" rtl="0">
              <a:spcBef>
                <a:spcPts val="0"/>
              </a:spcBef>
              <a:spcAft>
                <a:spcPts val="0"/>
              </a:spcAft>
              <a:buNone/>
            </a:pPr>
            <a:r>
              <a:rPr altLang="uk" lang="uk" sz="1750">
                <a:solidFill>
                  <a:srgbClr val="F4F4F6"/>
                </a:solidFill>
                <a:highlight>
                  <a:srgbClr val="383842"/>
                </a:highlight>
              </a:rPr>
              <a:t>Вона записала ціле відеозвернення.</a:t>
            </a:r>
            <a:endParaRPr sz="1750">
              <a:solidFill>
                <a:srgbClr val="F4F4F6"/>
              </a:solidFill>
              <a:highlight>
                <a:srgbClr val="383842"/>
              </a:highlight>
            </a:endParaRPr>
          </a:p>
          <a:p>
            <a:pPr algn="l" indent="0" lvl="0" marL="0" rtl="0">
              <a:spcBef>
                <a:spcPts val="0"/>
              </a:spcBef>
              <a:spcAft>
                <a:spcPts val="0"/>
              </a:spcAft>
              <a:buNone/>
            </a:pPr>
            <a:r>
              <a:rPr altLang="uk" lang="uk" sz="1650">
                <a:solidFill>
                  <a:srgbClr val="F4F4F6"/>
                </a:solidFill>
                <a:highlight>
                  <a:srgbClr val="383842"/>
                </a:highlight>
              </a:rPr>
              <a:t>“Ми знаємо , що Україна переможе, і ми будемо поруч з вами стільки, скільки буде потрібно. Ваша мрія про цілісну, вільну та мирну Україну у складі Європи , вивела вас на вулиці тієї ночі,я бачу як по сьогоднішній день вона спонукає вас мужньо захищати наші спільні цінності. У той час коли Росія намагається вкрасти майбутнє України, я хочу, щоб ви знали, що американський народ, включно зі мною, визнвають вашу силу та відданість праву вибирати та визначати власну долю.”</a:t>
            </a:r>
            <a:endParaRPr sz="1650">
              <a:solidFill>
                <a:srgbClr val="F4F4F6"/>
              </a:solidFill>
              <a:highlight>
                <a:srgbClr val="383842"/>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nvSpPr>
        <p:spPr>
          <a:xfrm>
            <a:off x="0" y="0"/>
            <a:ext cx="4868400" cy="2856000"/>
          </a:xfrm>
          <a:prstGeom prst="rect">
            <a:avLst/>
          </a:prstGeom>
          <a:noFill/>
          <a:ln>
            <a:noFill/>
          </a:ln>
        </p:spPr>
        <p:txBody>
          <a:bodyPr anchor="t" anchorCtr="0" bIns="91425" lIns="91425" numCol="1" rIns="91425" spcFirstLastPara="1" tIns="91425" wrap="square">
            <a:spAutoFit/>
          </a:bodyPr>
          <a:lstStyle/>
          <a:p>
            <a:pPr algn="l" indent="0" lvl="0" marL="0" rtl="0">
              <a:lnSpc>
                <a:spcPct val="177777"/>
              </a:lnSpc>
              <a:spcBef>
                <a:spcPts val="1200"/>
              </a:spcBef>
              <a:spcAft>
                <a:spcPts val="0"/>
              </a:spcAft>
              <a:buNone/>
            </a:pPr>
            <a:r>
              <a:rPr altLang="uk" b="1" lang="uk" sz="1550">
                <a:solidFill>
                  <a:srgbClr val="25252C"/>
                </a:solidFill>
                <a:highlight>
                  <a:srgbClr val="FFFFFF"/>
                </a:highlight>
              </a:rPr>
              <a:t>День Гідності та Свободи</a:t>
            </a:r>
            <a:endParaRPr b="1" sz="1550">
              <a:solidFill>
                <a:srgbClr val="25252C"/>
              </a:solidFill>
              <a:highlight>
                <a:srgbClr val="FFFFFF"/>
              </a:highlight>
            </a:endParaRPr>
          </a:p>
          <a:p>
            <a:pPr algn="l" indent="0" lvl="0" marL="0" rtl="0">
              <a:lnSpc>
                <a:spcPct val="200000"/>
              </a:lnSpc>
              <a:spcBef>
                <a:spcPts val="1200"/>
              </a:spcBef>
              <a:spcAft>
                <a:spcPts val="0"/>
              </a:spcAft>
              <a:buNone/>
            </a:pPr>
            <a:r>
              <a:rPr altLang="uk" lang="uk">
                <a:solidFill>
                  <a:srgbClr val="25252C"/>
                </a:solidFill>
                <a:highlight>
                  <a:srgbClr val="FFFFFF"/>
                </a:highlight>
              </a:rPr>
              <a:t>21 листопада - </a:t>
            </a:r>
            <a:r>
              <a:rPr altLang="uk" lang="uk">
                <a:solidFill>
                  <a:srgbClr val="2D7DD2"/>
                </a:solidFill>
                <a:highlight>
                  <a:srgbClr val="FFFFFF"/>
                </a:highlight>
                <a:uFill>
                  <a:noFill/>
                </a:uFill>
                <a:hlinkClick r:id="rId3">
                  <a:extLst>
                    <a:ext uri="{A12FA001-AC4F-418D-AE19-62706E023703}">
                      <ahyp:hlinkClr val="tx"/>
                    </a:ext>
                  </a:extLst>
                </a:hlinkClick>
              </a:rPr>
              <a:t>День Гідності та Свободи</a:t>
            </a:r>
            <a:r>
              <a:rPr altLang="uk" lang="uk">
                <a:solidFill>
                  <a:srgbClr val="25252C"/>
                </a:solidFill>
                <a:highlight>
                  <a:srgbClr val="FFFFFF"/>
                </a:highlight>
              </a:rPr>
              <a:t> в Україні. </a:t>
            </a:r>
            <a:endParaRPr>
              <a:solidFill>
                <a:srgbClr val="25252C"/>
              </a:solidFill>
              <a:highlight>
                <a:srgbClr val="FFFFFF"/>
              </a:highlight>
            </a:endParaRPr>
          </a:p>
          <a:p>
            <a:pPr algn="l" indent="0" lvl="0" marL="0" rtl="0">
              <a:lnSpc>
                <a:spcPct val="200000"/>
              </a:lnSpc>
              <a:spcBef>
                <a:spcPts val="1200"/>
              </a:spcBef>
              <a:spcAft>
                <a:spcPts val="0"/>
              </a:spcAft>
              <a:buNone/>
            </a:pPr>
            <a:r>
              <a:rPr altLang="uk" lang="uk">
                <a:solidFill>
                  <a:srgbClr val="25252C"/>
                </a:solidFill>
                <a:highlight>
                  <a:srgbClr val="FFFFFF"/>
                </a:highlight>
              </a:rPr>
              <a:t>Одне із знакових державних свят встановлене на честь двох революцій - Помаранчевої 2004 року та Революції Гідності 2013-го.У цьому році відзначаємо перший ювілей Революції Гідності.</a:t>
            </a:r>
            <a:endParaRPr>
              <a:solidFill>
                <a:srgbClr val="25252C"/>
              </a:solidFill>
              <a:highlight>
                <a:srgbClr val="FFFFFF"/>
              </a:highlight>
            </a:endParaRPr>
          </a:p>
        </p:txBody>
      </p:sp>
      <p:pic>
        <p:nvPicPr>
          <p:cNvPr id="154" name="Google Shape;154;p28"/>
          <p:cNvPicPr preferRelativeResize="0"/>
          <p:nvPr/>
        </p:nvPicPr>
        <p:blipFill>
          <a:blip r:embed="rId4">
            <a:alphaModFix/>
          </a:blip>
          <a:stretch>
            <a:fillRect/>
          </a:stretch>
        </p:blipFill>
        <p:spPr>
          <a:xfrm>
            <a:off x="5020800" y="152400"/>
            <a:ext cx="3795125" cy="2588675"/>
          </a:xfrm>
          <a:prstGeom prst="rect">
            <a:avLst/>
          </a:prstGeom>
          <a:noFill/>
          <a:ln>
            <a:noFill/>
          </a:ln>
        </p:spPr>
      </p:pic>
      <p:pic>
        <p:nvPicPr>
          <p:cNvPr id="155" name="Google Shape;155;p28"/>
          <p:cNvPicPr preferRelativeResize="0"/>
          <p:nvPr/>
        </p:nvPicPr>
        <p:blipFill>
          <a:blip r:embed="rId5">
            <a:alphaModFix/>
          </a:blip>
          <a:stretch>
            <a:fillRect/>
          </a:stretch>
        </p:blipFill>
        <p:spPr>
          <a:xfrm>
            <a:off x="152400" y="2856000"/>
            <a:ext cx="4292600" cy="2135100"/>
          </a:xfrm>
          <a:prstGeom prst="rect">
            <a:avLst/>
          </a:prstGeom>
          <a:noFill/>
          <a:ln>
            <a:noFill/>
          </a:ln>
        </p:spPr>
      </p:pic>
      <p:pic>
        <p:nvPicPr>
          <p:cNvPr id="156" name="Google Shape;156;p28"/>
          <p:cNvPicPr preferRelativeResize="0"/>
          <p:nvPr/>
        </p:nvPicPr>
        <p:blipFill>
          <a:blip r:embed="rId6">
            <a:alphaModFix/>
          </a:blip>
          <a:stretch>
            <a:fillRect/>
          </a:stretch>
        </p:blipFill>
        <p:spPr>
          <a:xfrm>
            <a:off x="4523325" y="2899825"/>
            <a:ext cx="4292600" cy="2010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nvSpPr>
        <p:spPr>
          <a:xfrm>
            <a:off x="0" y="0"/>
            <a:ext cx="9027600" cy="923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b="1" lang="uk" sz="4800" u="sng">
                <a:solidFill>
                  <a:srgbClr val="CC0000"/>
                </a:solidFill>
                <a:highlight>
                  <a:srgbClr val="FFFFFF"/>
                </a:highlight>
              </a:rPr>
              <a:t>Революція продовжується</a:t>
            </a:r>
            <a:endParaRPr sz="200">
              <a:solidFill>
                <a:srgbClr val="CC0000"/>
              </a:solidFill>
            </a:endParaRPr>
          </a:p>
        </p:txBody>
      </p:sp>
      <p:pic>
        <p:nvPicPr>
          <p:cNvPr id="162" name="Google Shape;162;p29"/>
          <p:cNvPicPr preferRelativeResize="0"/>
          <p:nvPr/>
        </p:nvPicPr>
        <p:blipFill>
          <a:blip r:embed="rId3">
            <a:alphaModFix/>
          </a:blip>
          <a:stretch>
            <a:fillRect/>
          </a:stretch>
        </p:blipFill>
        <p:spPr>
          <a:xfrm>
            <a:off x="152400" y="772575"/>
            <a:ext cx="8769350" cy="4370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0" y="0"/>
            <a:ext cx="6836700" cy="646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b="1" lang="uk" sz="3000">
                <a:solidFill>
                  <a:schemeClr val="dk2"/>
                </a:solidFill>
                <a:highlight>
                  <a:srgbClr val="FFFFFF"/>
                </a:highlight>
              </a:rPr>
              <a:t>Значення слів:</a:t>
            </a:r>
            <a:endParaRPr sz="100"/>
          </a:p>
        </p:txBody>
      </p:sp>
      <p:sp>
        <p:nvSpPr>
          <p:cNvPr id="66" name="Google Shape;66;p14"/>
          <p:cNvSpPr txBox="1"/>
          <p:nvPr/>
        </p:nvSpPr>
        <p:spPr>
          <a:xfrm>
            <a:off x="0" y="793750"/>
            <a:ext cx="4100400" cy="4306800"/>
          </a:xfrm>
          <a:prstGeom prst="rect">
            <a:avLst/>
          </a:prstGeom>
          <a:noFill/>
          <a:ln>
            <a:noFill/>
          </a:ln>
        </p:spPr>
        <p:txBody>
          <a:bodyPr anchor="t" anchorCtr="0" bIns="91425" lIns="91425" numCol="1" rIns="91425" spcFirstLastPara="1" tIns="91425" wrap="square">
            <a:spAutoFit/>
          </a:bodyPr>
          <a:lstStyle/>
          <a:p>
            <a:pPr algn="l" indent="-349250" lvl="0" marL="457200" rtl="0">
              <a:lnSpc>
                <a:spcPct val="120000"/>
              </a:lnSpc>
              <a:spcBef>
                <a:spcPts val="0"/>
              </a:spcBef>
              <a:spcAft>
                <a:spcPts val="0"/>
              </a:spcAft>
              <a:buClr>
                <a:schemeClr val="dk2"/>
              </a:buClr>
              <a:buSzPts val="1900"/>
              <a:buChar char="●"/>
            </a:pPr>
            <a:r>
              <a:rPr altLang="uk" b="1" lang="uk" sz="1900">
                <a:solidFill>
                  <a:schemeClr val="dk2"/>
                </a:solidFill>
                <a:highlight>
                  <a:srgbClr val="FFFFFF"/>
                </a:highlight>
              </a:rPr>
              <a:t>Гідність - усвідомлення людиною своєї громадської ваги, громадського обов'язку. </a:t>
            </a:r>
            <a:endParaRPr b="1" sz="1900">
              <a:solidFill>
                <a:schemeClr val="dk2"/>
              </a:solidFill>
              <a:highlight>
                <a:srgbClr val="FFFFFF"/>
              </a:highlight>
            </a:endParaRPr>
          </a:p>
          <a:p>
            <a:pPr algn="l" indent="-349250" lvl="0" marL="457200" rtl="0">
              <a:lnSpc>
                <a:spcPct val="120000"/>
              </a:lnSpc>
              <a:spcBef>
                <a:spcPts val="0"/>
              </a:spcBef>
              <a:spcAft>
                <a:spcPts val="0"/>
              </a:spcAft>
              <a:buClr>
                <a:schemeClr val="dk2"/>
              </a:buClr>
              <a:buSzPts val="1900"/>
              <a:buChar char="●"/>
            </a:pPr>
            <a:r>
              <a:rPr altLang="uk" b="1" lang="uk" sz="1900">
                <a:solidFill>
                  <a:schemeClr val="dk2"/>
                </a:solidFill>
                <a:highlight>
                  <a:srgbClr val="FFFFFF"/>
                </a:highlight>
              </a:rPr>
              <a:t>Свобода - відсутність політичного й економічного гноблення, утиску й обмежень у суспільно-політичному житті якого-небудь класу або всього суспільства.</a:t>
            </a:r>
            <a:endParaRPr b="1" sz="1900">
              <a:solidFill>
                <a:schemeClr val="dk2"/>
              </a:solidFill>
              <a:highlight>
                <a:srgbClr val="FFFFFF"/>
              </a:highlight>
            </a:endParaRPr>
          </a:p>
          <a:p>
            <a:pPr algn="r" indent="0" lvl="0" marL="0" rtl="0">
              <a:lnSpc>
                <a:spcPct val="120000"/>
              </a:lnSpc>
              <a:spcBef>
                <a:spcPts val="0"/>
              </a:spcBef>
              <a:spcAft>
                <a:spcPts val="0"/>
              </a:spcAft>
              <a:buNone/>
            </a:pPr>
            <a:r>
              <a:rPr altLang="uk" b="1" lang="uk" sz="1700">
                <a:solidFill>
                  <a:schemeClr val="dk2"/>
                </a:solidFill>
                <a:highlight>
                  <a:srgbClr val="FFFFFF"/>
                </a:highlight>
              </a:rPr>
              <a:t>			</a:t>
            </a:r>
            <a:r>
              <a:rPr altLang="uk" b="1" lang="uk" sz="900">
                <a:solidFill>
                  <a:schemeClr val="dk2"/>
                </a:solidFill>
                <a:highlight>
                  <a:srgbClr val="FFFFFF"/>
                </a:highlight>
              </a:rPr>
              <a:t>Академічний тулмачний словник</a:t>
            </a:r>
            <a:endParaRPr b="1" sz="900">
              <a:solidFill>
                <a:schemeClr val="dk2"/>
              </a:solidFill>
              <a:highlight>
                <a:srgbClr val="FFFFFF"/>
              </a:highlight>
            </a:endParaRPr>
          </a:p>
        </p:txBody>
      </p:sp>
      <p:pic>
        <p:nvPicPr>
          <p:cNvPr id="67" name="Google Shape;67;p14"/>
          <p:cNvPicPr preferRelativeResize="0"/>
          <p:nvPr/>
        </p:nvPicPr>
        <p:blipFill>
          <a:blip r:embed="rId3">
            <a:alphaModFix/>
          </a:blip>
          <a:stretch>
            <a:fillRect/>
          </a:stretch>
        </p:blipFill>
        <p:spPr>
          <a:xfrm>
            <a:off x="4252800" y="88950"/>
            <a:ext cx="4802650" cy="5011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nvSpPr>
        <p:spPr>
          <a:xfrm>
            <a:off x="0" y="0"/>
            <a:ext cx="3000000" cy="191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lang="uk" sz="2250">
                <a:solidFill>
                  <a:srgbClr val="FF0000"/>
                </a:solidFill>
                <a:highlight>
                  <a:srgbClr val="FFFFFF"/>
                </a:highlight>
              </a:rPr>
              <a:t>Цього року в День Гідності та Свободи ми відзначаємо 10-ту річницю Революції Гідності.</a:t>
            </a:r>
            <a:endParaRPr sz="2300">
              <a:solidFill>
                <a:srgbClr val="FF0000"/>
              </a:solidFill>
            </a:endParaRPr>
          </a:p>
        </p:txBody>
      </p:sp>
      <p:pic>
        <p:nvPicPr>
          <p:cNvPr id="73" name="Google Shape;73;p15"/>
          <p:cNvPicPr preferRelativeResize="0"/>
          <p:nvPr/>
        </p:nvPicPr>
        <p:blipFill>
          <a:blip r:embed="rId3">
            <a:alphaModFix/>
          </a:blip>
          <a:stretch>
            <a:fillRect/>
          </a:stretch>
        </p:blipFill>
        <p:spPr>
          <a:xfrm>
            <a:off x="2869550" y="152400"/>
            <a:ext cx="6122049" cy="4788250"/>
          </a:xfrm>
          <a:prstGeom prst="rect">
            <a:avLst/>
          </a:prstGeom>
          <a:noFill/>
          <a:ln>
            <a:noFill/>
          </a:ln>
        </p:spPr>
      </p:pic>
      <p:pic>
        <p:nvPicPr>
          <p:cNvPr id="74" name="Google Shape;74;p15"/>
          <p:cNvPicPr preferRelativeResize="0"/>
          <p:nvPr/>
        </p:nvPicPr>
        <p:blipFill>
          <a:blip r:embed="rId4">
            <a:alphaModFix/>
          </a:blip>
          <a:stretch>
            <a:fillRect/>
          </a:stretch>
        </p:blipFill>
        <p:spPr>
          <a:xfrm>
            <a:off x="152400" y="2068800"/>
            <a:ext cx="2564750" cy="16638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nvSpPr>
        <p:spPr>
          <a:xfrm>
            <a:off x="0" y="0"/>
            <a:ext cx="9144000" cy="51717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lang="uk" sz="3600">
                <a:solidFill>
                  <a:srgbClr val="FF0000"/>
                </a:solidFill>
                <a:highlight>
                  <a:srgbClr val="FFFFFF"/>
                </a:highlight>
              </a:rPr>
              <a:t>21 листопада - День Гідності та Свободи в Україні. </a:t>
            </a:r>
            <a:endParaRPr sz="3600">
              <a:solidFill>
                <a:srgbClr val="FF0000"/>
              </a:solidFill>
              <a:highlight>
                <a:srgbClr val="FFFFFF"/>
              </a:highlight>
            </a:endParaRPr>
          </a:p>
          <a:p>
            <a:pPr algn="l" indent="0" lvl="0" marL="0" rtl="0">
              <a:spcBef>
                <a:spcPts val="0"/>
              </a:spcBef>
              <a:spcAft>
                <a:spcPts val="0"/>
              </a:spcAft>
              <a:buNone/>
            </a:pPr>
            <a:r>
              <a:rPr altLang="uk" lang="uk" sz="3600">
                <a:solidFill>
                  <a:srgbClr val="25252C"/>
                </a:solidFill>
                <a:highlight>
                  <a:srgbClr val="FFFFFF"/>
                </a:highlight>
              </a:rPr>
              <a:t>Одне із знакових державних свят встановлене на честь двох революцій - Помаранчевої 2004 року та Революції Гідності 2013-го. </a:t>
            </a:r>
            <a:endParaRPr sz="3600">
              <a:solidFill>
                <a:srgbClr val="25252C"/>
              </a:solidFill>
              <a:highlight>
                <a:srgbClr val="FFFFFF"/>
              </a:highlight>
            </a:endParaRPr>
          </a:p>
          <a:p>
            <a:pPr algn="l" indent="0" lvl="0" marL="0" rtl="0">
              <a:spcBef>
                <a:spcPts val="0"/>
              </a:spcBef>
              <a:spcAft>
                <a:spcPts val="0"/>
              </a:spcAft>
              <a:buNone/>
            </a:pPr>
            <a:r>
              <a:rPr altLang="uk" lang="uk" sz="3600">
                <a:solidFill>
                  <a:srgbClr val="25252C"/>
                </a:solidFill>
                <a:highlight>
                  <a:srgbClr val="FFFFFF"/>
                </a:highlight>
              </a:rPr>
              <a:t>Відзначаємо перший ювілей Революції Гідності - 10 років та згадуємо десять цікавих фактів про неї.</a:t>
            </a:r>
            <a:endParaRPr sz="3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0" y="0"/>
            <a:ext cx="6021900" cy="4386900"/>
          </a:xfrm>
          <a:prstGeom prst="rect">
            <a:avLst/>
          </a:prstGeom>
          <a:noFill/>
          <a:ln>
            <a:noFill/>
          </a:ln>
        </p:spPr>
        <p:txBody>
          <a:bodyPr anchor="t" anchorCtr="0" bIns="91425" lIns="91425" numCol="1" rIns="91425" spcFirstLastPara="1" tIns="91425" wrap="square">
            <a:spAutoFit/>
          </a:bodyPr>
          <a:lstStyle/>
          <a:p>
            <a:pPr algn="l" indent="-323850" lvl="0" marL="457200" rtl="0">
              <a:lnSpc>
                <a:spcPct val="200000"/>
              </a:lnSpc>
              <a:spcBef>
                <a:spcPts val="1200"/>
              </a:spcBef>
              <a:spcAft>
                <a:spcPts val="0"/>
              </a:spcAft>
              <a:buClr>
                <a:srgbClr val="25252C"/>
              </a:buClr>
              <a:buSzPts val="1500"/>
              <a:buChar char="●"/>
            </a:pPr>
            <a:r>
              <a:rPr altLang="uk" b="1" lang="uk" sz="1900">
                <a:solidFill>
                  <a:srgbClr val="25252C"/>
                </a:solidFill>
                <a:highlight>
                  <a:srgbClr val="FFFFFF"/>
                </a:highlight>
              </a:rPr>
              <a:t>1.</a:t>
            </a:r>
            <a:r>
              <a:rPr altLang="uk" b="1" lang="uk" sz="1500">
                <a:solidFill>
                  <a:srgbClr val="25252C"/>
                </a:solidFill>
                <a:highlight>
                  <a:srgbClr val="FFFFFF"/>
                </a:highlight>
              </a:rPr>
              <a:t>  </a:t>
            </a:r>
            <a:r>
              <a:rPr altLang="uk" b="1" lang="uk" sz="1500">
                <a:solidFill>
                  <a:srgbClr val="25252C"/>
                </a:solidFill>
                <a:highlight>
                  <a:srgbClr val="FFFFFF"/>
                </a:highlight>
              </a:rPr>
              <a:t>Початок Революції Гідності співпав з 9-ю річницею Помаранчевої                   Революції. </a:t>
            </a:r>
            <a:endParaRPr b="1" sz="1500">
              <a:solidFill>
                <a:srgbClr val="25252C"/>
              </a:solidFill>
              <a:highlight>
                <a:srgbClr val="FFFFFF"/>
              </a:highlight>
            </a:endParaRPr>
          </a:p>
          <a:p>
            <a:pPr algn="l" indent="0" lvl="0" marL="457200" rtl="0">
              <a:lnSpc>
                <a:spcPct val="200000"/>
              </a:lnSpc>
              <a:spcBef>
                <a:spcPts val="1200"/>
              </a:spcBef>
              <a:spcAft>
                <a:spcPts val="1200"/>
              </a:spcAft>
              <a:buNone/>
            </a:pPr>
            <a:r>
              <a:rPr altLang="uk" lang="uk" sz="1500">
                <a:solidFill>
                  <a:srgbClr val="25252C"/>
                </a:solidFill>
                <a:highlight>
                  <a:srgbClr val="FFFFFF"/>
                </a:highlight>
              </a:rPr>
              <a:t>Народні протести проти рішення уряду Азарова, який вирішив призупинити процес євроінтеграції України, розпочалися увечері 21 листопада 2013 року. За 9 років до цього, 22 листопада 2004-го, люди вийшли на мітинг проти фальсифікацій результатів президентських виборів. І в 2004-му, і в 2013-му протестували проти дій Віктора Януковича.</a:t>
            </a:r>
            <a:endParaRPr sz="1500">
              <a:solidFill>
                <a:srgbClr val="25252C"/>
              </a:solidFill>
              <a:highlight>
                <a:srgbClr val="FFFFFF"/>
              </a:highlight>
            </a:endParaRPr>
          </a:p>
        </p:txBody>
      </p:sp>
      <p:pic>
        <p:nvPicPr>
          <p:cNvPr id="85" name="Google Shape;85;p17"/>
          <p:cNvPicPr preferRelativeResize="0"/>
          <p:nvPr/>
        </p:nvPicPr>
        <p:blipFill>
          <a:blip r:embed="rId3">
            <a:alphaModFix/>
          </a:blip>
          <a:stretch>
            <a:fillRect/>
          </a:stretch>
        </p:blipFill>
        <p:spPr>
          <a:xfrm>
            <a:off x="6174300" y="152400"/>
            <a:ext cx="2969700" cy="2218275"/>
          </a:xfrm>
          <a:prstGeom prst="rect">
            <a:avLst/>
          </a:prstGeom>
          <a:noFill/>
          <a:ln>
            <a:noFill/>
          </a:ln>
        </p:spPr>
      </p:pic>
      <p:pic>
        <p:nvPicPr>
          <p:cNvPr id="86" name="Google Shape;86;p17"/>
          <p:cNvPicPr preferRelativeResize="0"/>
          <p:nvPr/>
        </p:nvPicPr>
        <p:blipFill>
          <a:blip r:embed="rId4">
            <a:alphaModFix/>
          </a:blip>
          <a:stretch>
            <a:fillRect/>
          </a:stretch>
        </p:blipFill>
        <p:spPr>
          <a:xfrm>
            <a:off x="5788000" y="2370675"/>
            <a:ext cx="3356000" cy="1957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p:nvPr/>
        </p:nvSpPr>
        <p:spPr>
          <a:xfrm>
            <a:off x="838200" y="171450"/>
            <a:ext cx="7200900" cy="3829200"/>
          </a:xfrm>
          <a:prstGeom prst="verticalScroll">
            <a:avLst>
              <a:gd fmla="val 12500" name="adj"/>
            </a:avLst>
          </a:prstGeom>
          <a:solidFill>
            <a:srgbClr val="FFFF00"/>
          </a:solidFill>
          <a:ln cap="flat" cmpd="sng" w="9525">
            <a:solidFill>
              <a:srgbClr val="CC0000"/>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rtl="0">
              <a:lnSpc>
                <a:spcPct val="200000"/>
              </a:lnSpc>
              <a:spcBef>
                <a:spcPts val="1200"/>
              </a:spcBef>
              <a:spcAft>
                <a:spcPts val="1200"/>
              </a:spcAft>
              <a:buNone/>
            </a:pPr>
            <a:r>
              <a:rPr altLang="uk" b="1" lang="uk" sz="2500">
                <a:solidFill>
                  <a:srgbClr val="25252C"/>
                </a:solidFill>
                <a:highlight>
                  <a:srgbClr val="FFFFFF"/>
                </a:highlight>
              </a:rPr>
              <a:t>2. </a:t>
            </a:r>
            <a:r>
              <a:rPr altLang="uk" b="1" lang="uk" sz="1700">
                <a:solidFill>
                  <a:srgbClr val="25252C"/>
                </a:solidFill>
                <a:highlight>
                  <a:srgbClr val="FFFFFF"/>
                </a:highlight>
              </a:rPr>
              <a:t> </a:t>
            </a:r>
            <a:r>
              <a:rPr altLang="uk" b="1" lang="uk" sz="1700">
                <a:solidFill>
                  <a:srgbClr val="CC0000"/>
                </a:solidFill>
                <a:highlight>
                  <a:srgbClr val="FFFFFF"/>
                </a:highlight>
              </a:rPr>
              <a:t>100-метрового листа "донецькому султану"</a:t>
            </a:r>
            <a:r>
              <a:rPr altLang="uk" lang="uk" sz="1700">
                <a:solidFill>
                  <a:srgbClr val="25252C"/>
                </a:solidFill>
                <a:highlight>
                  <a:srgbClr val="FFFFFF"/>
                </a:highlight>
              </a:rPr>
              <a:t> </a:t>
            </a:r>
            <a:r>
              <a:rPr altLang="uk" b="1" lang="uk" sz="1700">
                <a:solidFill>
                  <a:srgbClr val="25252C"/>
                </a:solidFill>
                <a:highlight>
                  <a:srgbClr val="FFFFFF"/>
                </a:highlight>
              </a:rPr>
              <a:t>- Віктору Януковичу - написали активісти 27 листопада на Майдані Незалежності. Януковича закликали обрати євроінтеграцію, пояснювали, чому це треба зробити та давали поради уряду.</a:t>
            </a:r>
            <a:endParaRPr b="1" sz="1700">
              <a:solidFill>
                <a:srgbClr val="25252C"/>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nvSpPr>
        <p:spPr>
          <a:xfrm>
            <a:off x="0" y="0"/>
            <a:ext cx="4105200" cy="4094400"/>
          </a:xfrm>
          <a:prstGeom prst="rect">
            <a:avLst/>
          </a:prstGeom>
          <a:noFill/>
          <a:ln>
            <a:noFill/>
          </a:ln>
        </p:spPr>
        <p:txBody>
          <a:bodyPr anchor="t" anchorCtr="0" bIns="91425" lIns="91425" numCol="1" rIns="91425" spcFirstLastPara="1" tIns="91425" wrap="square">
            <a:spAutoFit/>
          </a:bodyPr>
          <a:lstStyle/>
          <a:p>
            <a:pPr algn="l" indent="-317500" lvl="0" marL="457200" rtl="0">
              <a:lnSpc>
                <a:spcPct val="200000"/>
              </a:lnSpc>
              <a:spcBef>
                <a:spcPts val="1200"/>
              </a:spcBef>
              <a:spcAft>
                <a:spcPts val="0"/>
              </a:spcAft>
              <a:buClr>
                <a:srgbClr val="25252C"/>
              </a:buClr>
              <a:buSzPts val="1400"/>
              <a:buChar char="●"/>
            </a:pPr>
            <a:r>
              <a:rPr altLang="uk" b="1" lang="uk" sz="1700">
                <a:solidFill>
                  <a:srgbClr val="25252C"/>
                </a:solidFill>
                <a:highlight>
                  <a:srgbClr val="FFFFFF"/>
                </a:highlight>
              </a:rPr>
              <a:t>3. </a:t>
            </a:r>
            <a:r>
              <a:rPr altLang="uk" b="1" lang="uk">
                <a:solidFill>
                  <a:srgbClr val="25252C"/>
                </a:solidFill>
                <a:highlight>
                  <a:srgbClr val="FFFFFF"/>
                </a:highlight>
              </a:rPr>
              <a:t>  </a:t>
            </a:r>
            <a:r>
              <a:rPr altLang="uk" b="1" lang="uk">
                <a:solidFill>
                  <a:srgbClr val="25252C"/>
                </a:solidFill>
                <a:highlight>
                  <a:srgbClr val="FFFFFF"/>
                </a:highlight>
              </a:rPr>
              <a:t>"Живий євроланцюг" </a:t>
            </a:r>
            <a:endParaRPr b="1">
              <a:solidFill>
                <a:srgbClr val="25252C"/>
              </a:solidFill>
              <a:highlight>
                <a:srgbClr val="FFFFFF"/>
              </a:highlight>
            </a:endParaRPr>
          </a:p>
          <a:p>
            <a:pPr algn="l" indent="0" lvl="0" marL="0" rtl="0">
              <a:lnSpc>
                <a:spcPct val="200000"/>
              </a:lnSpc>
              <a:spcBef>
                <a:spcPts val="1200"/>
              </a:spcBef>
              <a:spcAft>
                <a:spcPts val="1200"/>
              </a:spcAft>
              <a:buNone/>
            </a:pPr>
            <a:r>
              <a:rPr altLang="uk" b="1" lang="uk">
                <a:solidFill>
                  <a:srgbClr val="25252C"/>
                </a:solidFill>
                <a:highlight>
                  <a:srgbClr val="FFFFFF"/>
                </a:highlight>
              </a:rPr>
              <a:t>між Києвом та Перемишлем</a:t>
            </a:r>
            <a:r>
              <a:rPr altLang="uk" lang="uk">
                <a:solidFill>
                  <a:srgbClr val="25252C"/>
                </a:solidFill>
                <a:highlight>
                  <a:srgbClr val="FFFFFF"/>
                </a:highlight>
              </a:rPr>
              <a:t> організували українські студенти 29 листопада - він почався у Києві і проліг через Житомир, Рівне, Львів і до Шегині на кордоні з Польщею. Довжина "ланцюга" становила 625 кілометрів, і він став другим в історії України з січня 1990 року, коли було створено подібний живий ланцюг на Акт Злуки.</a:t>
            </a:r>
            <a:endParaRPr>
              <a:solidFill>
                <a:srgbClr val="25252C"/>
              </a:solidFill>
              <a:highlight>
                <a:srgbClr val="FFFFFF"/>
              </a:highlight>
            </a:endParaRPr>
          </a:p>
        </p:txBody>
      </p:sp>
      <p:sp>
        <p:nvSpPr>
          <p:cNvPr id="97" name="Google Shape;97;p19"/>
          <p:cNvSpPr txBox="1"/>
          <p:nvPr/>
        </p:nvSpPr>
        <p:spPr>
          <a:xfrm flipH="1">
            <a:off x="1407625" y="3852325"/>
            <a:ext cx="6741600" cy="1015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b="1" lang="uk" sz="1350">
                <a:solidFill>
                  <a:srgbClr val="3B444D"/>
                </a:solidFill>
                <a:highlight>
                  <a:srgbClr val="FFFFFF"/>
                </a:highlight>
              </a:rPr>
              <a:t>Це акт не для того, аби змусити когось, щось підписати, - говорять очевидці- Ми хотіли засвідчити, що Україна єдина, що вона хоче в Європу, вона може показати свій дух. Ми готові подолати всі труднощі зі вступом, бо там краще майбутнє</a:t>
            </a:r>
            <a:endParaRPr b="1"/>
          </a:p>
        </p:txBody>
      </p:sp>
      <p:pic>
        <p:nvPicPr>
          <p:cNvPr id="98" name="Google Shape;98;p19"/>
          <p:cNvPicPr preferRelativeResize="0"/>
          <p:nvPr/>
        </p:nvPicPr>
        <p:blipFill>
          <a:blip r:embed="rId3">
            <a:alphaModFix/>
          </a:blip>
          <a:stretch>
            <a:fillRect/>
          </a:stretch>
        </p:blipFill>
        <p:spPr>
          <a:xfrm>
            <a:off x="4331675" y="692150"/>
            <a:ext cx="4680025" cy="2916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nvSpPr>
        <p:spPr>
          <a:xfrm>
            <a:off x="0" y="-52900"/>
            <a:ext cx="4455600" cy="3170700"/>
          </a:xfrm>
          <a:prstGeom prst="rect">
            <a:avLst/>
          </a:prstGeom>
          <a:noFill/>
          <a:ln>
            <a:noFill/>
          </a:ln>
        </p:spPr>
        <p:txBody>
          <a:bodyPr anchor="t" anchorCtr="0" bIns="91425" lIns="91425" numCol="1" rIns="91425" spcFirstLastPara="1" tIns="91425" wrap="square">
            <a:spAutoFit/>
          </a:bodyPr>
          <a:lstStyle/>
          <a:p>
            <a:pPr algn="l" indent="0" lvl="0" marL="457200" rtl="0">
              <a:lnSpc>
                <a:spcPct val="200000"/>
              </a:lnSpc>
              <a:spcBef>
                <a:spcPts val="1200"/>
              </a:spcBef>
              <a:spcAft>
                <a:spcPts val="1200"/>
              </a:spcAft>
              <a:buNone/>
            </a:pPr>
            <a:r>
              <a:rPr altLang="uk" b="1" lang="uk" sz="2500">
                <a:solidFill>
                  <a:srgbClr val="25252C"/>
                </a:solidFill>
                <a:highlight>
                  <a:srgbClr val="FFFFFF"/>
                </a:highlight>
              </a:rPr>
              <a:t>4      </a:t>
            </a:r>
            <a:r>
              <a:rPr altLang="uk" b="1" lang="uk" sz="2000">
                <a:solidFill>
                  <a:srgbClr val="25252C"/>
                </a:solidFill>
                <a:highlight>
                  <a:srgbClr val="FFFFFF"/>
                </a:highlight>
              </a:rPr>
              <a:t>"Марш мільйона"</a:t>
            </a:r>
            <a:r>
              <a:rPr altLang="uk" lang="uk" sz="1600">
                <a:solidFill>
                  <a:srgbClr val="25252C"/>
                </a:solidFill>
                <a:highlight>
                  <a:srgbClr val="FFFFFF"/>
                </a:highlight>
              </a:rPr>
              <a:t>пройшов 8 грудня у Києві - на Народне Віче на Майдані Незалежності зібралося понад мільйон людей. Вони прийняли рішення про початок блокування Адміністрації президента, Кабміну та інших установ.</a:t>
            </a:r>
            <a:endParaRPr sz="1600">
              <a:solidFill>
                <a:srgbClr val="25252C"/>
              </a:solidFill>
              <a:highlight>
                <a:srgbClr val="FFFFFF"/>
              </a:highlight>
            </a:endParaRPr>
          </a:p>
        </p:txBody>
      </p:sp>
      <p:pic>
        <p:nvPicPr>
          <p:cNvPr id="104" name="Google Shape;104;p20"/>
          <p:cNvPicPr preferRelativeResize="0"/>
          <p:nvPr/>
        </p:nvPicPr>
        <p:blipFill>
          <a:blip r:embed="rId3">
            <a:alphaModFix/>
          </a:blip>
          <a:stretch>
            <a:fillRect/>
          </a:stretch>
        </p:blipFill>
        <p:spPr>
          <a:xfrm>
            <a:off x="4608000" y="152400"/>
            <a:ext cx="4271425" cy="2779175"/>
          </a:xfrm>
          <a:prstGeom prst="rect">
            <a:avLst/>
          </a:prstGeom>
          <a:noFill/>
          <a:ln>
            <a:noFill/>
          </a:ln>
        </p:spPr>
      </p:pic>
      <p:sp>
        <p:nvSpPr>
          <p:cNvPr id="105" name="Google Shape;105;p20"/>
          <p:cNvSpPr txBox="1"/>
          <p:nvPr/>
        </p:nvSpPr>
        <p:spPr>
          <a:xfrm>
            <a:off x="0" y="2973925"/>
            <a:ext cx="9038100" cy="1600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uk" lang="uk" sz="1150">
                <a:solidFill>
                  <a:srgbClr val="102A43"/>
                </a:solidFill>
                <a:highlight>
                  <a:srgbClr val="FFFFFF"/>
                </a:highlight>
              </a:rPr>
              <a:t>8 грудня 2013р. відбулась наймасштабніша акція Євромайдану - Марш мільйона. Про подію : У центрі Києва на Майдані Незалежності зібрались за даними Міністерства внутрішніх справ близько 100 тисяч осіб. Чому тоді мільйон? Бо протестувальники мітингували на центральних площах інших міст України. Мітингувальники зібрались на Народне Віче Революції Гідності, щоб виразити свій протест проти влади Віктора Януковича. Опозиційні лідери на центральній сцені міста висунули до тогочасного президента вимогу: якщо за 48 годин він не виконає умов Майдану, то мітингувальники заблокують його будинок у Межигір'ї. По вулицям Києва - Грушевського, Шовковичній, Лютеранській, протестувальники побудували барикади. Згодом о 18 годині вечора активісти повалили пам'ятник Леніну на Бесарабці. Подія стала початком масових акцій на Майдані Незалежності та спричинили відхід від влади президента Віктора Януковича.</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nvSpPr>
        <p:spPr>
          <a:xfrm>
            <a:off x="0" y="0"/>
            <a:ext cx="8837100" cy="4002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t/>
            </a:r>
            <a:endParaRPr/>
          </a:p>
        </p:txBody>
      </p:sp>
      <p:sp>
        <p:nvSpPr>
          <p:cNvPr id="111" name="Google Shape;111;p21"/>
          <p:cNvSpPr txBox="1"/>
          <p:nvPr/>
        </p:nvSpPr>
        <p:spPr>
          <a:xfrm>
            <a:off x="0" y="0"/>
            <a:ext cx="6498300" cy="4587000"/>
          </a:xfrm>
          <a:prstGeom prst="rect">
            <a:avLst/>
          </a:prstGeom>
          <a:noFill/>
          <a:ln>
            <a:noFill/>
          </a:ln>
        </p:spPr>
        <p:txBody>
          <a:bodyPr anchor="t" anchorCtr="0" bIns="91425" lIns="91425" numCol="1" rIns="91425" spcFirstLastPara="1" tIns="91425" wrap="square">
            <a:spAutoFit/>
          </a:bodyPr>
          <a:lstStyle/>
          <a:p>
            <a:pPr algn="l" indent="-304800" lvl="0" marL="457200" rtl="0">
              <a:lnSpc>
                <a:spcPct val="200000"/>
              </a:lnSpc>
              <a:spcBef>
                <a:spcPts val="1200"/>
              </a:spcBef>
              <a:spcAft>
                <a:spcPts val="0"/>
              </a:spcAft>
              <a:buClr>
                <a:srgbClr val="25252C"/>
              </a:buClr>
              <a:buSzPts val="1200"/>
              <a:buChar char="●"/>
            </a:pPr>
            <a:r>
              <a:rPr altLang="uk" b="1" lang="uk" sz="1600">
                <a:solidFill>
                  <a:srgbClr val="25252C"/>
                </a:solidFill>
                <a:highlight>
                  <a:srgbClr val="FFFFFF"/>
                </a:highlight>
              </a:rPr>
              <a:t>5</a:t>
            </a:r>
            <a:r>
              <a:rPr altLang="uk" b="1" lang="uk">
                <a:solidFill>
                  <a:srgbClr val="25252C"/>
                </a:solidFill>
                <a:highlight>
                  <a:srgbClr val="FFFFFF"/>
                </a:highlight>
              </a:rPr>
              <a:t>. </a:t>
            </a:r>
            <a:r>
              <a:rPr altLang="uk" b="1" lang="uk" sz="1100">
                <a:solidFill>
                  <a:srgbClr val="25252C"/>
                </a:solidFill>
                <a:highlight>
                  <a:srgbClr val="FFFFFF"/>
                </a:highlight>
              </a:rPr>
              <a:t> </a:t>
            </a:r>
            <a:r>
              <a:rPr altLang="uk" b="1" lang="uk" sz="1100">
                <a:solidFill>
                  <a:srgbClr val="25252C"/>
                </a:solidFill>
                <a:highlight>
                  <a:srgbClr val="FFFFFF"/>
                </a:highlight>
              </a:rPr>
              <a:t>Михайлівський набат</a:t>
            </a:r>
            <a:r>
              <a:rPr altLang="uk" lang="uk" sz="1100">
                <a:solidFill>
                  <a:srgbClr val="25252C"/>
                </a:solidFill>
                <a:highlight>
                  <a:srgbClr val="FFFFFF"/>
                </a:highlight>
              </a:rPr>
              <a:t> зазвучав після того, як у ніч з 10 на 11 грудня підрозділи внутрішніх військ і "Беркута" зробили спробу розігнати протестувальників на Майдані у Києві. Михайлівський Золотоверхий собор безперервно бив у дзвони - на той дзвін з усього міста стікалися мешканці. Диякон Михайлівського собору Іван Сидор отримав благословення у намісника монастиря ігумена Агапіта і побіг на дзвіницю. Пізніше він розповідав, що не знав насправді, як бити на сполох, адже останній раз таке відбувалося в 1240 році, коли під Києвом стояла татаро-монгольська орда. Але разом зі студентами-помічниками вклали у той передзвін всю душу, порвали чотири троса і стерли руки до мозолів.</a:t>
            </a:r>
            <a:r>
              <a:rPr altLang="uk" lang="uk" sz="1300">
                <a:solidFill>
                  <a:srgbClr val="25252C"/>
                </a:solidFill>
                <a:highlight>
                  <a:srgbClr val="FFFFFF"/>
                </a:highlight>
              </a:rPr>
              <a:t> </a:t>
            </a:r>
            <a:endParaRPr sz="1300">
              <a:solidFill>
                <a:srgbClr val="25252C"/>
              </a:solidFill>
              <a:highlight>
                <a:srgbClr val="FFFFFF"/>
              </a:highlight>
            </a:endParaRPr>
          </a:p>
          <a:p>
            <a:pPr algn="l" indent="-304800" lvl="0" marL="457200" rtl="0">
              <a:lnSpc>
                <a:spcPct val="200000"/>
              </a:lnSpc>
              <a:spcBef>
                <a:spcPts val="0"/>
              </a:spcBef>
              <a:spcAft>
                <a:spcPts val="0"/>
              </a:spcAft>
              <a:buClr>
                <a:srgbClr val="25252C"/>
              </a:buClr>
              <a:buSzPts val="1200"/>
              <a:buChar char="●"/>
            </a:pPr>
            <a:r>
              <a:rPr altLang="uk" lang="uk" sz="1000">
                <a:solidFill>
                  <a:srgbClr val="25252C"/>
                </a:solidFill>
                <a:highlight>
                  <a:srgbClr val="FFFFFF"/>
                </a:highlight>
              </a:rPr>
              <a:t> </a:t>
            </a:r>
            <a:r>
              <a:rPr altLang="uk" lang="uk" sz="1000" u="sng">
                <a:solidFill>
                  <a:schemeClr val="hlink"/>
                </a:solidFill>
                <a:highlight>
                  <a:srgbClr val="FFFFFF"/>
                </a:highlight>
                <a:hlinkClick r:id="rId3"/>
              </a:rPr>
              <a:t>&lt;iframe width="1080" height="608" src="https://www.youtube.com/embed/_52LBcfsxTw" title="НАБАТ МИХАЙЛІВСЬКОГО СОБОРУ. БЕРКУТ РОЗБИРАЄ ОДНУ З ПЕРШИХ БАРИКАД (11.12.2013)" frameborder="0" allow="accelerometer; autoplay; clipboard</a:t>
            </a:r>
            <a:r>
              <a:rPr altLang="uk" lang="uk" sz="600" u="sng">
                <a:solidFill>
                  <a:schemeClr val="hlink"/>
                </a:solidFill>
                <a:highlight>
                  <a:srgbClr val="FFFFFF"/>
                </a:highlight>
                <a:hlinkClick r:id="rId4"/>
              </a:rPr>
              <a:t>-</a:t>
            </a:r>
            <a:r>
              <a:rPr altLang="uk" lang="uk" sz="1000" u="sng">
                <a:solidFill>
                  <a:schemeClr val="hlink"/>
                </a:solidFill>
                <a:highlight>
                  <a:srgbClr val="FFFFFF"/>
                </a:highlight>
                <a:hlinkClick r:id="rId5"/>
              </a:rPr>
              <a:t>write; encrypted-media; gyroscope; picture-in-picture; web-share" allowfullscreen&gt;&lt;/iframe&gt;</a:t>
            </a:r>
            <a:endParaRPr sz="1000">
              <a:solidFill>
                <a:srgbClr val="25252C"/>
              </a:solidFill>
              <a:highlight>
                <a:srgbClr val="FFFFFF"/>
              </a:highlight>
            </a:endParaRPr>
          </a:p>
        </p:txBody>
      </p:sp>
      <p:pic>
        <p:nvPicPr>
          <p:cNvPr id="112" name="Google Shape;112;p21"/>
          <p:cNvPicPr preferRelativeResize="0"/>
          <p:nvPr/>
        </p:nvPicPr>
        <p:blipFill>
          <a:blip r:embed="rId6">
            <a:alphaModFix/>
          </a:blip>
          <a:stretch>
            <a:fillRect/>
          </a:stretch>
        </p:blipFill>
        <p:spPr>
          <a:xfrm>
            <a:off x="6413500" y="245700"/>
            <a:ext cx="2730500" cy="3670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