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64" d="100"/>
          <a:sy n="64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255EDF-35D4-4F14-A0EE-0401007494AD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D030FE8-49A1-45E5-BF8D-500A24604A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4632" cy="3168352"/>
          </a:xfrm>
        </p:spPr>
        <p:txBody>
          <a:bodyPr/>
          <a:lstStyle/>
          <a:p>
            <a:r>
              <a:rPr lang="ru-RU" dirty="0" smtClean="0"/>
              <a:t>РОСЛИНИ – СИМВОЛИ УКРАЇНИ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848872" cy="424847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9973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 advTm="1000">
        <p:split orient="vert"/>
      </p:transition>
    </mc:Choice>
    <mc:Fallback>
      <p:transition spd="slow" advClick="0" advTm="1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156317" cy="3201805"/>
          </a:xfrm>
        </p:spPr>
        <p:txBody>
          <a:bodyPr/>
          <a:lstStyle/>
          <a:p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Соняшник - символ Сонця, праці й достатку, сили і добробуту. Він - чи не найсильніший серед квітів, що знайшов своє місце під Сонцем, бо постійно орієнтується на небесне Світило - повертає за ним свою схожу на Сонце голову. Тож Сонце його не засліплює, а це означає, що він не  боїться осліпнути від успіхів чи  досягнень.</a:t>
            </a:r>
            <a:r>
              <a:rPr lang="uk-UA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Соняшник </a:t>
            </a:r>
            <a:endParaRPr lang="ru-RU" dirty="0"/>
          </a:p>
        </p:txBody>
      </p:sp>
      <p:pic>
        <p:nvPicPr>
          <p:cNvPr id="4" name="Рисунок 3" descr="соняшн. 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04664"/>
            <a:ext cx="237626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3133048"/>
      </p:ext>
    </p:extLst>
  </p:cSld>
  <p:clrMapOvr>
    <a:masterClrMapping/>
  </p:clrMapOvr>
  <p:transition spd="slow" advClick="0" advTm="10000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Любисток в Україні є символом кохання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зілля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причарувати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когось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Через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любчик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люби мене,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приворотне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зілля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Любисток –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символ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кохання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«люби мене» -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ніби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промовляє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нас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дивовижна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квітка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краю.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народі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легенда,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любисток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волошка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колись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птахами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вчили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любити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одного, бути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щирими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відвертими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 коли померли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пташки, то проросли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квітами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пахучими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рослинками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любистком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волошкою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них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чудові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лікувальні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ними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волосся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освіжають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хату,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купають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маленьких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квіти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віночку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символом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відданості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Любисток </a:t>
            </a:r>
            <a:endParaRPr lang="ru-RU" dirty="0"/>
          </a:p>
        </p:txBody>
      </p:sp>
      <p:pic>
        <p:nvPicPr>
          <p:cNvPr id="4" name="Рисунок 3" descr="люб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8356" y="188640"/>
            <a:ext cx="2012116" cy="236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141816"/>
      </p:ext>
    </p:extLst>
  </p:cSld>
  <p:clrMapOvr>
    <a:masterClrMapping/>
  </p:clrMapOvr>
  <p:transition spd="slow" advClick="0" advTm="10000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47664" y="2675466"/>
            <a:ext cx="7200800" cy="3561846"/>
          </a:xfrm>
        </p:spPr>
        <p:txBody>
          <a:bodyPr/>
          <a:lstStyle/>
          <a:p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символізує щедре відтворення життя. Він постійний атрибут богині шлюбу і родючості. На Україні здавна існував оригінальний звичай: щоб паралізувати дію відьми - обсипали маком певні місця. Мак повинен бути дикий – самосій і освячений на св. Маковія - 14 серпня. Якщо таким маком обсипати дім, то можна бути спокійним – це захистить від усіляких відьомських хитрих підступів.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Мак </a:t>
            </a:r>
            <a:endParaRPr lang="ru-RU" dirty="0"/>
          </a:p>
        </p:txBody>
      </p:sp>
      <p:pic>
        <p:nvPicPr>
          <p:cNvPr id="4" name="Рисунок 3" descr="coquelicot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58417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34004496"/>
      </p:ext>
    </p:extLst>
  </p:cSld>
  <p:clrMapOvr>
    <a:masterClrMapping/>
  </p:clrMapOvr>
  <p:transition spd="slow" advClick="0" advTm="10000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Волошки </a:t>
            </a:r>
            <a:endParaRPr lang="ru-RU" dirty="0"/>
          </a:p>
        </p:txBody>
      </p:sp>
      <p:pic>
        <p:nvPicPr>
          <p:cNvPr id="4" name="Объект 3" descr="http://img0.liveinternet.ru/images/attach/c/1/58/575/58575964_1272891032_Vasil_ki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933056"/>
            <a:ext cx="2808312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11560" y="2276872"/>
            <a:ext cx="64807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Васильки або Волошки - символ ніжної і тонкої душевної краси, праведності і святості, душевної чистоти, скромності і привітності.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квітки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легенда, походить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хлопчика Василька,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русалки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Зелені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свята заманили в поле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залоскотали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перетворпився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квітку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названу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іменем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2018405"/>
      </p:ext>
    </p:extLst>
  </p:cSld>
  <p:clrMapOvr>
    <a:masterClrMapping/>
  </p:clrMapOvr>
  <p:transition spd="slow" advClick="0" advTm="10000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uk-UA" sz="6600" b="1" dirty="0" smtClean="0"/>
              <a:t>Дякую за увагу!!!</a:t>
            </a:r>
            <a:endParaRPr lang="ru-RU" sz="6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84523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lnSpcReduction="10000"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Calibri"/>
                <a:cs typeface="Times New Roman"/>
              </a:rPr>
              <a:t>Мета: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ознайомити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з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рослинами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-символами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України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ru-RU" dirty="0" err="1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розширити</a:t>
            </a:r>
            <a:r>
              <a:rPr lang="ru-RU" dirty="0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уявлення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про природу красу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і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багатство</a:t>
            </a:r>
            <a:r>
              <a:rPr lang="ru-RU" dirty="0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рослинного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світу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ru-RU" dirty="0" err="1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розвивати</a:t>
            </a:r>
            <a:r>
              <a:rPr lang="ru-RU" dirty="0" smtClean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пізнавальні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інтереси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кругозір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виховувати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любов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бережливе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ставлення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до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природи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рідного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краю,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його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традицій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спадщини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предків</a:t>
            </a:r>
            <a:r>
              <a:rPr lang="ru-RU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7684"/>
      </p:ext>
    </p:extLst>
  </p:cSld>
  <p:clrMapOvr>
    <a:masterClrMapping/>
  </p:clrMapOvr>
  <p:transition spd="slow" advClick="0" advTm="15000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Калина</a:t>
            </a:r>
            <a:endParaRPr lang="ru-RU" dirty="0"/>
          </a:p>
        </p:txBody>
      </p:sp>
      <p:pic>
        <p:nvPicPr>
          <p:cNvPr id="4" name="Объект 3" descr="e13f29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35696"/>
            <a:ext cx="2540000" cy="25527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611560" y="2276872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 українській народній творчості калина символізує мужність і незламність духу в боротьбі за незалежність рідного краю, благородний порив виборювати  та відстоювати свободу й гідність                                                людську.   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	  Цілу довгу холодну зиму палахкотять рубіновим намистом  на калині яскраво-червоні плоди. А коли уважно глянути на зернину, вийняту з ягоди, то можна побачити, що вона нагадує маленьке серце</a:t>
            </a:r>
            <a:r>
              <a:rPr lang="uk-UA" sz="2000" dirty="0" smtClean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xmlns="" val="2313837848"/>
      </p:ext>
    </p:extLst>
  </p:cSld>
  <p:clrMapOvr>
    <a:masterClrMapping/>
  </p:clrMapOvr>
  <p:transition spd="slow" advTm="18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76872"/>
            <a:ext cx="8344437" cy="3456384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Здавна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Україні калина вважалась символом любові, щастя, краси, багатства, здоров´я та символом зв´язку з потойбічним життям. На весіллях калиною оздоблюють коровай та вбрання нареченої, щоб підкреслити її чистоту, дівочу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невинність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також одяг молодого та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весільні </a:t>
            </a:r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вінки. На хрестини калину затикали у калачі, шишки для кумів, клали в першу купіль дитини. Дівчата садили цей кущ і на могилах коханих. Перед розлукою або, освідчуючись у коханні, дарували  кетяг калини</a:t>
            </a:r>
            <a:r>
              <a:rPr lang="uk-UA" sz="3000" dirty="0">
                <a:solidFill>
                  <a:schemeClr val="tx1"/>
                </a:solidFill>
                <a:latin typeface="Calibri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Калина </a:t>
            </a:r>
            <a:endParaRPr lang="ru-RU" dirty="0"/>
          </a:p>
        </p:txBody>
      </p:sp>
      <p:pic>
        <p:nvPicPr>
          <p:cNvPr id="4" name="Рисунок 3" descr="Keks_Lebedi_2,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467542" y="332656"/>
            <a:ext cx="2018560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3333025"/>
      </p:ext>
    </p:extLst>
  </p:cSld>
  <p:clrMapOvr>
    <a:masterClrMapping/>
  </p:clrMapOvr>
  <p:transition spd="slow" advClick="0" advTm="14000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ClrTx/>
              <a:buSzTx/>
              <a:buNone/>
            </a:pPr>
            <a:r>
              <a:rPr lang="uk-UA" sz="2700" dirty="0">
                <a:solidFill>
                  <a:srgbClr val="006600"/>
                </a:solidFill>
                <a:latin typeface="Calibri"/>
              </a:rPr>
              <a:t> </a:t>
            </a:r>
            <a:r>
              <a:rPr lang="uk-UA" sz="2700" dirty="0" smtClean="0">
                <a:solidFill>
                  <a:srgbClr val="006600"/>
                </a:solidFill>
                <a:latin typeface="Calibri"/>
              </a:rPr>
              <a:t> 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Верба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 природним фільтром. Недаремно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 найчастіше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беруть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воду біля криниць, поруч з якими росте верба. </a:t>
            </a:r>
          </a:p>
          <a:p>
            <a:pPr marL="342900" lvl="0" indent="-342900">
              <a:buClrTx/>
              <a:buSzTx/>
              <a:buNone/>
            </a:pP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Ця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рослина - народний прогностик.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lvl="0" indent="-342900">
              <a:buClrTx/>
              <a:buSzTx/>
              <a:buNone/>
            </a:pP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жарку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погоду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вона “плаче” і це говорить 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те, що погода ще буде сонячна </a:t>
            </a: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тепла. </a:t>
            </a:r>
          </a:p>
          <a:p>
            <a:pPr marL="342900" lvl="0" indent="-342900">
              <a:buClrTx/>
              <a:buSzTx/>
              <a:buNone/>
            </a:pPr>
            <a:r>
              <a:rPr lang="uk-UA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Людям 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 затяжною хворобою допомагала верба, їхній одяг вивішували на вербових гілках, поки він не </a:t>
            </a:r>
            <a:r>
              <a:rPr lang="uk-UA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зтлівав</a:t>
            </a:r>
            <a:r>
              <a:rPr lang="uk-UA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пропаде одяг – пропаде і хвороба.</a:t>
            </a:r>
            <a:r>
              <a:rPr lang="uk-UA" sz="2700" dirty="0">
                <a:solidFill>
                  <a:schemeClr val="tx1"/>
                </a:solidFill>
                <a:latin typeface="Calibri"/>
              </a:rPr>
              <a:t>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Верба </a:t>
            </a:r>
            <a:endParaRPr lang="ru-RU" dirty="0"/>
          </a:p>
        </p:txBody>
      </p:sp>
      <p:pic>
        <p:nvPicPr>
          <p:cNvPr id="4" name="Рисунок 3" descr="iv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476672"/>
            <a:ext cx="2880319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074383839"/>
      </p:ext>
    </p:extLst>
  </p:cSld>
  <p:clrMapOvr>
    <a:masterClrMapping/>
  </p:clrMapOvr>
  <p:transition spd="slow" advClick="0" advTm="10000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багатьох народних традиціях існував культ дуба, який вважався священним деревом, оселею Богів, небесними </a:t>
            </a:r>
            <a:r>
              <a:rPr lang="uk-UA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вратами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крізь які божество  може з'явитися перед людьми.                                           </a:t>
            </a:r>
            <a:endParaRPr lang="uk-UA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Дуб виступає в ролі світового   дерева: він символізує світову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вісь, з'єднуючу верхній та нижній світи, живих та померлих предків, знаменуючи центр Всесвіту. Дуб означав силу, мужність, витривалість, довголіття, родючість, шляхетність, вірність.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Дуб </a:t>
            </a:r>
            <a:endParaRPr lang="ru-RU" dirty="0"/>
          </a:p>
        </p:txBody>
      </p:sp>
      <p:pic>
        <p:nvPicPr>
          <p:cNvPr id="4" name="Рисунок 3" descr="416f08f847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116632"/>
            <a:ext cx="223861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687338082"/>
      </p:ext>
    </p:extLst>
  </p:cSld>
  <p:clrMapOvr>
    <a:masterClrMapping/>
  </p:clrMapOvr>
  <p:transition spd="slow" advClick="0" advTm="13000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2675467"/>
            <a:ext cx="7236792" cy="2625741"/>
          </a:xfrm>
        </p:spPr>
        <p:txBody>
          <a:bodyPr/>
          <a:lstStyle/>
          <a:p>
            <a:r>
              <a:rPr lang="uk-UA" dirty="0"/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Вишня за віруваннями українців - дерево взаємної любові, весни, краси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мужності. В українському фольклорі 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вишня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символізує красу убогої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дівчини, її молодість. З вишневих гілок українські предки варили ритуальний напій, який неодмінно вживали на Новий рік, Зелені Свята, Купала. В українському народі складено багато фольклорних та авторських пісень, в яких оспівуються вишні, вишневі садки.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Вишня </a:t>
            </a:r>
            <a:endParaRPr lang="ru-RU" dirty="0"/>
          </a:p>
        </p:txBody>
      </p:sp>
      <p:pic>
        <p:nvPicPr>
          <p:cNvPr id="4" name="Рисунок 3" descr="1236418098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04664"/>
            <a:ext cx="2340259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119702"/>
      </p:ext>
    </p:extLst>
  </p:cSld>
  <p:clrMapOvr>
    <a:masterClrMapping/>
  </p:clrMapOvr>
  <p:transition spd="slow" advClick="0" advTm="10000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українськими народними уявленнями, барвінок символізує трійцю: дитинство, зрілий вік, старість; батька, матір, дитя; весну, літо, осінь; вічне нев'януче кохання, нестаріюче життя, пам'ять,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тому з барвінком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українці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віками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сплітали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весільні вінки,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робили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косиці, плели вінки й на могили, що символізувало вічну пам'ять, садили й садять на могилах.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Барвінок </a:t>
            </a:r>
            <a:endParaRPr lang="ru-RU" dirty="0"/>
          </a:p>
        </p:txBody>
      </p:sp>
      <p:pic>
        <p:nvPicPr>
          <p:cNvPr id="4" name="Рисунок 3" descr="periwinkle-myrtle-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60648"/>
            <a:ext cx="208823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44915621"/>
      </p:ext>
    </p:extLst>
  </p:cSld>
  <p:clrMapOvr>
    <a:masterClrMapping/>
  </p:clrMapOvr>
  <p:transition spd="slow" advClick="0" advTm="11000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Чорнобривці – з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давніх-давен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прикрашали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сільські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подвір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 і так органічно ввійшли в сільський колорит,  що їх стали вважати символом України. Вони згадані в ряді художніх творів, народних і сучасних піснях, казках, бувальщинах та вишиванках. На сьогоднішній день вони є головною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прекрасне не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лише сільської місцевості,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 міської, тому що дають 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яскраві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соковиті кольори  </a:t>
            </a:r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протягом </a:t>
            </a:r>
            <a:r>
              <a:rPr lang="uk-UA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літа і осені.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Чорнобривці </a:t>
            </a:r>
            <a:endParaRPr lang="ru-RU" dirty="0"/>
          </a:p>
        </p:txBody>
      </p:sp>
      <p:pic>
        <p:nvPicPr>
          <p:cNvPr id="4" name="Рисунок 3" descr="чорнобрив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295763"/>
            <a:ext cx="1928495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5292863"/>
      </p:ext>
    </p:extLst>
  </p:cSld>
  <p:clrMapOvr>
    <a:masterClrMapping/>
  </p:clrMapOvr>
  <p:transition spd="slow" advClick="0" advTm="14000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159</TotalTime>
  <Words>642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РОСЛИНИ – СИМВОЛИ УКРАЇНИ</vt:lpstr>
      <vt:lpstr>Слайд 2</vt:lpstr>
      <vt:lpstr>Калина</vt:lpstr>
      <vt:lpstr>Калина </vt:lpstr>
      <vt:lpstr>Верба </vt:lpstr>
      <vt:lpstr>Дуб </vt:lpstr>
      <vt:lpstr>Вишня </vt:lpstr>
      <vt:lpstr>Барвінок </vt:lpstr>
      <vt:lpstr>Чорнобривці </vt:lpstr>
      <vt:lpstr>Соняшник </vt:lpstr>
      <vt:lpstr>Любисток </vt:lpstr>
      <vt:lpstr>Мак </vt:lpstr>
      <vt:lpstr>Волошки </vt:lpstr>
      <vt:lpstr>Слайд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Користувач Windows</cp:lastModifiedBy>
  <cp:revision>18</cp:revision>
  <dcterms:created xsi:type="dcterms:W3CDTF">2013-02-28T16:36:05Z</dcterms:created>
  <dcterms:modified xsi:type="dcterms:W3CDTF">2023-11-02T15:39:14Z</dcterms:modified>
</cp:coreProperties>
</file>